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sldIdLst>
    <p:sldId id="279" r:id="rId3"/>
    <p:sldId id="274" r:id="rId4"/>
    <p:sldId id="276" r:id="rId5"/>
    <p:sldId id="258" r:id="rId6"/>
    <p:sldId id="277" r:id="rId7"/>
    <p:sldId id="260" r:id="rId8"/>
    <p:sldId id="257" r:id="rId9"/>
    <p:sldId id="261" r:id="rId10"/>
    <p:sldId id="263" r:id="rId11"/>
    <p:sldId id="275" r:id="rId12"/>
    <p:sldId id="270" r:id="rId13"/>
    <p:sldId id="268" r:id="rId14"/>
    <p:sldId id="269" r:id="rId15"/>
    <p:sldId id="267" r:id="rId16"/>
    <p:sldId id="266" r:id="rId17"/>
  </p:sldIdLst>
  <p:sldSz cx="9144000" cy="6858000" type="screen4x3"/>
  <p:notesSz cx="6858000" cy="9144000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2802"/>
    <a:srgbClr val="102402"/>
    <a:srgbClr val="FF00FF"/>
    <a:srgbClr val="FF3399"/>
    <a:srgbClr val="050B43"/>
    <a:srgbClr val="00FF00"/>
    <a:srgbClr val="2C0E1D"/>
    <a:srgbClr val="66FFFF"/>
    <a:srgbClr val="00005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1267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8ADD3F-1D26-42B3-9760-83105D051971}" type="slidenum">
              <a:rPr lang="uk-UA"/>
              <a:pPr/>
              <a:t>‹№›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4641B7-92E3-4584-BC4F-13CB58238134}" type="slidenum">
              <a:rPr lang="uk-UA"/>
              <a:pPr/>
              <a:t>‹№›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34E503-E5DE-4F50-BB8B-9D92E5AE8411}" type="slidenum">
              <a:rPr lang="uk-UA"/>
              <a:pPr/>
              <a:t>‹№›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5D3794-D91C-43A8-B1B9-9D50A5301448}" type="slidenum">
              <a:rPr lang="uk-UA"/>
              <a:pPr/>
              <a:t>‹№›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3B9642-3E86-4FA8-9170-9DD5678CACA1}" type="slidenum">
              <a:rPr lang="uk-UA"/>
              <a:pPr/>
              <a:t>‹№›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EDB524-66D8-46A7-9F2D-7D99E8C8A30A}" type="slidenum">
              <a:rPr lang="uk-UA"/>
              <a:pPr/>
              <a:t>‹№›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87DB2D-9125-440A-A2A9-61D545728974}" type="slidenum">
              <a:rPr lang="uk-UA"/>
              <a:pPr/>
              <a:t>‹№›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C16B47-FFE8-4678-99DB-F67DD92E64DA}" type="slidenum">
              <a:rPr lang="uk-UA"/>
              <a:pPr/>
              <a:t>‹№›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D674AB-E5BD-44AE-B46F-B504D5CA657D}" type="slidenum">
              <a:rPr lang="uk-UA"/>
              <a:pPr/>
              <a:t>‹№›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C607A3-86D4-4E30-95B2-BA89728AFC1C}" type="slidenum">
              <a:rPr lang="uk-UA"/>
              <a:pPr/>
              <a:t>‹№›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E8CD6A-AEDF-48C4-B261-2F67878B4054}" type="slidenum">
              <a:rPr lang="uk-UA"/>
              <a:pPr/>
              <a:t>‹№›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044176A-F12E-4E7F-AE23-3C8108207FF5}" type="slidenum">
              <a:rPr lang="uk-UA"/>
              <a:pPr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23b60fc245b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44173" y="4590942"/>
            <a:ext cx="2286016" cy="2267058"/>
          </a:xfrm>
          <a:prstGeom prst="rect">
            <a:avLst/>
          </a:prstGeom>
          <a:noFill/>
        </p:spPr>
      </p:pic>
      <p:sp>
        <p:nvSpPr>
          <p:cNvPr id="4" name="WordArt 5"/>
          <p:cNvSpPr>
            <a:spLocks noChangeArrowheads="1" noChangeShapeType="1" noTextEdit="1"/>
          </p:cNvSpPr>
          <p:nvPr/>
        </p:nvSpPr>
        <p:spPr bwMode="auto">
          <a:xfrm>
            <a:off x="1349828" y="533400"/>
            <a:ext cx="6270171" cy="3588657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uk-UA" sz="3600" kern="10" dirty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Розрахунки</a:t>
            </a:r>
          </a:p>
          <a:p>
            <a:pPr algn="ctr"/>
            <a:r>
              <a:rPr lang="uk-UA" sz="3600" kern="10" dirty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за хімічними </a:t>
            </a:r>
          </a:p>
          <a:p>
            <a:pPr algn="ctr"/>
            <a:r>
              <a:rPr lang="uk-UA" sz="3600" kern="10" dirty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рівняннями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40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04800"/>
            <a:ext cx="8267700" cy="1077218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uk-UA" sz="3200" dirty="0" smtClean="0">
                <a:solidFill>
                  <a:schemeClr val="bg1"/>
                </a:solidFill>
              </a:rPr>
              <a:t>Розрахунки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uk-UA" sz="3200" dirty="0" smtClean="0">
                <a:solidFill>
                  <a:srgbClr val="66FFFF"/>
                </a:solidFill>
              </a:rPr>
              <a:t>кількості,</a:t>
            </a:r>
            <a:r>
              <a:rPr lang="uk-UA" sz="3200" dirty="0" smtClean="0">
                <a:solidFill>
                  <a:schemeClr val="bg1"/>
                </a:solidFill>
              </a:rPr>
              <a:t> </a:t>
            </a:r>
            <a:r>
              <a:rPr lang="uk-UA" sz="3200" dirty="0" smtClean="0">
                <a:solidFill>
                  <a:srgbClr val="FF0000"/>
                </a:solidFill>
              </a:rPr>
              <a:t>маси</a:t>
            </a:r>
            <a:r>
              <a:rPr lang="uk-UA" sz="3200" dirty="0" smtClean="0">
                <a:solidFill>
                  <a:schemeClr val="bg1"/>
                </a:solidFill>
              </a:rPr>
              <a:t>, </a:t>
            </a:r>
            <a:r>
              <a:rPr lang="uk-UA" sz="3200" dirty="0" smtClean="0">
                <a:solidFill>
                  <a:srgbClr val="FFFF00"/>
                </a:solidFill>
              </a:rPr>
              <a:t>об'єму</a:t>
            </a:r>
            <a:r>
              <a:rPr lang="uk-UA" sz="3200" dirty="0" smtClean="0">
                <a:solidFill>
                  <a:schemeClr val="bg1"/>
                </a:solidFill>
              </a:rPr>
              <a:t> речовини , </a:t>
            </a:r>
            <a:r>
              <a:rPr lang="uk-UA" sz="3200" dirty="0" smtClean="0">
                <a:solidFill>
                  <a:srgbClr val="00FF00"/>
                </a:solidFill>
              </a:rPr>
              <a:t>реагентів </a:t>
            </a:r>
            <a:r>
              <a:rPr lang="uk-UA" sz="3200" dirty="0" smtClean="0">
                <a:solidFill>
                  <a:schemeClr val="bg1"/>
                </a:solidFill>
              </a:rPr>
              <a:t>та </a:t>
            </a:r>
            <a:r>
              <a:rPr lang="uk-UA" sz="3200" dirty="0" smtClean="0">
                <a:solidFill>
                  <a:srgbClr val="FF9933"/>
                </a:solidFill>
              </a:rPr>
              <a:t>продуктів реакції</a:t>
            </a:r>
            <a:endParaRPr lang="uk-UA" sz="3200" dirty="0">
              <a:solidFill>
                <a:srgbClr val="FF9933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1676400"/>
            <a:ext cx="8382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chemeClr val="bg1"/>
                </a:solidFill>
              </a:rPr>
              <a:t>Розрахунки </a:t>
            </a:r>
            <a:r>
              <a:rPr lang="uk-UA" sz="2800" dirty="0" smtClean="0">
                <a:solidFill>
                  <a:srgbClr val="66FFFF"/>
                </a:solidFill>
              </a:rPr>
              <a:t>кількості речовини</a:t>
            </a:r>
            <a:r>
              <a:rPr lang="uk-UA" sz="2800" dirty="0" smtClean="0">
                <a:solidFill>
                  <a:srgbClr val="FF0000"/>
                </a:solidFill>
              </a:rPr>
              <a:t>, маси </a:t>
            </a:r>
            <a:r>
              <a:rPr lang="uk-UA" sz="2800" dirty="0" smtClean="0">
                <a:solidFill>
                  <a:schemeClr val="bg1"/>
                </a:solidFill>
              </a:rPr>
              <a:t>й </a:t>
            </a:r>
            <a:r>
              <a:rPr lang="uk-UA" sz="2800" dirty="0" smtClean="0">
                <a:solidFill>
                  <a:srgbClr val="FFFF00"/>
                </a:solidFill>
              </a:rPr>
              <a:t>об'єму</a:t>
            </a:r>
            <a:r>
              <a:rPr lang="uk-UA" sz="2800" dirty="0" smtClean="0">
                <a:solidFill>
                  <a:schemeClr val="bg1"/>
                </a:solidFill>
              </a:rPr>
              <a:t> речовин здійснюють за </a:t>
            </a:r>
            <a:r>
              <a:rPr lang="uk-UA" sz="2800" dirty="0" smtClean="0">
                <a:solidFill>
                  <a:srgbClr val="FF3399"/>
                </a:solidFill>
              </a:rPr>
              <a:t>хімічними рівняннями.</a:t>
            </a:r>
          </a:p>
          <a:p>
            <a:endParaRPr lang="uk-UA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2736502"/>
            <a:ext cx="8382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chemeClr val="bg1"/>
                </a:solidFill>
              </a:rPr>
              <a:t>Хімічне рівняння показує, які речовини і в якій </a:t>
            </a:r>
            <a:r>
              <a:rPr lang="uk-UA" sz="2800" dirty="0" smtClean="0">
                <a:solidFill>
                  <a:srgbClr val="FF9933"/>
                </a:solidFill>
              </a:rPr>
              <a:t>кількості</a:t>
            </a:r>
            <a:r>
              <a:rPr lang="uk-UA" sz="2800" dirty="0" smtClean="0">
                <a:solidFill>
                  <a:schemeClr val="bg1"/>
                </a:solidFill>
              </a:rPr>
              <a:t>   реагують і утворюються.</a:t>
            </a:r>
          </a:p>
          <a:p>
            <a:endParaRPr lang="uk-UA" sz="2800" dirty="0">
              <a:solidFill>
                <a:schemeClr val="bg1"/>
              </a:solidFill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762000" y="3733800"/>
            <a:ext cx="7620000" cy="701675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sz="4000" dirty="0">
                <a:solidFill>
                  <a:schemeClr val="bg1"/>
                </a:solidFill>
              </a:rPr>
              <a:t> </a:t>
            </a:r>
            <a:r>
              <a:rPr lang="de-DE" sz="4000" dirty="0">
                <a:solidFill>
                  <a:srgbClr val="FF0066"/>
                </a:solidFill>
              </a:rPr>
              <a:t>2</a:t>
            </a:r>
            <a:r>
              <a:rPr lang="de-DE" sz="4000" dirty="0">
                <a:solidFill>
                  <a:schemeClr val="bg1"/>
                </a:solidFill>
              </a:rPr>
              <a:t>KOH+H</a:t>
            </a:r>
            <a:r>
              <a:rPr lang="de-DE" sz="4000" baseline="-25000" dirty="0">
                <a:solidFill>
                  <a:schemeClr val="bg1"/>
                </a:solidFill>
              </a:rPr>
              <a:t>2</a:t>
            </a:r>
            <a:r>
              <a:rPr lang="de-DE" sz="4000" dirty="0">
                <a:solidFill>
                  <a:schemeClr val="bg1"/>
                </a:solidFill>
              </a:rPr>
              <a:t>SO</a:t>
            </a:r>
            <a:r>
              <a:rPr lang="de-DE" sz="4000" baseline="-25000" dirty="0">
                <a:solidFill>
                  <a:schemeClr val="bg1"/>
                </a:solidFill>
              </a:rPr>
              <a:t>4 </a:t>
            </a:r>
            <a:r>
              <a:rPr lang="en-US" sz="4000" dirty="0">
                <a:solidFill>
                  <a:schemeClr val="bg1"/>
                </a:solidFill>
              </a:rPr>
              <a:t>→ </a:t>
            </a:r>
            <a:r>
              <a:rPr lang="de-DE" sz="4000" dirty="0">
                <a:solidFill>
                  <a:schemeClr val="bg1"/>
                </a:solidFill>
              </a:rPr>
              <a:t>K</a:t>
            </a:r>
            <a:r>
              <a:rPr lang="de-DE" sz="4000" baseline="-25000" dirty="0">
                <a:solidFill>
                  <a:schemeClr val="bg1"/>
                </a:solidFill>
              </a:rPr>
              <a:t>2</a:t>
            </a:r>
            <a:r>
              <a:rPr lang="de-DE" sz="4000" dirty="0">
                <a:solidFill>
                  <a:schemeClr val="bg1"/>
                </a:solidFill>
              </a:rPr>
              <a:t>SO</a:t>
            </a:r>
            <a:r>
              <a:rPr lang="de-DE" sz="4000" baseline="-25000" dirty="0">
                <a:solidFill>
                  <a:schemeClr val="bg1"/>
                </a:solidFill>
              </a:rPr>
              <a:t>4 </a:t>
            </a:r>
            <a:r>
              <a:rPr lang="de-DE" sz="4000" dirty="0">
                <a:solidFill>
                  <a:schemeClr val="bg1"/>
                </a:solidFill>
              </a:rPr>
              <a:t>+ </a:t>
            </a:r>
            <a:r>
              <a:rPr lang="de-DE" sz="4000" dirty="0">
                <a:solidFill>
                  <a:srgbClr val="FF0066"/>
                </a:solidFill>
              </a:rPr>
              <a:t>2</a:t>
            </a:r>
            <a:r>
              <a:rPr lang="de-DE" sz="4000" dirty="0">
                <a:solidFill>
                  <a:schemeClr val="bg1"/>
                </a:solidFill>
              </a:rPr>
              <a:t>H</a:t>
            </a:r>
            <a:r>
              <a:rPr lang="de-DE" sz="4000" baseline="-25000" dirty="0">
                <a:solidFill>
                  <a:schemeClr val="bg1"/>
                </a:solidFill>
              </a:rPr>
              <a:t>2</a:t>
            </a:r>
            <a:r>
              <a:rPr lang="de-DE" sz="4000" dirty="0">
                <a:solidFill>
                  <a:schemeClr val="bg1"/>
                </a:solidFill>
              </a:rPr>
              <a:t>O</a:t>
            </a:r>
            <a:endParaRPr lang="uk-UA" sz="4000" dirty="0">
              <a:solidFill>
                <a:schemeClr val="bg1"/>
              </a:solidFill>
            </a:endParaRPr>
          </a:p>
        </p:txBody>
      </p:sp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1733550" y="5715000"/>
            <a:ext cx="5429250" cy="95410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800" dirty="0">
                <a:solidFill>
                  <a:schemeClr val="bg1"/>
                </a:solidFill>
              </a:rPr>
              <a:t>  </a:t>
            </a:r>
            <a:r>
              <a:rPr lang="uk-UA" sz="2800" dirty="0"/>
              <a:t>Коефіцієнти відображають </a:t>
            </a:r>
            <a:r>
              <a:rPr lang="uk-UA" sz="2800" dirty="0">
                <a:solidFill>
                  <a:srgbClr val="FF0066"/>
                </a:solidFill>
              </a:rPr>
              <a:t>кількість речовини  </a:t>
            </a:r>
            <a:endParaRPr lang="en-US" sz="2800" dirty="0">
              <a:solidFill>
                <a:srgbClr val="FF0066"/>
              </a:solidFill>
            </a:endParaRPr>
          </a:p>
        </p:txBody>
      </p:sp>
      <p:sp>
        <p:nvSpPr>
          <p:cNvPr id="8" name="Правая фигурная скобка 7"/>
          <p:cNvSpPr/>
          <p:nvPr/>
        </p:nvSpPr>
        <p:spPr>
          <a:xfrm rot="5400000">
            <a:off x="2266950" y="3219450"/>
            <a:ext cx="495300" cy="3048000"/>
          </a:xfrm>
          <a:prstGeom prst="rightBrace">
            <a:avLst>
              <a:gd name="adj1" fmla="val 27766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Правая фигурная скобка 8"/>
          <p:cNvSpPr/>
          <p:nvPr/>
        </p:nvSpPr>
        <p:spPr>
          <a:xfrm rot="5400000">
            <a:off x="6305550" y="3067050"/>
            <a:ext cx="495300" cy="3352800"/>
          </a:xfrm>
          <a:prstGeom prst="rightBrace">
            <a:avLst>
              <a:gd name="adj1" fmla="val 27766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TextBox 9"/>
          <p:cNvSpPr txBox="1"/>
          <p:nvPr/>
        </p:nvSpPr>
        <p:spPr>
          <a:xfrm>
            <a:off x="1676400" y="49530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rgbClr val="00FF00"/>
                </a:solidFill>
              </a:rPr>
              <a:t>реагенти</a:t>
            </a:r>
            <a:endParaRPr lang="uk-UA" sz="2400" dirty="0">
              <a:solidFill>
                <a:srgbClr val="00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57800" y="5029200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rgbClr val="FF9933"/>
                </a:solidFill>
              </a:rPr>
              <a:t>Продукти реакції</a:t>
            </a:r>
            <a:endParaRPr lang="uk-UA" sz="2400" dirty="0">
              <a:solidFill>
                <a:srgbClr val="FF9933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6" grpId="0" animBg="1"/>
      <p:bldP spid="7" grpId="0" animBg="1"/>
      <p:bldP spid="8" grpId="0" animBg="1"/>
      <p:bldP spid="9" grpId="0" animBg="1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B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0"/>
            <a:ext cx="8534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chemeClr val="bg1"/>
                </a:solidFill>
              </a:rPr>
              <a:t>Для реакцій за участю реагентів і продуктів у </a:t>
            </a:r>
            <a:r>
              <a:rPr lang="uk-UA" sz="2800" i="1" dirty="0" smtClean="0">
                <a:solidFill>
                  <a:srgbClr val="FF3399"/>
                </a:solidFill>
              </a:rPr>
              <a:t>рідкому та твердому </a:t>
            </a:r>
            <a:r>
              <a:rPr lang="uk-UA" sz="2800" dirty="0" smtClean="0">
                <a:solidFill>
                  <a:schemeClr val="bg1"/>
                </a:solidFill>
              </a:rPr>
              <a:t>станах</a:t>
            </a:r>
            <a:r>
              <a:rPr lang="uk-UA" sz="2800" i="1" dirty="0" smtClean="0">
                <a:solidFill>
                  <a:srgbClr val="FF3399"/>
                </a:solidFill>
              </a:rPr>
              <a:t> </a:t>
            </a:r>
            <a:r>
              <a:rPr lang="uk-UA" sz="2800" dirty="0" smtClean="0">
                <a:solidFill>
                  <a:schemeClr val="bg1"/>
                </a:solidFill>
              </a:rPr>
              <a:t>за хімічним рівнянням встановлюються співвідношення</a:t>
            </a:r>
            <a:br>
              <a:rPr lang="uk-UA" sz="2800" dirty="0" smtClean="0">
                <a:solidFill>
                  <a:schemeClr val="bg1"/>
                </a:solidFill>
              </a:rPr>
            </a:br>
            <a:r>
              <a:rPr lang="uk-UA" sz="2800" dirty="0" smtClean="0">
                <a:solidFill>
                  <a:srgbClr val="66FFFF"/>
                </a:solidFill>
              </a:rPr>
              <a:t>кількості речовини  </a:t>
            </a:r>
            <a:r>
              <a:rPr lang="uk-UA" sz="2800" dirty="0" smtClean="0">
                <a:solidFill>
                  <a:schemeClr val="bg1"/>
                </a:solidFill>
              </a:rPr>
              <a:t>та  </a:t>
            </a:r>
            <a:r>
              <a:rPr lang="uk-UA" sz="2800" dirty="0" smtClean="0">
                <a:solidFill>
                  <a:srgbClr val="FF0000"/>
                </a:solidFill>
              </a:rPr>
              <a:t>маси</a:t>
            </a:r>
            <a:r>
              <a:rPr lang="uk-UA" sz="2800" dirty="0" smtClean="0">
                <a:solidFill>
                  <a:schemeClr val="bg1"/>
                </a:solidFill>
              </a:rPr>
              <a:t>.</a:t>
            </a:r>
            <a:endParaRPr lang="uk-UA" sz="28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752600"/>
            <a:ext cx="91440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chemeClr val="bg1"/>
                </a:solidFill>
              </a:rPr>
              <a:t>       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uk-UA" sz="2800" dirty="0" smtClean="0">
                <a:solidFill>
                  <a:schemeClr val="bg1"/>
                </a:solidFill>
              </a:rPr>
              <a:t>              </a:t>
            </a:r>
            <a:r>
              <a:rPr lang="uk-UA" sz="3600" dirty="0" smtClean="0">
                <a:solidFill>
                  <a:srgbClr val="FF0000"/>
                </a:solidFill>
              </a:rPr>
              <a:t>2</a:t>
            </a:r>
            <a:r>
              <a:rPr lang="uk-UA" sz="3600" dirty="0" smtClean="0">
                <a:solidFill>
                  <a:schemeClr val="bg1"/>
                </a:solidFill>
              </a:rPr>
              <a:t>А</a:t>
            </a:r>
            <a:r>
              <a:rPr lang="en-US" sz="3600" dirty="0" smtClean="0">
                <a:solidFill>
                  <a:schemeClr val="bg1"/>
                </a:solidFill>
              </a:rPr>
              <a:t>l</a:t>
            </a:r>
            <a:r>
              <a:rPr lang="uk-UA" sz="3600" dirty="0" smtClean="0">
                <a:solidFill>
                  <a:schemeClr val="bg1"/>
                </a:solidFill>
              </a:rPr>
              <a:t>      +    </a:t>
            </a:r>
            <a:r>
              <a:rPr lang="en-US" sz="3600" dirty="0" smtClean="0">
                <a:solidFill>
                  <a:srgbClr val="FF0000"/>
                </a:solidFill>
              </a:rPr>
              <a:t>3</a:t>
            </a:r>
            <a:r>
              <a:rPr lang="en-US" sz="3600" dirty="0" smtClean="0">
                <a:solidFill>
                  <a:schemeClr val="bg1"/>
                </a:solidFill>
              </a:rPr>
              <a:t>S</a:t>
            </a:r>
            <a:r>
              <a:rPr lang="uk-UA" sz="3600" dirty="0" smtClean="0">
                <a:solidFill>
                  <a:schemeClr val="bg1"/>
                </a:solidFill>
              </a:rPr>
              <a:t>     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uk-UA" sz="3600" dirty="0" smtClean="0">
                <a:solidFill>
                  <a:schemeClr val="bg1"/>
                </a:solidFill>
              </a:rPr>
              <a:t> =     </a:t>
            </a:r>
            <a:r>
              <a:rPr lang="en-US" sz="3600" dirty="0" smtClean="0">
                <a:solidFill>
                  <a:schemeClr val="bg1"/>
                </a:solidFill>
              </a:rPr>
              <a:t>A1</a:t>
            </a:r>
            <a:r>
              <a:rPr lang="en-US" sz="3600" baseline="-25000" dirty="0" smtClean="0">
                <a:solidFill>
                  <a:schemeClr val="bg1"/>
                </a:solidFill>
              </a:rPr>
              <a:t>2</a:t>
            </a:r>
            <a:r>
              <a:rPr lang="en-US" sz="3600" dirty="0" smtClean="0">
                <a:solidFill>
                  <a:schemeClr val="bg1"/>
                </a:solidFill>
              </a:rPr>
              <a:t>S</a:t>
            </a:r>
            <a:r>
              <a:rPr lang="en-US" sz="3600" baseline="-25000" dirty="0" smtClean="0">
                <a:solidFill>
                  <a:schemeClr val="bg1"/>
                </a:solidFill>
              </a:rPr>
              <a:t>3</a:t>
            </a:r>
            <a:r>
              <a:rPr lang="en-US" sz="2800" baseline="-25000" dirty="0" smtClean="0">
                <a:solidFill>
                  <a:schemeClr val="bg1"/>
                </a:solidFill>
              </a:rPr>
              <a:t/>
            </a:r>
            <a:br>
              <a:rPr lang="en-US" sz="2800" baseline="-25000" dirty="0" smtClean="0">
                <a:solidFill>
                  <a:schemeClr val="bg1"/>
                </a:solidFill>
              </a:rPr>
            </a:br>
            <a:endParaRPr lang="uk-UA" sz="2800" dirty="0" smtClean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           </a:t>
            </a:r>
            <a:r>
              <a:rPr lang="uk-UA" sz="2400" dirty="0" smtClean="0">
                <a:solidFill>
                  <a:srgbClr val="FF0000"/>
                </a:solidFill>
              </a:rPr>
              <a:t>          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uk-UA" sz="2400" dirty="0" smtClean="0">
                <a:solidFill>
                  <a:srgbClr val="FF0000"/>
                </a:solidFill>
              </a:rPr>
              <a:t>   2 </a:t>
            </a:r>
            <a:r>
              <a:rPr lang="uk-UA" sz="2400" dirty="0" smtClean="0">
                <a:solidFill>
                  <a:schemeClr val="bg1"/>
                </a:solidFill>
              </a:rPr>
              <a:t>атома  </a:t>
            </a:r>
            <a:r>
              <a:rPr lang="en-US" sz="2400" dirty="0" smtClean="0">
                <a:solidFill>
                  <a:schemeClr val="bg1"/>
                </a:solidFill>
              </a:rPr>
              <a:t>   </a:t>
            </a:r>
            <a:r>
              <a:rPr lang="uk-UA" sz="2400" dirty="0" smtClean="0">
                <a:solidFill>
                  <a:schemeClr val="bg1"/>
                </a:solidFill>
              </a:rPr>
              <a:t>  </a:t>
            </a:r>
            <a:r>
              <a:rPr lang="uk-UA" sz="2400" dirty="0" smtClean="0">
                <a:solidFill>
                  <a:srgbClr val="FF0000"/>
                </a:solidFill>
              </a:rPr>
              <a:t>3</a:t>
            </a:r>
            <a:r>
              <a:rPr lang="uk-UA" sz="2400" dirty="0" smtClean="0">
                <a:solidFill>
                  <a:schemeClr val="bg1"/>
                </a:solidFill>
              </a:rPr>
              <a:t> атома       </a:t>
            </a:r>
            <a:r>
              <a:rPr lang="uk-UA" sz="2400" dirty="0" smtClean="0">
                <a:solidFill>
                  <a:srgbClr val="FF0000"/>
                </a:solidFill>
              </a:rPr>
              <a:t> 1 </a:t>
            </a:r>
            <a:r>
              <a:rPr lang="uk-UA" sz="2400" dirty="0" smtClean="0">
                <a:solidFill>
                  <a:schemeClr val="bg1"/>
                </a:solidFill>
              </a:rPr>
              <a:t>формульна одиниця</a:t>
            </a:r>
            <a:r>
              <a:rPr lang="en-US" sz="2400" dirty="0" smtClean="0">
                <a:solidFill>
                  <a:schemeClr val="bg1"/>
                </a:solidFill>
              </a:rPr>
              <a:t/>
            </a:r>
            <a:br>
              <a:rPr lang="en-US" sz="2400" dirty="0" smtClean="0">
                <a:solidFill>
                  <a:schemeClr val="bg1"/>
                </a:solidFill>
              </a:rPr>
            </a:br>
            <a:endParaRPr lang="uk-UA" sz="2400" dirty="0" smtClean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N, </a:t>
            </a:r>
            <a:r>
              <a:rPr lang="uk-UA" sz="2400" b="1" dirty="0" smtClean="0">
                <a:solidFill>
                  <a:schemeClr val="bg1"/>
                </a:solidFill>
              </a:rPr>
              <a:t>частинок    </a:t>
            </a:r>
            <a:r>
              <a:rPr lang="uk-UA" sz="2400" dirty="0" smtClean="0">
                <a:solidFill>
                  <a:srgbClr val="FF0000"/>
                </a:solidFill>
              </a:rPr>
              <a:t>2</a:t>
            </a:r>
            <a:r>
              <a:rPr lang="uk-UA" sz="2400" dirty="0" smtClean="0">
                <a:solidFill>
                  <a:schemeClr val="bg1"/>
                </a:solidFill>
              </a:rPr>
              <a:t>*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uk-UA" sz="2400" dirty="0" smtClean="0">
                <a:solidFill>
                  <a:schemeClr val="bg1"/>
                </a:solidFill>
              </a:rPr>
              <a:t>6,02*10</a:t>
            </a:r>
            <a:r>
              <a:rPr lang="uk-UA" sz="2400" baseline="30000" dirty="0" smtClean="0">
                <a:solidFill>
                  <a:schemeClr val="bg1"/>
                </a:solidFill>
              </a:rPr>
              <a:t>23</a:t>
            </a:r>
            <a:r>
              <a:rPr lang="en-US" sz="2400" baseline="30000" dirty="0" smtClean="0">
                <a:solidFill>
                  <a:schemeClr val="bg1"/>
                </a:solidFill>
              </a:rPr>
              <a:t> </a:t>
            </a:r>
            <a:r>
              <a:rPr lang="uk-UA" sz="2400" dirty="0" smtClean="0">
                <a:solidFill>
                  <a:schemeClr val="bg1"/>
                </a:solidFill>
              </a:rPr>
              <a:t>   </a:t>
            </a:r>
            <a:r>
              <a:rPr lang="en-US" sz="2400" dirty="0" smtClean="0">
                <a:solidFill>
                  <a:schemeClr val="bg1"/>
                </a:solidFill>
              </a:rPr>
              <a:t>      </a:t>
            </a:r>
            <a:r>
              <a:rPr lang="uk-UA" sz="2400" dirty="0" smtClean="0">
                <a:solidFill>
                  <a:srgbClr val="FF0000"/>
                </a:solidFill>
              </a:rPr>
              <a:t>3</a:t>
            </a:r>
            <a:r>
              <a:rPr lang="uk-UA" sz="2400" dirty="0" smtClean="0">
                <a:solidFill>
                  <a:schemeClr val="bg1"/>
                </a:solidFill>
              </a:rPr>
              <a:t>*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uk-UA" sz="2400" dirty="0" smtClean="0">
                <a:solidFill>
                  <a:schemeClr val="bg1"/>
                </a:solidFill>
              </a:rPr>
              <a:t>6,02*10</a:t>
            </a:r>
            <a:r>
              <a:rPr lang="uk-UA" sz="2400" baseline="30000" dirty="0" smtClean="0">
                <a:solidFill>
                  <a:schemeClr val="bg1"/>
                </a:solidFill>
              </a:rPr>
              <a:t>23</a:t>
            </a:r>
            <a:r>
              <a:rPr lang="uk-UA" sz="2400" dirty="0" smtClean="0">
                <a:solidFill>
                  <a:schemeClr val="bg1"/>
                </a:solidFill>
              </a:rPr>
              <a:t>          </a:t>
            </a:r>
            <a:r>
              <a:rPr lang="uk-UA" sz="2400" dirty="0" smtClean="0">
                <a:solidFill>
                  <a:srgbClr val="FF0000"/>
                </a:solidFill>
              </a:rPr>
              <a:t>1</a:t>
            </a:r>
            <a:r>
              <a:rPr lang="uk-UA" sz="2400" dirty="0" smtClean="0">
                <a:solidFill>
                  <a:schemeClr val="bg1"/>
                </a:solidFill>
              </a:rPr>
              <a:t>*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uk-UA" sz="2400" dirty="0" smtClean="0">
                <a:solidFill>
                  <a:schemeClr val="bg1"/>
                </a:solidFill>
              </a:rPr>
              <a:t>6,02*10</a:t>
            </a:r>
            <a:r>
              <a:rPr lang="uk-UA" sz="2400" baseline="30000" dirty="0" smtClean="0">
                <a:solidFill>
                  <a:schemeClr val="bg1"/>
                </a:solidFill>
              </a:rPr>
              <a:t>23</a:t>
            </a:r>
            <a:r>
              <a:rPr lang="en-US" sz="2400" baseline="30000" dirty="0" smtClean="0">
                <a:solidFill>
                  <a:schemeClr val="bg1"/>
                </a:solidFill>
              </a:rPr>
              <a:t/>
            </a:r>
            <a:br>
              <a:rPr lang="en-US" sz="2400" baseline="30000" dirty="0" smtClean="0">
                <a:solidFill>
                  <a:schemeClr val="bg1"/>
                </a:solidFill>
              </a:rPr>
            </a:br>
            <a:endParaRPr lang="uk-UA" sz="2400" dirty="0" smtClean="0">
              <a:solidFill>
                <a:schemeClr val="bg1"/>
              </a:solidFill>
            </a:endParaRPr>
          </a:p>
          <a:p>
            <a:r>
              <a:rPr lang="uk-UA" sz="2400" b="1" dirty="0" smtClean="0">
                <a:solidFill>
                  <a:srgbClr val="66FFFF"/>
                </a:solidFill>
              </a:rPr>
              <a:t>V, </a:t>
            </a:r>
            <a:r>
              <a:rPr lang="uk-UA" sz="2400" dirty="0" smtClean="0">
                <a:solidFill>
                  <a:schemeClr val="bg1"/>
                </a:solidFill>
              </a:rPr>
              <a:t>моль</a:t>
            </a:r>
            <a:r>
              <a:rPr lang="en-US" sz="2800" b="1" dirty="0" smtClean="0">
                <a:solidFill>
                  <a:srgbClr val="00FF00"/>
                </a:solidFill>
              </a:rPr>
              <a:t>        </a:t>
            </a:r>
            <a:r>
              <a:rPr lang="uk-UA" sz="2800" b="1" dirty="0" smtClean="0">
                <a:solidFill>
                  <a:srgbClr val="00FF00"/>
                </a:solidFill>
              </a:rPr>
              <a:t>  </a:t>
            </a:r>
            <a:r>
              <a:rPr lang="uk-UA" sz="2800" dirty="0" smtClean="0">
                <a:solidFill>
                  <a:srgbClr val="00FF00"/>
                </a:solidFill>
              </a:rPr>
              <a:t> </a:t>
            </a:r>
            <a:r>
              <a:rPr lang="uk-UA" sz="2800" dirty="0" smtClean="0">
                <a:solidFill>
                  <a:srgbClr val="FF0000"/>
                </a:solidFill>
              </a:rPr>
              <a:t>2 </a:t>
            </a:r>
            <a:r>
              <a:rPr lang="uk-UA" sz="2400" dirty="0" smtClean="0">
                <a:solidFill>
                  <a:schemeClr val="bg1"/>
                </a:solidFill>
              </a:rPr>
              <a:t>моль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              </a:t>
            </a:r>
            <a:r>
              <a:rPr lang="uk-UA" sz="2800" dirty="0" smtClean="0">
                <a:solidFill>
                  <a:srgbClr val="FF0000"/>
                </a:solidFill>
              </a:rPr>
              <a:t>3 </a:t>
            </a:r>
            <a:r>
              <a:rPr lang="uk-UA" sz="2400" dirty="0" smtClean="0">
                <a:solidFill>
                  <a:schemeClr val="bg1"/>
                </a:solidFill>
              </a:rPr>
              <a:t>моль</a:t>
            </a:r>
            <a:r>
              <a:rPr lang="uk-UA" sz="2800" dirty="0" smtClean="0">
                <a:solidFill>
                  <a:schemeClr val="bg1"/>
                </a:solidFill>
              </a:rPr>
              <a:t>        </a:t>
            </a:r>
            <a:r>
              <a:rPr lang="en-US" sz="2800" dirty="0" smtClean="0">
                <a:solidFill>
                  <a:schemeClr val="bg1"/>
                </a:solidFill>
              </a:rPr>
              <a:t>   </a:t>
            </a:r>
            <a:r>
              <a:rPr lang="uk-UA" sz="2800" dirty="0" smtClean="0">
                <a:solidFill>
                  <a:srgbClr val="FF0000"/>
                </a:solidFill>
              </a:rPr>
              <a:t>    1 </a:t>
            </a:r>
            <a:r>
              <a:rPr lang="uk-UA" sz="2400" dirty="0" smtClean="0">
                <a:solidFill>
                  <a:schemeClr val="bg1"/>
                </a:solidFill>
              </a:rPr>
              <a:t>моль</a:t>
            </a:r>
            <a:r>
              <a:rPr lang="en-US" sz="2800" dirty="0" smtClean="0">
                <a:solidFill>
                  <a:schemeClr val="bg1"/>
                </a:solidFill>
              </a:rPr>
              <a:t/>
            </a:r>
            <a:br>
              <a:rPr lang="en-US" sz="2800" dirty="0" smtClean="0">
                <a:solidFill>
                  <a:schemeClr val="bg1"/>
                </a:solidFill>
              </a:rPr>
            </a:br>
            <a:endParaRPr lang="uk-UA" sz="2400" dirty="0" smtClean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m</a:t>
            </a:r>
            <a:r>
              <a:rPr lang="uk-UA" sz="2400" dirty="0" smtClean="0">
                <a:solidFill>
                  <a:srgbClr val="FF0000"/>
                </a:solidFill>
              </a:rPr>
              <a:t>, </a:t>
            </a:r>
            <a:r>
              <a:rPr lang="uk-UA" sz="2400" dirty="0" smtClean="0">
                <a:solidFill>
                  <a:srgbClr val="00FF00"/>
                </a:solidFill>
              </a:rPr>
              <a:t>г </a:t>
            </a:r>
            <a:r>
              <a:rPr lang="ru-RU" sz="2400" dirty="0" smtClean="0">
                <a:solidFill>
                  <a:srgbClr val="00FF00"/>
                </a:solidFill>
              </a:rPr>
              <a:t>       </a:t>
            </a:r>
            <a:r>
              <a:rPr lang="uk-UA" sz="2400" dirty="0" smtClean="0">
                <a:solidFill>
                  <a:srgbClr val="FF0000"/>
                </a:solidFill>
              </a:rPr>
              <a:t>2</a:t>
            </a:r>
            <a:r>
              <a:rPr lang="uk-UA" sz="2400" dirty="0" smtClean="0">
                <a:solidFill>
                  <a:schemeClr val="bg1"/>
                </a:solidFill>
              </a:rPr>
              <a:t>моль*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uk-UA" sz="2400" dirty="0" smtClean="0">
                <a:solidFill>
                  <a:schemeClr val="bg1"/>
                </a:solidFill>
              </a:rPr>
              <a:t>27 г/моль  </a:t>
            </a:r>
            <a:r>
              <a:rPr lang="uk-UA" sz="2400" dirty="0" smtClean="0">
                <a:solidFill>
                  <a:srgbClr val="FF0000"/>
                </a:solidFill>
              </a:rPr>
              <a:t>З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uk-UA" sz="2400" dirty="0" smtClean="0">
                <a:solidFill>
                  <a:schemeClr val="bg1"/>
                </a:solidFill>
              </a:rPr>
              <a:t>моль*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uk-UA" sz="2400" dirty="0" smtClean="0">
                <a:solidFill>
                  <a:schemeClr val="bg1"/>
                </a:solidFill>
              </a:rPr>
              <a:t>32г/моль  </a:t>
            </a:r>
            <a:r>
              <a:rPr lang="uk-UA" sz="2400" dirty="0" smtClean="0">
                <a:solidFill>
                  <a:srgbClr val="FF0000"/>
                </a:solidFill>
              </a:rPr>
              <a:t>1</a:t>
            </a:r>
            <a:r>
              <a:rPr lang="uk-UA" sz="2400" dirty="0" smtClean="0">
                <a:solidFill>
                  <a:schemeClr val="bg1"/>
                </a:solidFill>
              </a:rPr>
              <a:t>моль*150г/моль</a:t>
            </a:r>
            <a:r>
              <a:rPr lang="en-US" sz="2400" dirty="0" smtClean="0">
                <a:solidFill>
                  <a:schemeClr val="bg1"/>
                </a:solidFill>
              </a:rPr>
              <a:t/>
            </a:r>
            <a:br>
              <a:rPr lang="en-US" sz="2400" dirty="0" smtClean="0">
                <a:solidFill>
                  <a:schemeClr val="bg1"/>
                </a:solidFill>
              </a:rPr>
            </a:br>
            <a:endParaRPr lang="uk-UA" sz="2400" dirty="0" smtClean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chemeClr val="bg1"/>
                </a:solidFill>
              </a:rPr>
              <a:t>                      </a:t>
            </a:r>
            <a:r>
              <a:rPr lang="uk-UA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uk-UA" sz="2400" dirty="0" smtClean="0">
                <a:solidFill>
                  <a:srgbClr val="FF3399"/>
                </a:solidFill>
              </a:rPr>
              <a:t>54 </a:t>
            </a:r>
            <a:r>
              <a:rPr lang="uk-UA" sz="2400" dirty="0" smtClean="0">
                <a:solidFill>
                  <a:schemeClr val="bg1"/>
                </a:solidFill>
              </a:rPr>
              <a:t>г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uk-UA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       </a:t>
            </a:r>
            <a:r>
              <a:rPr lang="uk-UA" sz="2400" dirty="0" smtClean="0">
                <a:solidFill>
                  <a:schemeClr val="bg1"/>
                </a:solidFill>
              </a:rPr>
              <a:t>    </a:t>
            </a:r>
            <a:r>
              <a:rPr lang="en-US" sz="2400" dirty="0" smtClean="0">
                <a:solidFill>
                  <a:schemeClr val="bg1"/>
                </a:solidFill>
              </a:rPr>
              <a:t>      </a:t>
            </a:r>
            <a:r>
              <a:rPr lang="uk-UA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     </a:t>
            </a:r>
            <a:r>
              <a:rPr lang="uk-UA" sz="2400" dirty="0" smtClean="0">
                <a:solidFill>
                  <a:srgbClr val="FF3399"/>
                </a:solidFill>
              </a:rPr>
              <a:t>96</a:t>
            </a:r>
            <a:r>
              <a:rPr lang="uk-UA" sz="2400" dirty="0" smtClean="0">
                <a:solidFill>
                  <a:schemeClr val="bg1"/>
                </a:solidFill>
              </a:rPr>
              <a:t> г                     </a:t>
            </a:r>
            <a:r>
              <a:rPr lang="uk-UA" sz="2400" dirty="0" smtClean="0">
                <a:solidFill>
                  <a:srgbClr val="FF3399"/>
                </a:solidFill>
              </a:rPr>
              <a:t>150 </a:t>
            </a:r>
            <a:r>
              <a:rPr lang="uk-UA" sz="2400" dirty="0" err="1" smtClean="0">
                <a:solidFill>
                  <a:schemeClr val="bg1"/>
                </a:solidFill>
              </a:rPr>
              <a:t>г</a:t>
            </a:r>
            <a:endParaRPr lang="uk-UA" sz="2400" dirty="0" smtClean="0">
              <a:solidFill>
                <a:schemeClr val="bg1"/>
              </a:solidFill>
            </a:endParaRPr>
          </a:p>
          <a:p>
            <a:endParaRPr lang="uk-UA" sz="2400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2612571"/>
            <a:ext cx="9144000" cy="816429"/>
          </a:xfrm>
          <a:prstGeom prst="rect">
            <a:avLst/>
          </a:prstGeom>
          <a:solidFill>
            <a:srgbClr val="050B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FF3399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3429000"/>
            <a:ext cx="9144000" cy="816429"/>
          </a:xfrm>
          <a:prstGeom prst="rect">
            <a:avLst/>
          </a:prstGeom>
          <a:solidFill>
            <a:srgbClr val="050B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рямоугольник 5"/>
          <p:cNvSpPr/>
          <p:nvPr/>
        </p:nvSpPr>
        <p:spPr>
          <a:xfrm>
            <a:off x="0" y="3882572"/>
            <a:ext cx="9144000" cy="816429"/>
          </a:xfrm>
          <a:prstGeom prst="rect">
            <a:avLst/>
          </a:prstGeom>
          <a:solidFill>
            <a:srgbClr val="050B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Прямоугольник 6"/>
          <p:cNvSpPr/>
          <p:nvPr/>
        </p:nvSpPr>
        <p:spPr>
          <a:xfrm>
            <a:off x="0" y="4695371"/>
            <a:ext cx="9144000" cy="816429"/>
          </a:xfrm>
          <a:prstGeom prst="rect">
            <a:avLst/>
          </a:prstGeom>
          <a:solidFill>
            <a:srgbClr val="050B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угольник 7"/>
          <p:cNvSpPr/>
          <p:nvPr/>
        </p:nvSpPr>
        <p:spPr>
          <a:xfrm>
            <a:off x="0" y="5392056"/>
            <a:ext cx="9144000" cy="816429"/>
          </a:xfrm>
          <a:prstGeom prst="rect">
            <a:avLst/>
          </a:prstGeom>
          <a:solidFill>
            <a:srgbClr val="050B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TextBox 8"/>
          <p:cNvSpPr txBox="1"/>
          <p:nvPr/>
        </p:nvSpPr>
        <p:spPr>
          <a:xfrm>
            <a:off x="6313715" y="1712685"/>
            <a:ext cx="6676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FF00FF"/>
                </a:solidFill>
              </a:rPr>
              <a:t>1</a:t>
            </a:r>
            <a:endParaRPr lang="uk-UA" sz="4000" b="1" dirty="0">
              <a:solidFill>
                <a:srgbClr val="FF00FF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762000" y="2514600"/>
            <a:ext cx="1524000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dirty="0">
                <a:solidFill>
                  <a:schemeClr val="tx1"/>
                </a:solidFill>
              </a:rPr>
              <a:t>2 </a:t>
            </a:r>
            <a:r>
              <a:rPr lang="uk-UA" sz="2400" dirty="0">
                <a:solidFill>
                  <a:schemeClr val="tx1"/>
                </a:solidFill>
              </a:rPr>
              <a:t>моль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2819400" y="2514600"/>
            <a:ext cx="1524000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/>
              <a:t>3</a:t>
            </a:r>
            <a:r>
              <a:rPr lang="de-DE" sz="2400" dirty="0" smtClean="0"/>
              <a:t> </a:t>
            </a:r>
            <a:r>
              <a:rPr lang="uk-UA" sz="2400" dirty="0"/>
              <a:t>моль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5334000" y="2514600"/>
            <a:ext cx="1524000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400" dirty="0"/>
              <a:t>1</a:t>
            </a:r>
            <a:r>
              <a:rPr lang="de-DE" sz="2400" dirty="0"/>
              <a:t> </a:t>
            </a:r>
            <a:r>
              <a:rPr lang="uk-UA" sz="2400" dirty="0"/>
              <a:t>моль</a:t>
            </a:r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2247900" y="3200400"/>
            <a:ext cx="4648200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400">
                <a:solidFill>
                  <a:schemeClr val="tx1"/>
                </a:solidFill>
              </a:rPr>
              <a:t> Співвідношення коефіцієнтів  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1524000" y="3810000"/>
            <a:ext cx="15240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800" b="1" dirty="0"/>
              <a:t>2 </a:t>
            </a:r>
            <a:r>
              <a:rPr lang="en-US" sz="2800" b="1" dirty="0"/>
              <a:t>:</a:t>
            </a:r>
            <a:r>
              <a:rPr lang="uk-UA" sz="2800" b="1" dirty="0"/>
              <a:t> </a:t>
            </a:r>
            <a:r>
              <a:rPr lang="en-US" sz="2800" b="1" dirty="0" smtClean="0"/>
              <a:t>3</a:t>
            </a:r>
            <a:endParaRPr lang="uk-UA" sz="2800" b="1" dirty="0"/>
          </a:p>
        </p:txBody>
      </p: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342900" y="4572000"/>
            <a:ext cx="8458200" cy="181588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800" dirty="0">
                <a:solidFill>
                  <a:schemeClr val="tx1"/>
                </a:solidFill>
              </a:rPr>
              <a:t>  Цими співвідношеннями користуються при розрахунках так як речовини </a:t>
            </a:r>
            <a:r>
              <a:rPr lang="uk-UA" sz="2800" dirty="0" smtClean="0">
                <a:solidFill>
                  <a:schemeClr val="tx1"/>
                </a:solidFill>
              </a:rPr>
              <a:t>в</a:t>
            </a:r>
            <a:r>
              <a:rPr lang="en-US" sz="2800" dirty="0" smtClean="0">
                <a:solidFill>
                  <a:schemeClr val="tx1"/>
                </a:solidFill>
              </a:rPr>
              <a:t>c</a:t>
            </a:r>
            <a:r>
              <a:rPr lang="uk-UA" sz="2800" dirty="0" smtClean="0">
                <a:solidFill>
                  <a:schemeClr val="tx1"/>
                </a:solidFill>
              </a:rPr>
              <a:t>тупають </a:t>
            </a:r>
            <a:r>
              <a:rPr lang="uk-UA" sz="2800" dirty="0">
                <a:solidFill>
                  <a:schemeClr val="tx1"/>
                </a:solidFill>
              </a:rPr>
              <a:t>у хімічні реакції в кількостях, що пропорційні їхнім коефіцієнтам у рівнянні реакції  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13234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b="1" dirty="0"/>
              <a:t> </a:t>
            </a:r>
            <a:r>
              <a:rPr lang="uk-UA" sz="2400" b="1" dirty="0"/>
              <a:t> </a:t>
            </a:r>
            <a:r>
              <a:rPr lang="uk-UA" sz="2400" dirty="0"/>
              <a:t>Розрахунки ведуться за </a:t>
            </a:r>
            <a:r>
              <a:rPr lang="uk-UA" sz="2400" i="1" dirty="0">
                <a:solidFill>
                  <a:srgbClr val="FF0000"/>
                </a:solidFill>
              </a:rPr>
              <a:t>співвідношеннями коефіцієнтів у рівняннях</a:t>
            </a:r>
            <a:r>
              <a:rPr lang="uk-UA" sz="2400" dirty="0">
                <a:solidFill>
                  <a:srgbClr val="FF0000"/>
                </a:solidFill>
              </a:rPr>
              <a:t>,</a:t>
            </a:r>
            <a:r>
              <a:rPr lang="uk-UA" sz="2400" dirty="0"/>
              <a:t> які відображають </a:t>
            </a:r>
            <a:r>
              <a:rPr lang="uk-UA" sz="2400" dirty="0">
                <a:solidFill>
                  <a:srgbClr val="FF3399"/>
                </a:solidFill>
              </a:rPr>
              <a:t>кількість </a:t>
            </a:r>
            <a:r>
              <a:rPr lang="uk-UA" sz="2400" dirty="0" err="1" smtClean="0">
                <a:solidFill>
                  <a:srgbClr val="FF3399"/>
                </a:solidFill>
              </a:rPr>
              <a:t>речовиини</a:t>
            </a:r>
            <a:r>
              <a:rPr lang="uk-UA" sz="2400" dirty="0" smtClean="0">
                <a:solidFill>
                  <a:srgbClr val="FF3399"/>
                </a:solidFill>
              </a:rPr>
              <a:t> </a:t>
            </a:r>
            <a:r>
              <a:rPr lang="uk-UA" sz="2400" dirty="0"/>
              <a:t>реагентів і продуктів реакції</a:t>
            </a:r>
            <a:endParaRPr lang="uk-UA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1676400"/>
            <a:ext cx="914400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chemeClr val="bg1"/>
                </a:solidFill>
              </a:rPr>
              <a:t>       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uk-UA" sz="2800" dirty="0" smtClean="0">
                <a:solidFill>
                  <a:schemeClr val="bg1"/>
                </a:solidFill>
              </a:rPr>
              <a:t>  </a:t>
            </a:r>
            <a:r>
              <a:rPr lang="uk-UA" sz="3600" b="1" dirty="0" smtClean="0">
                <a:solidFill>
                  <a:srgbClr val="FF0000"/>
                </a:solidFill>
              </a:rPr>
              <a:t>2</a:t>
            </a:r>
            <a:r>
              <a:rPr lang="uk-UA" sz="3600" b="1" dirty="0" smtClean="0">
                <a:solidFill>
                  <a:schemeClr val="tx1"/>
                </a:solidFill>
              </a:rPr>
              <a:t>А</a:t>
            </a:r>
            <a:r>
              <a:rPr lang="en-US" sz="3600" b="1" dirty="0" smtClean="0">
                <a:solidFill>
                  <a:schemeClr val="tx1"/>
                </a:solidFill>
              </a:rPr>
              <a:t>l</a:t>
            </a:r>
            <a:r>
              <a:rPr lang="uk-UA" sz="3600" b="1" dirty="0" smtClean="0">
                <a:solidFill>
                  <a:schemeClr val="tx1"/>
                </a:solidFill>
              </a:rPr>
              <a:t>   +     </a:t>
            </a:r>
            <a:r>
              <a:rPr lang="en-US" sz="3600" b="1" dirty="0" smtClean="0">
                <a:solidFill>
                  <a:srgbClr val="FF0000"/>
                </a:solidFill>
              </a:rPr>
              <a:t>3</a:t>
            </a:r>
            <a:r>
              <a:rPr lang="en-US" sz="3600" b="1" dirty="0" smtClean="0">
                <a:solidFill>
                  <a:schemeClr val="tx1"/>
                </a:solidFill>
              </a:rPr>
              <a:t>S</a:t>
            </a:r>
            <a:r>
              <a:rPr lang="uk-UA" sz="3600" b="1" dirty="0" smtClean="0">
                <a:solidFill>
                  <a:schemeClr val="bg1"/>
                </a:solidFill>
              </a:rPr>
              <a:t>    </a:t>
            </a:r>
            <a:r>
              <a:rPr lang="en-US" sz="3600" b="1" dirty="0" smtClean="0">
                <a:solidFill>
                  <a:schemeClr val="bg1"/>
                </a:solidFill>
              </a:rPr>
              <a:t> </a:t>
            </a:r>
            <a:r>
              <a:rPr lang="uk-UA" sz="3600" b="1" dirty="0" smtClean="0">
                <a:solidFill>
                  <a:schemeClr val="bg1"/>
                </a:solidFill>
              </a:rPr>
              <a:t> </a:t>
            </a:r>
            <a:r>
              <a:rPr lang="uk-UA" sz="3600" b="1" dirty="0" smtClean="0">
                <a:solidFill>
                  <a:schemeClr val="tx1"/>
                </a:solidFill>
              </a:rPr>
              <a:t>=       </a:t>
            </a:r>
            <a:r>
              <a:rPr lang="en-US" sz="3600" b="1" dirty="0" smtClean="0">
                <a:solidFill>
                  <a:schemeClr val="tx1"/>
                </a:solidFill>
              </a:rPr>
              <a:t>A1</a:t>
            </a:r>
            <a:r>
              <a:rPr lang="en-US" sz="3600" b="1" baseline="-25000" dirty="0" smtClean="0">
                <a:solidFill>
                  <a:schemeClr val="tx1"/>
                </a:solidFill>
              </a:rPr>
              <a:t>2</a:t>
            </a:r>
            <a:r>
              <a:rPr lang="en-US" sz="3600" b="1" dirty="0" smtClean="0">
                <a:solidFill>
                  <a:schemeClr val="tx1"/>
                </a:solidFill>
              </a:rPr>
              <a:t>S</a:t>
            </a:r>
            <a:r>
              <a:rPr lang="en-US" sz="3600" b="1" baseline="-25000" dirty="0" smtClean="0">
                <a:solidFill>
                  <a:schemeClr val="tx1"/>
                </a:solidFill>
              </a:rPr>
              <a:t>3</a:t>
            </a:r>
            <a:endParaRPr lang="uk-UA" sz="2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animBg="1"/>
      <p:bldP spid="7174" grpId="0" animBg="1"/>
      <p:bldP spid="7176" grpId="0" animBg="1"/>
      <p:bldP spid="7177" grpId="0" animBg="1"/>
      <p:bldP spid="7178" grpId="0" animBg="1"/>
      <p:bldP spid="7180" grpId="0" animBg="1"/>
      <p:bldP spid="12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3000" y="0"/>
            <a:ext cx="634898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Алгоритм </a:t>
            </a:r>
            <a:r>
              <a:rPr lang="ru-RU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розвязування</a:t>
            </a:r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задач</a:t>
            </a:r>
            <a:endParaRPr lang="ru-RU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3109" y="500742"/>
            <a:ext cx="851778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dirty="0" smtClean="0">
                <a:solidFill>
                  <a:srgbClr val="FF0000"/>
                </a:solidFill>
              </a:rPr>
              <a:t>1. </a:t>
            </a:r>
            <a:r>
              <a:rPr lang="uk-UA" sz="2800" dirty="0" smtClean="0">
                <a:solidFill>
                  <a:schemeClr val="bg1"/>
                </a:solidFill>
              </a:rPr>
              <a:t>Прочитати умову задачі  та записати скорочену</a:t>
            </a:r>
            <a:br>
              <a:rPr lang="uk-UA" sz="2800" dirty="0" smtClean="0">
                <a:solidFill>
                  <a:schemeClr val="bg1"/>
                </a:solidFill>
              </a:rPr>
            </a:br>
            <a:r>
              <a:rPr lang="uk-UA" sz="2800" dirty="0" smtClean="0">
                <a:solidFill>
                  <a:schemeClr val="bg1"/>
                </a:solidFill>
              </a:rPr>
              <a:t>умову задачі</a:t>
            </a:r>
            <a:endParaRPr lang="uk-UA" sz="28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6400" y="1492462"/>
            <a:ext cx="68218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dirty="0" smtClean="0">
                <a:solidFill>
                  <a:srgbClr val="00FF00"/>
                </a:solidFill>
              </a:rPr>
              <a:t>2.  </a:t>
            </a:r>
            <a:r>
              <a:rPr lang="uk-UA" sz="2800" dirty="0" smtClean="0">
                <a:solidFill>
                  <a:schemeClr val="bg1"/>
                </a:solidFill>
              </a:rPr>
              <a:t>Скласти рівняння реакції та урівняти</a:t>
            </a:r>
            <a:endParaRPr lang="uk-UA" sz="2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1632" y="2129173"/>
            <a:ext cx="840073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sz="2800" dirty="0" smtClean="0">
                <a:solidFill>
                  <a:srgbClr val="FFFF00"/>
                </a:solidFill>
              </a:rPr>
              <a:t>3. </a:t>
            </a:r>
            <a:r>
              <a:rPr lang="uk-UA" sz="2800" dirty="0" smtClean="0">
                <a:solidFill>
                  <a:schemeClr val="bg1"/>
                </a:solidFill>
              </a:rPr>
              <a:t>У рівнянні реакції надписують кількість речовини (в молях), які  відповідають умові задачі та ті, які необхідно  визначити (їх позначають за</a:t>
            </a:r>
            <a:r>
              <a:rPr lang="uk-UA" sz="2800" cap="small" dirty="0" smtClean="0">
                <a:solidFill>
                  <a:schemeClr val="bg1"/>
                </a:solidFill>
              </a:rPr>
              <a:t> </a:t>
            </a:r>
            <a:r>
              <a:rPr lang="en-US" sz="2800" i="1" cap="small" dirty="0" smtClean="0">
                <a:solidFill>
                  <a:schemeClr val="bg1"/>
                </a:solidFill>
              </a:rPr>
              <a:t>х</a:t>
            </a:r>
            <a:r>
              <a:rPr lang="ru-RU" sz="2800" dirty="0" smtClean="0">
                <a:solidFill>
                  <a:schemeClr val="bg1"/>
                </a:solidFill>
              </a:rPr>
              <a:t>).</a:t>
            </a:r>
            <a:endParaRPr lang="uk-UA" sz="28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5150" y="4024085"/>
            <a:ext cx="859369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uk-UA" sz="2800" dirty="0" smtClean="0">
                <a:solidFill>
                  <a:srgbClr val="00B0F0"/>
                </a:solidFill>
              </a:rPr>
              <a:t>4.</a:t>
            </a:r>
            <a:r>
              <a:rPr lang="uk-UA" sz="2800" dirty="0" smtClean="0">
                <a:solidFill>
                  <a:schemeClr val="bg1"/>
                </a:solidFill>
              </a:rPr>
              <a:t> </a:t>
            </a:r>
            <a:r>
              <a:rPr lang="uk-UA" sz="2800" dirty="0" err="1" smtClean="0">
                <a:solidFill>
                  <a:schemeClr val="bg1"/>
                </a:solidFill>
              </a:rPr>
              <a:t>Розвязати</a:t>
            </a:r>
            <a:r>
              <a:rPr lang="uk-UA" sz="2800" dirty="0" smtClean="0">
                <a:solidFill>
                  <a:schemeClr val="bg1"/>
                </a:solidFill>
              </a:rPr>
              <a:t> пропорцію та</a:t>
            </a:r>
            <a:r>
              <a:rPr lang="uk-UA" sz="2800" dirty="0" smtClean="0"/>
              <a:t> </a:t>
            </a:r>
            <a:r>
              <a:rPr lang="uk-UA" sz="2800" dirty="0" smtClean="0">
                <a:solidFill>
                  <a:schemeClr val="bg1"/>
                </a:solidFill>
              </a:rPr>
              <a:t>розраховують кількість </a:t>
            </a:r>
            <a:br>
              <a:rPr lang="uk-UA" sz="2800" dirty="0" smtClean="0">
                <a:solidFill>
                  <a:schemeClr val="bg1"/>
                </a:solidFill>
              </a:rPr>
            </a:br>
            <a:r>
              <a:rPr lang="uk-UA" sz="2800" dirty="0" smtClean="0">
                <a:solidFill>
                  <a:schemeClr val="bg1"/>
                </a:solidFill>
              </a:rPr>
              <a:t>речовини реагенту або продукту, що необхідно</a:t>
            </a:r>
            <a:br>
              <a:rPr lang="uk-UA" sz="2800" dirty="0" smtClean="0">
                <a:solidFill>
                  <a:schemeClr val="bg1"/>
                </a:solidFill>
              </a:rPr>
            </a:br>
            <a:r>
              <a:rPr lang="uk-UA" sz="2800" dirty="0" smtClean="0">
                <a:solidFill>
                  <a:schemeClr val="bg1"/>
                </a:solidFill>
              </a:rPr>
              <a:t> обчислити, і яке позначено за </a:t>
            </a:r>
            <a:r>
              <a:rPr lang="uk-UA" sz="2800" i="1" dirty="0" smtClean="0">
                <a:solidFill>
                  <a:schemeClr val="bg1"/>
                </a:solidFill>
              </a:rPr>
              <a:t>х</a:t>
            </a:r>
            <a:r>
              <a:rPr lang="uk-UA" sz="2800" dirty="0" smtClean="0">
                <a:solidFill>
                  <a:schemeClr val="bg1"/>
                </a:solidFill>
              </a:rPr>
              <a:t>.</a:t>
            </a:r>
            <a:endParaRPr lang="uk-UA" sz="28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2356" y="5526522"/>
            <a:ext cx="863928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uk-UA" sz="2800" dirty="0" smtClean="0">
                <a:solidFill>
                  <a:srgbClr val="FF00FF"/>
                </a:solidFill>
              </a:rPr>
              <a:t>5. </a:t>
            </a:r>
            <a:r>
              <a:rPr lang="uk-UA" sz="2800" dirty="0" smtClean="0">
                <a:solidFill>
                  <a:schemeClr val="bg1"/>
                </a:solidFill>
              </a:rPr>
              <a:t>За кількістю речовини розраховують масу, об'єм</a:t>
            </a:r>
            <a:br>
              <a:rPr lang="uk-UA" sz="2800" dirty="0" smtClean="0">
                <a:solidFill>
                  <a:schemeClr val="bg1"/>
                </a:solidFill>
              </a:rPr>
            </a:br>
            <a:r>
              <a:rPr lang="uk-UA" sz="2800" dirty="0" smtClean="0">
                <a:solidFill>
                  <a:schemeClr val="bg1"/>
                </a:solidFill>
              </a:rPr>
              <a:t> або число структурних частинок речовини.</a:t>
            </a:r>
            <a:endParaRPr lang="uk-UA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C0E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5"/>
          <p:cNvSpPr txBox="1">
            <a:spLocks noChangeArrowheads="1"/>
          </p:cNvSpPr>
          <p:nvPr/>
        </p:nvSpPr>
        <p:spPr bwMode="auto">
          <a:xfrm>
            <a:off x="1066800" y="762000"/>
            <a:ext cx="78486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chemeClr val="accent1"/>
                </a:solidFill>
              </a:rPr>
              <a:t>Завдання:</a:t>
            </a:r>
            <a:r>
              <a:rPr lang="uk-UA" sz="2400" b="1" dirty="0">
                <a:solidFill>
                  <a:schemeClr val="bg1"/>
                </a:solidFill>
              </a:rPr>
              <a:t> </a:t>
            </a:r>
            <a:r>
              <a:rPr lang="uk-UA" sz="2400" dirty="0">
                <a:solidFill>
                  <a:schemeClr val="bg1"/>
                </a:solidFill>
              </a:rPr>
              <a:t> Обчисліть  яка кількість </a:t>
            </a:r>
            <a:r>
              <a:rPr lang="uk-UA" sz="2400" dirty="0">
                <a:solidFill>
                  <a:srgbClr val="33CCFF"/>
                </a:solidFill>
              </a:rPr>
              <a:t>сульфату калію</a:t>
            </a:r>
            <a:r>
              <a:rPr lang="uk-UA" sz="2400" dirty="0">
                <a:solidFill>
                  <a:schemeClr val="bg1"/>
                </a:solidFill>
              </a:rPr>
              <a:t> утвориться при взаємодії </a:t>
            </a:r>
            <a:r>
              <a:rPr lang="uk-UA" sz="2400" dirty="0">
                <a:solidFill>
                  <a:srgbClr val="66FF66"/>
                </a:solidFill>
              </a:rPr>
              <a:t>5 моль</a:t>
            </a:r>
            <a:r>
              <a:rPr lang="uk-UA" sz="2400" dirty="0">
                <a:solidFill>
                  <a:schemeClr val="bg1"/>
                </a:solidFill>
              </a:rPr>
              <a:t> </a:t>
            </a:r>
            <a:r>
              <a:rPr lang="uk-UA" sz="2400" dirty="0">
                <a:solidFill>
                  <a:srgbClr val="00FF00"/>
                </a:solidFill>
              </a:rPr>
              <a:t>калій гідроксиду </a:t>
            </a:r>
            <a:r>
              <a:rPr lang="uk-UA" sz="2400" dirty="0">
                <a:solidFill>
                  <a:schemeClr val="bg1"/>
                </a:solidFill>
              </a:rPr>
              <a:t>і сульфатної кислоти, що взята в достатній кількості</a:t>
            </a:r>
          </a:p>
        </p:txBody>
      </p:sp>
      <p:sp>
        <p:nvSpPr>
          <p:cNvPr id="9220" name="Text Box 7"/>
          <p:cNvSpPr txBox="1">
            <a:spLocks noChangeArrowheads="1"/>
          </p:cNvSpPr>
          <p:nvPr/>
        </p:nvSpPr>
        <p:spPr bwMode="auto">
          <a:xfrm>
            <a:off x="1066800" y="19050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i="1" dirty="0">
                <a:solidFill>
                  <a:schemeClr val="bg1"/>
                </a:solidFill>
              </a:rPr>
              <a:t>відомо</a:t>
            </a:r>
          </a:p>
        </p:txBody>
      </p:sp>
      <p:sp>
        <p:nvSpPr>
          <p:cNvPr id="9221" name="Line 8"/>
          <p:cNvSpPr>
            <a:spLocks noChangeShapeType="1"/>
          </p:cNvSpPr>
          <p:nvPr/>
        </p:nvSpPr>
        <p:spPr bwMode="auto">
          <a:xfrm>
            <a:off x="2590800" y="1752600"/>
            <a:ext cx="0" cy="2590800"/>
          </a:xfrm>
          <a:prstGeom prst="line">
            <a:avLst/>
          </a:prstGeom>
          <a:noFill/>
          <a:ln w="9525">
            <a:solidFill>
              <a:srgbClr val="F94168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9225" name="Text Box 12"/>
          <p:cNvSpPr txBox="1">
            <a:spLocks noChangeArrowheads="1"/>
          </p:cNvSpPr>
          <p:nvPr/>
        </p:nvSpPr>
        <p:spPr bwMode="auto">
          <a:xfrm>
            <a:off x="5257800" y="1981200"/>
            <a:ext cx="274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>
                <a:solidFill>
                  <a:schemeClr val="bg1"/>
                </a:solidFill>
              </a:rPr>
              <a:t> </a:t>
            </a:r>
            <a:r>
              <a:rPr lang="uk-UA" dirty="0">
                <a:solidFill>
                  <a:srgbClr val="F94168"/>
                </a:solidFill>
              </a:rPr>
              <a:t>  </a:t>
            </a:r>
            <a:r>
              <a:rPr lang="uk-UA" sz="2400" i="1" dirty="0" err="1">
                <a:solidFill>
                  <a:schemeClr val="bg1"/>
                </a:solidFill>
              </a:rPr>
              <a:t>Розвязування</a:t>
            </a:r>
            <a:endParaRPr lang="uk-UA" sz="2400" i="1" dirty="0">
              <a:solidFill>
                <a:schemeClr val="bg1"/>
              </a:solidFill>
            </a:endParaRPr>
          </a:p>
        </p:txBody>
      </p:sp>
      <p:sp>
        <p:nvSpPr>
          <p:cNvPr id="9227" name="Line 15"/>
          <p:cNvSpPr>
            <a:spLocks noChangeShapeType="1"/>
          </p:cNvSpPr>
          <p:nvPr/>
        </p:nvSpPr>
        <p:spPr bwMode="auto">
          <a:xfrm flipH="1">
            <a:off x="453571" y="3077028"/>
            <a:ext cx="1981200" cy="0"/>
          </a:xfrm>
          <a:prstGeom prst="line">
            <a:avLst/>
          </a:prstGeom>
          <a:noFill/>
          <a:ln w="9525">
            <a:solidFill>
              <a:srgbClr val="F94168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9228" name="Text Box 16"/>
          <p:cNvSpPr txBox="1">
            <a:spLocks noChangeArrowheads="1"/>
          </p:cNvSpPr>
          <p:nvPr/>
        </p:nvSpPr>
        <p:spPr bwMode="auto">
          <a:xfrm>
            <a:off x="870857" y="2576286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i="1" dirty="0">
                <a:solidFill>
                  <a:schemeClr val="bg1"/>
                </a:solidFill>
              </a:rPr>
              <a:t>знайти</a:t>
            </a:r>
          </a:p>
        </p:txBody>
      </p:sp>
      <p:sp>
        <p:nvSpPr>
          <p:cNvPr id="9229" name="Text Box 17"/>
          <p:cNvSpPr txBox="1">
            <a:spLocks noChangeArrowheads="1"/>
          </p:cNvSpPr>
          <p:nvPr/>
        </p:nvSpPr>
        <p:spPr bwMode="auto">
          <a:xfrm>
            <a:off x="0" y="2057400"/>
            <a:ext cx="2743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4000" dirty="0">
                <a:solidFill>
                  <a:srgbClr val="00FF00"/>
                </a:solidFill>
                <a:sym typeface="Symbol" pitchFamily="18" charset="2"/>
              </a:rPr>
              <a:t></a:t>
            </a:r>
            <a:r>
              <a:rPr lang="uk-UA" sz="2400" dirty="0">
                <a:solidFill>
                  <a:srgbClr val="00FF00"/>
                </a:solidFill>
              </a:rPr>
              <a:t>(К</a:t>
            </a:r>
            <a:r>
              <a:rPr lang="de-DE" sz="2400" dirty="0">
                <a:solidFill>
                  <a:srgbClr val="00FF00"/>
                </a:solidFill>
              </a:rPr>
              <a:t>OH</a:t>
            </a:r>
            <a:r>
              <a:rPr lang="uk-UA" sz="2400" dirty="0">
                <a:solidFill>
                  <a:srgbClr val="00FF00"/>
                </a:solidFill>
              </a:rPr>
              <a:t>)</a:t>
            </a:r>
            <a:r>
              <a:rPr lang="uk-UA" dirty="0">
                <a:solidFill>
                  <a:srgbClr val="00FF00"/>
                </a:solidFill>
              </a:rPr>
              <a:t>  </a:t>
            </a:r>
            <a:r>
              <a:rPr lang="uk-UA" dirty="0">
                <a:solidFill>
                  <a:schemeClr val="bg1"/>
                </a:solidFill>
              </a:rPr>
              <a:t>= 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r>
              <a:rPr lang="de-DE" sz="2400" dirty="0">
                <a:solidFill>
                  <a:srgbClr val="66FF66"/>
                </a:solidFill>
              </a:rPr>
              <a:t>5</a:t>
            </a:r>
            <a:r>
              <a:rPr lang="uk-UA" sz="2400" dirty="0">
                <a:solidFill>
                  <a:srgbClr val="66FF66"/>
                </a:solidFill>
              </a:rPr>
              <a:t>моль</a:t>
            </a:r>
            <a:r>
              <a:rPr lang="uk-UA" dirty="0"/>
              <a:t> </a:t>
            </a:r>
            <a:endParaRPr lang="en-US" dirty="0"/>
          </a:p>
        </p:txBody>
      </p:sp>
      <p:sp>
        <p:nvSpPr>
          <p:cNvPr id="9230" name="Text Box 18"/>
          <p:cNvSpPr txBox="1">
            <a:spLocks noChangeArrowheads="1"/>
          </p:cNvSpPr>
          <p:nvPr/>
        </p:nvSpPr>
        <p:spPr bwMode="auto">
          <a:xfrm>
            <a:off x="174171" y="2895286"/>
            <a:ext cx="2362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4000" dirty="0" smtClean="0">
                <a:solidFill>
                  <a:srgbClr val="00FFFF"/>
                </a:solidFill>
                <a:sym typeface="Symbol" pitchFamily="18" charset="2"/>
              </a:rPr>
              <a:t></a:t>
            </a:r>
            <a:r>
              <a:rPr lang="uk-UA" sz="2400" dirty="0">
                <a:solidFill>
                  <a:srgbClr val="00FFFF"/>
                </a:solidFill>
              </a:rPr>
              <a:t>(К</a:t>
            </a:r>
            <a:r>
              <a:rPr lang="de-DE" sz="2400" baseline="-25000" dirty="0">
                <a:solidFill>
                  <a:srgbClr val="00FFFF"/>
                </a:solidFill>
              </a:rPr>
              <a:t>2</a:t>
            </a:r>
            <a:r>
              <a:rPr lang="de-DE" sz="2400" dirty="0">
                <a:solidFill>
                  <a:srgbClr val="00FFFF"/>
                </a:solidFill>
              </a:rPr>
              <a:t>SO</a:t>
            </a:r>
            <a:r>
              <a:rPr lang="de-DE" sz="2400" baseline="-25000" dirty="0">
                <a:solidFill>
                  <a:srgbClr val="00FFFF"/>
                </a:solidFill>
              </a:rPr>
              <a:t>4</a:t>
            </a:r>
            <a:r>
              <a:rPr lang="uk-UA" sz="2400" dirty="0">
                <a:solidFill>
                  <a:srgbClr val="00FFFF"/>
                </a:solidFill>
              </a:rPr>
              <a:t>)</a:t>
            </a:r>
            <a:r>
              <a:rPr lang="uk-UA" sz="2400" dirty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 ─</a:t>
            </a:r>
            <a:r>
              <a:rPr lang="ru-RU" dirty="0"/>
              <a:t> 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9231" name="Text Box 19"/>
          <p:cNvSpPr txBox="1">
            <a:spLocks noChangeArrowheads="1"/>
          </p:cNvSpPr>
          <p:nvPr/>
        </p:nvSpPr>
        <p:spPr bwMode="auto">
          <a:xfrm>
            <a:off x="5562600" y="5867400"/>
            <a:ext cx="3581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dirty="0"/>
              <a:t> </a:t>
            </a:r>
            <a:r>
              <a:rPr lang="uk-UA" sz="3200" dirty="0">
                <a:solidFill>
                  <a:srgbClr val="00FFFF"/>
                </a:solidFill>
                <a:sym typeface="Symbol" pitchFamily="18" charset="2"/>
              </a:rPr>
              <a:t></a:t>
            </a:r>
            <a:r>
              <a:rPr lang="uk-UA" sz="2400" dirty="0">
                <a:solidFill>
                  <a:srgbClr val="00FFFF"/>
                </a:solidFill>
              </a:rPr>
              <a:t>(К</a:t>
            </a:r>
            <a:r>
              <a:rPr lang="de-DE" sz="2400" baseline="-25000" dirty="0">
                <a:solidFill>
                  <a:srgbClr val="00FFFF"/>
                </a:solidFill>
              </a:rPr>
              <a:t>2</a:t>
            </a:r>
            <a:r>
              <a:rPr lang="de-DE" sz="2400" dirty="0">
                <a:solidFill>
                  <a:srgbClr val="00FFFF"/>
                </a:solidFill>
              </a:rPr>
              <a:t>SO</a:t>
            </a:r>
            <a:r>
              <a:rPr lang="de-DE" sz="2400" baseline="-25000" dirty="0">
                <a:solidFill>
                  <a:srgbClr val="00FFFF"/>
                </a:solidFill>
              </a:rPr>
              <a:t>4</a:t>
            </a:r>
            <a:r>
              <a:rPr lang="uk-UA" sz="2400" dirty="0">
                <a:solidFill>
                  <a:srgbClr val="00FFFF"/>
                </a:solidFill>
              </a:rPr>
              <a:t>)</a:t>
            </a:r>
            <a:r>
              <a:rPr lang="uk-UA" sz="2400" dirty="0">
                <a:solidFill>
                  <a:schemeClr val="bg1"/>
                </a:solidFill>
              </a:rPr>
              <a:t> = 1,5 моль</a:t>
            </a:r>
            <a:r>
              <a:rPr lang="ru-RU" sz="2400" dirty="0">
                <a:solidFill>
                  <a:schemeClr val="bg1"/>
                </a:solidFill>
              </a:rPr>
              <a:t> 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9233" name="Rectangle 21"/>
          <p:cNvSpPr>
            <a:spLocks noChangeArrowheads="1"/>
          </p:cNvSpPr>
          <p:nvPr/>
        </p:nvSpPr>
        <p:spPr bwMode="auto">
          <a:xfrm>
            <a:off x="3733800" y="3429000"/>
            <a:ext cx="1154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400" dirty="0">
                <a:solidFill>
                  <a:schemeClr val="bg1"/>
                </a:solidFill>
              </a:rPr>
              <a:t>2 моль</a:t>
            </a:r>
            <a:endParaRPr lang="uk-UA" sz="2400" baseline="30000" dirty="0">
              <a:solidFill>
                <a:schemeClr val="bg1"/>
              </a:solidFill>
            </a:endParaRPr>
          </a:p>
        </p:txBody>
      </p:sp>
      <p:sp>
        <p:nvSpPr>
          <p:cNvPr id="9239" name="Rectangle 23" descr="Рисунок1"/>
          <p:cNvSpPr>
            <a:spLocks noChangeArrowheads="1"/>
          </p:cNvSpPr>
          <p:nvPr/>
        </p:nvSpPr>
        <p:spPr bwMode="auto">
          <a:xfrm>
            <a:off x="3429000" y="2514600"/>
            <a:ext cx="5410200" cy="519113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uk-UA" sz="2800" dirty="0">
                <a:solidFill>
                  <a:srgbClr val="FF0000"/>
                </a:solidFill>
              </a:rPr>
              <a:t>2</a:t>
            </a:r>
            <a:r>
              <a:rPr lang="de-DE" sz="2800" dirty="0">
                <a:solidFill>
                  <a:srgbClr val="000076"/>
                </a:solidFill>
              </a:rPr>
              <a:t>KOH</a:t>
            </a:r>
            <a:r>
              <a:rPr lang="uk-UA" sz="2800" dirty="0"/>
              <a:t> </a:t>
            </a:r>
            <a:r>
              <a:rPr lang="de-DE" sz="2800" dirty="0"/>
              <a:t>+</a:t>
            </a:r>
            <a:r>
              <a:rPr lang="uk-UA" sz="2800" dirty="0"/>
              <a:t> </a:t>
            </a:r>
            <a:r>
              <a:rPr lang="de-DE" sz="2800" dirty="0"/>
              <a:t>H</a:t>
            </a:r>
            <a:r>
              <a:rPr lang="de-DE" sz="2800" baseline="-25000" dirty="0"/>
              <a:t>2</a:t>
            </a:r>
            <a:r>
              <a:rPr lang="de-DE" sz="2800" dirty="0"/>
              <a:t>SO</a:t>
            </a:r>
            <a:r>
              <a:rPr lang="de-DE" sz="2800" baseline="-25000" dirty="0"/>
              <a:t>4</a:t>
            </a:r>
            <a:r>
              <a:rPr lang="de-DE" sz="2800" baseline="-25000" dirty="0">
                <a:solidFill>
                  <a:schemeClr val="bg1"/>
                </a:solidFill>
              </a:rPr>
              <a:t> </a:t>
            </a:r>
            <a:r>
              <a:rPr lang="uk-UA" sz="2800" dirty="0">
                <a:solidFill>
                  <a:schemeClr val="bg1"/>
                </a:solidFill>
              </a:rPr>
              <a:t> =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de-DE" sz="2800" dirty="0">
                <a:solidFill>
                  <a:srgbClr val="00FFFF"/>
                </a:solidFill>
              </a:rPr>
              <a:t>K</a:t>
            </a:r>
            <a:r>
              <a:rPr lang="de-DE" sz="2800" baseline="-25000" dirty="0">
                <a:solidFill>
                  <a:srgbClr val="00FFFF"/>
                </a:solidFill>
              </a:rPr>
              <a:t>2</a:t>
            </a:r>
            <a:r>
              <a:rPr lang="de-DE" sz="2800" dirty="0">
                <a:solidFill>
                  <a:srgbClr val="00FFFF"/>
                </a:solidFill>
              </a:rPr>
              <a:t>SO</a:t>
            </a:r>
            <a:r>
              <a:rPr lang="de-DE" sz="2800" baseline="-25000" dirty="0">
                <a:solidFill>
                  <a:srgbClr val="00FFFF"/>
                </a:solidFill>
              </a:rPr>
              <a:t>4</a:t>
            </a:r>
            <a:r>
              <a:rPr lang="de-DE" sz="2800" baseline="-25000" dirty="0">
                <a:solidFill>
                  <a:schemeClr val="bg1"/>
                </a:solidFill>
              </a:rPr>
              <a:t> </a:t>
            </a:r>
            <a:r>
              <a:rPr lang="de-DE" sz="2800" dirty="0">
                <a:solidFill>
                  <a:schemeClr val="bg1"/>
                </a:solidFill>
              </a:rPr>
              <a:t>+ </a:t>
            </a:r>
            <a:r>
              <a:rPr lang="uk-UA" sz="2800" dirty="0">
                <a:solidFill>
                  <a:schemeClr val="bg1"/>
                </a:solidFill>
              </a:rPr>
              <a:t>2</a:t>
            </a:r>
            <a:r>
              <a:rPr lang="de-DE" sz="2800" dirty="0">
                <a:solidFill>
                  <a:schemeClr val="bg1"/>
                </a:solidFill>
              </a:rPr>
              <a:t>H</a:t>
            </a:r>
            <a:r>
              <a:rPr lang="de-DE" sz="2800" baseline="-25000" dirty="0">
                <a:solidFill>
                  <a:schemeClr val="bg1"/>
                </a:solidFill>
              </a:rPr>
              <a:t>2</a:t>
            </a:r>
            <a:r>
              <a:rPr lang="de-DE" sz="2800" dirty="0">
                <a:solidFill>
                  <a:schemeClr val="bg1"/>
                </a:solidFill>
              </a:rPr>
              <a:t>O</a:t>
            </a:r>
            <a:endParaRPr lang="uk-UA" sz="2800" dirty="0">
              <a:solidFill>
                <a:schemeClr val="bg1"/>
              </a:solidFill>
            </a:endParaRPr>
          </a:p>
        </p:txBody>
      </p:sp>
      <p:sp>
        <p:nvSpPr>
          <p:cNvPr id="9240" name="Rectangle 21"/>
          <p:cNvSpPr>
            <a:spLocks noChangeArrowheads="1"/>
          </p:cNvSpPr>
          <p:nvPr/>
        </p:nvSpPr>
        <p:spPr bwMode="auto">
          <a:xfrm>
            <a:off x="6106886" y="3429000"/>
            <a:ext cx="1154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400" dirty="0">
                <a:solidFill>
                  <a:schemeClr val="bg1"/>
                </a:solidFill>
              </a:rPr>
              <a:t>1 моль</a:t>
            </a:r>
            <a:endParaRPr lang="uk-UA" sz="2400" baseline="30000" dirty="0">
              <a:solidFill>
                <a:schemeClr val="bg1"/>
              </a:solidFill>
            </a:endParaRPr>
          </a:p>
        </p:txBody>
      </p:sp>
      <p:sp>
        <p:nvSpPr>
          <p:cNvPr id="9241" name="Rectangle 21"/>
          <p:cNvSpPr>
            <a:spLocks noChangeArrowheads="1"/>
          </p:cNvSpPr>
          <p:nvPr/>
        </p:nvSpPr>
        <p:spPr bwMode="auto">
          <a:xfrm>
            <a:off x="3810000" y="3962400"/>
            <a:ext cx="1149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400" i="1" dirty="0">
                <a:solidFill>
                  <a:srgbClr val="66FF66"/>
                </a:solidFill>
              </a:rPr>
              <a:t>5 моль</a:t>
            </a:r>
            <a:endParaRPr lang="uk-UA" sz="2400" i="1" baseline="30000" dirty="0">
              <a:solidFill>
                <a:srgbClr val="66FF66"/>
              </a:solidFill>
            </a:endParaRPr>
          </a:p>
        </p:txBody>
      </p:sp>
      <p:sp>
        <p:nvSpPr>
          <p:cNvPr id="9242" name="Rectangle 21"/>
          <p:cNvSpPr>
            <a:spLocks noChangeArrowheads="1"/>
          </p:cNvSpPr>
          <p:nvPr/>
        </p:nvSpPr>
        <p:spPr bwMode="auto">
          <a:xfrm>
            <a:off x="6135914" y="3926114"/>
            <a:ext cx="1131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rgbClr val="66FF66"/>
                </a:solidFill>
              </a:rPr>
              <a:t>x</a:t>
            </a:r>
            <a:r>
              <a:rPr lang="uk-UA" sz="2400" i="1" dirty="0">
                <a:solidFill>
                  <a:srgbClr val="66FF66"/>
                </a:solidFill>
              </a:rPr>
              <a:t> моль</a:t>
            </a:r>
            <a:endParaRPr lang="uk-UA" sz="2400" i="1" baseline="30000" dirty="0">
              <a:solidFill>
                <a:srgbClr val="66FF66"/>
              </a:solidFill>
            </a:endParaRPr>
          </a:p>
        </p:txBody>
      </p:sp>
      <p:sp>
        <p:nvSpPr>
          <p:cNvPr id="9243" name="Text Box 16"/>
          <p:cNvSpPr txBox="1">
            <a:spLocks noChangeArrowheads="1"/>
          </p:cNvSpPr>
          <p:nvPr/>
        </p:nvSpPr>
        <p:spPr bwMode="auto">
          <a:xfrm>
            <a:off x="990600" y="4953000"/>
            <a:ext cx="1676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>
                <a:solidFill>
                  <a:srgbClr val="FF9933"/>
                </a:solidFill>
              </a:rPr>
              <a:t>Складемо пропорцію</a:t>
            </a:r>
          </a:p>
        </p:txBody>
      </p:sp>
      <p:pic>
        <p:nvPicPr>
          <p:cNvPr id="9246" name="Picture 30" descr="2013-06-16 13 18 3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4495800"/>
            <a:ext cx="1752600" cy="1452563"/>
          </a:xfrm>
          <a:prstGeom prst="rect">
            <a:avLst/>
          </a:prstGeom>
          <a:noFill/>
        </p:spPr>
      </p:pic>
      <p:sp>
        <p:nvSpPr>
          <p:cNvPr id="9247" name="Text Box 16"/>
          <p:cNvSpPr txBox="1">
            <a:spLocks noChangeArrowheads="1"/>
          </p:cNvSpPr>
          <p:nvPr/>
        </p:nvSpPr>
        <p:spPr bwMode="auto">
          <a:xfrm>
            <a:off x="4800600" y="4953000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>
                <a:solidFill>
                  <a:schemeClr val="bg1"/>
                </a:solidFill>
              </a:rPr>
              <a:t> </a:t>
            </a:r>
            <a:r>
              <a:rPr lang="uk-UA" sz="2400" dirty="0" err="1">
                <a:solidFill>
                  <a:srgbClr val="FF9933"/>
                </a:solidFill>
              </a:rPr>
              <a:t>Розвязання</a:t>
            </a:r>
            <a:endParaRPr lang="uk-UA" sz="2400" dirty="0">
              <a:solidFill>
                <a:srgbClr val="FF9933"/>
              </a:solidFill>
            </a:endParaRPr>
          </a:p>
        </p:txBody>
      </p:sp>
      <p:sp>
        <p:nvSpPr>
          <p:cNvPr id="9248" name="Text Box 16"/>
          <p:cNvSpPr txBox="1">
            <a:spLocks noChangeArrowheads="1"/>
          </p:cNvSpPr>
          <p:nvPr/>
        </p:nvSpPr>
        <p:spPr bwMode="auto">
          <a:xfrm>
            <a:off x="3543300" y="6019800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>
                <a:solidFill>
                  <a:schemeClr val="bg1"/>
                </a:solidFill>
              </a:rPr>
              <a:t>  Відповідь:</a:t>
            </a:r>
          </a:p>
        </p:txBody>
      </p:sp>
      <p:sp>
        <p:nvSpPr>
          <p:cNvPr id="9249" name="Text Box 33"/>
          <p:cNvSpPr txBox="1">
            <a:spLocks noChangeArrowheads="1"/>
          </p:cNvSpPr>
          <p:nvPr/>
        </p:nvSpPr>
        <p:spPr bwMode="auto">
          <a:xfrm>
            <a:off x="609600" y="228600"/>
            <a:ext cx="8229600" cy="466725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rgbClr val="66FFFF"/>
                </a:solidFill>
              </a:rPr>
              <a:t>Розрахунки за хімічними рівняннями </a:t>
            </a:r>
            <a:r>
              <a:rPr lang="uk-UA" sz="2400">
                <a:solidFill>
                  <a:srgbClr val="FFFF00"/>
                </a:solidFill>
              </a:rPr>
              <a:t>кількості речовини</a:t>
            </a:r>
          </a:p>
        </p:txBody>
      </p:sp>
      <p:pic>
        <p:nvPicPr>
          <p:cNvPr id="9250" name="Picture 34" descr="2013-06-16 13 29 0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34200" y="4495800"/>
            <a:ext cx="1828800" cy="1214438"/>
          </a:xfrm>
          <a:prstGeom prst="rect">
            <a:avLst/>
          </a:prstGeom>
          <a:noFill/>
        </p:spPr>
      </p:pic>
      <p:sp>
        <p:nvSpPr>
          <p:cNvPr id="9251" name="Line 8"/>
          <p:cNvSpPr>
            <a:spLocks noChangeShapeType="1"/>
          </p:cNvSpPr>
          <p:nvPr/>
        </p:nvSpPr>
        <p:spPr bwMode="auto">
          <a:xfrm flipH="1">
            <a:off x="3810000" y="3124200"/>
            <a:ext cx="762000" cy="0"/>
          </a:xfrm>
          <a:prstGeom prst="line">
            <a:avLst/>
          </a:prstGeom>
          <a:noFill/>
          <a:ln w="28575">
            <a:solidFill>
              <a:srgbClr val="F7093C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9252" name="Line 8"/>
          <p:cNvSpPr>
            <a:spLocks noChangeShapeType="1"/>
          </p:cNvSpPr>
          <p:nvPr/>
        </p:nvSpPr>
        <p:spPr bwMode="auto">
          <a:xfrm flipH="1">
            <a:off x="6400800" y="3124200"/>
            <a:ext cx="990600" cy="0"/>
          </a:xfrm>
          <a:prstGeom prst="line">
            <a:avLst/>
          </a:prstGeom>
          <a:noFill/>
          <a:ln w="28575">
            <a:solidFill>
              <a:srgbClr val="F7093C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9253" name="Line 8"/>
          <p:cNvSpPr>
            <a:spLocks noChangeShapeType="1"/>
          </p:cNvSpPr>
          <p:nvPr/>
        </p:nvSpPr>
        <p:spPr bwMode="auto">
          <a:xfrm flipH="1" flipV="1">
            <a:off x="6400800" y="3200400"/>
            <a:ext cx="990600" cy="0"/>
          </a:xfrm>
          <a:prstGeom prst="line">
            <a:avLst/>
          </a:prstGeom>
          <a:noFill/>
          <a:ln w="28575">
            <a:solidFill>
              <a:srgbClr val="F7093C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9254" name="AutoShape 38"/>
          <p:cNvSpPr>
            <a:spLocks noChangeArrowheads="1"/>
          </p:cNvSpPr>
          <p:nvPr/>
        </p:nvSpPr>
        <p:spPr bwMode="gray">
          <a:xfrm>
            <a:off x="1828800" y="3429000"/>
            <a:ext cx="1828800" cy="457200"/>
          </a:xfrm>
          <a:prstGeom prst="rightArrow">
            <a:avLst>
              <a:gd name="adj1" fmla="val 61806"/>
              <a:gd name="adj2" fmla="val 103815"/>
            </a:avLst>
          </a:prstGeom>
          <a:solidFill>
            <a:srgbClr val="FFFF00">
              <a:alpha val="9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400" b="1" dirty="0">
                <a:solidFill>
                  <a:schemeClr val="bg1"/>
                </a:solidFill>
              </a:rPr>
              <a:t> </a:t>
            </a:r>
            <a:r>
              <a:rPr lang="uk-UA" sz="2000" dirty="0"/>
              <a:t>за рівнянням</a:t>
            </a:r>
          </a:p>
        </p:txBody>
      </p:sp>
      <p:sp>
        <p:nvSpPr>
          <p:cNvPr id="9255" name="AutoShape 39"/>
          <p:cNvSpPr>
            <a:spLocks noChangeArrowheads="1"/>
          </p:cNvSpPr>
          <p:nvPr/>
        </p:nvSpPr>
        <p:spPr bwMode="gray">
          <a:xfrm>
            <a:off x="1828800" y="3962400"/>
            <a:ext cx="1752600" cy="457200"/>
          </a:xfrm>
          <a:prstGeom prst="rightArrow">
            <a:avLst>
              <a:gd name="adj1" fmla="val 62500"/>
              <a:gd name="adj2" fmla="val 110723"/>
            </a:avLst>
          </a:prstGeom>
          <a:solidFill>
            <a:srgbClr val="CCFD91">
              <a:alpha val="9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400" b="1" dirty="0">
                <a:solidFill>
                  <a:schemeClr val="bg1"/>
                </a:solidFill>
              </a:rPr>
              <a:t> </a:t>
            </a:r>
            <a:r>
              <a:rPr lang="uk-UA" sz="2400" dirty="0"/>
              <a:t> </a:t>
            </a:r>
            <a:r>
              <a:rPr lang="uk-UA" sz="2000" dirty="0"/>
              <a:t>за умовою</a:t>
            </a:r>
          </a:p>
        </p:txBody>
      </p:sp>
      <p:sp>
        <p:nvSpPr>
          <p:cNvPr id="29" name="Oval 70"/>
          <p:cNvSpPr>
            <a:spLocks noChangeArrowheads="1"/>
          </p:cNvSpPr>
          <p:nvPr/>
        </p:nvSpPr>
        <p:spPr bwMode="auto">
          <a:xfrm>
            <a:off x="228600" y="838199"/>
            <a:ext cx="607501" cy="642257"/>
          </a:xfrm>
          <a:prstGeom prst="ellipse">
            <a:avLst/>
          </a:prstGeom>
          <a:solidFill>
            <a:srgbClr val="FFCCFF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7A99"/>
            </a:prstShdw>
          </a:effectLst>
        </p:spPr>
        <p:txBody>
          <a:bodyPr wrap="none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cs typeface="Arial" charset="0"/>
              </a:rPr>
              <a:t>1</a:t>
            </a:r>
          </a:p>
        </p:txBody>
      </p:sp>
      <p:sp>
        <p:nvSpPr>
          <p:cNvPr id="30" name="Oval 70"/>
          <p:cNvSpPr>
            <a:spLocks noChangeArrowheads="1"/>
          </p:cNvSpPr>
          <p:nvPr/>
        </p:nvSpPr>
        <p:spPr bwMode="auto">
          <a:xfrm>
            <a:off x="2913743" y="1865085"/>
            <a:ext cx="607501" cy="645885"/>
          </a:xfrm>
          <a:prstGeom prst="ellipse">
            <a:avLst/>
          </a:prstGeom>
          <a:solidFill>
            <a:srgbClr val="FFCCFF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7A99"/>
            </a:prstShdw>
          </a:effectLst>
        </p:spPr>
        <p:txBody>
          <a:bodyPr wrap="none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2</a:t>
            </a:r>
            <a:endParaRPr lang="ru-RU" sz="40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31" name="Oval 70"/>
          <p:cNvSpPr>
            <a:spLocks noChangeArrowheads="1"/>
          </p:cNvSpPr>
          <p:nvPr/>
        </p:nvSpPr>
        <p:spPr bwMode="auto">
          <a:xfrm>
            <a:off x="2652485" y="2844800"/>
            <a:ext cx="607501" cy="584200"/>
          </a:xfrm>
          <a:prstGeom prst="ellipse">
            <a:avLst/>
          </a:prstGeom>
          <a:solidFill>
            <a:srgbClr val="FFCCFF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7A99"/>
            </a:prstShdw>
          </a:effectLst>
        </p:spPr>
        <p:txBody>
          <a:bodyPr wrap="none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3</a:t>
            </a:r>
            <a:endParaRPr lang="ru-RU" sz="40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32" name="Oval 70"/>
          <p:cNvSpPr>
            <a:spLocks noChangeArrowheads="1"/>
          </p:cNvSpPr>
          <p:nvPr/>
        </p:nvSpPr>
        <p:spPr bwMode="auto">
          <a:xfrm>
            <a:off x="478972" y="4122057"/>
            <a:ext cx="607501" cy="555172"/>
          </a:xfrm>
          <a:prstGeom prst="ellipse">
            <a:avLst/>
          </a:prstGeom>
          <a:solidFill>
            <a:srgbClr val="FFCCFF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7A99"/>
            </a:prstShdw>
          </a:effectLst>
        </p:spPr>
        <p:txBody>
          <a:bodyPr wrap="none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4</a:t>
            </a:r>
            <a:endParaRPr lang="ru-RU" sz="40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33" name="Oval 70"/>
          <p:cNvSpPr>
            <a:spLocks noChangeArrowheads="1"/>
          </p:cNvSpPr>
          <p:nvPr/>
        </p:nvSpPr>
        <p:spPr bwMode="auto">
          <a:xfrm>
            <a:off x="1640113" y="5863771"/>
            <a:ext cx="607501" cy="587016"/>
          </a:xfrm>
          <a:prstGeom prst="ellipse">
            <a:avLst/>
          </a:prstGeom>
          <a:solidFill>
            <a:srgbClr val="FFCCFF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7A99"/>
            </a:prstShdw>
          </a:effectLst>
        </p:spPr>
        <p:txBody>
          <a:bodyPr wrap="none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5</a:t>
            </a:r>
            <a:endParaRPr lang="ru-RU" sz="4000" b="1" dirty="0">
              <a:solidFill>
                <a:srgbClr val="FF0000"/>
              </a:solidFill>
              <a:cs typeface="Arial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9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9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9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9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9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9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9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9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9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9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9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9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9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9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9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9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9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9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9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9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9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9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9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20" grpId="0"/>
      <p:bldP spid="9225" grpId="0"/>
      <p:bldP spid="9228" grpId="0"/>
      <p:bldP spid="9229" grpId="0"/>
      <p:bldP spid="9230" grpId="0"/>
      <p:bldP spid="9231" grpId="0"/>
      <p:bldP spid="9233" grpId="0"/>
      <p:bldP spid="9239" grpId="0" animBg="1"/>
      <p:bldP spid="9240" grpId="0"/>
      <p:bldP spid="9241" grpId="0"/>
      <p:bldP spid="9242" grpId="0"/>
      <p:bldP spid="9243" grpId="0"/>
      <p:bldP spid="9247" grpId="0"/>
      <p:bldP spid="9248" grpId="0"/>
      <p:bldP spid="9251" grpId="0" animBg="1"/>
      <p:bldP spid="9252" grpId="0" animBg="1"/>
      <p:bldP spid="9253" grpId="0" animBg="1"/>
      <p:bldP spid="9254" grpId="0" animBg="1"/>
      <p:bldP spid="9255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00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ext Box 33"/>
          <p:cNvSpPr txBox="1">
            <a:spLocks noChangeArrowheads="1"/>
          </p:cNvSpPr>
          <p:nvPr/>
        </p:nvSpPr>
        <p:spPr bwMode="auto">
          <a:xfrm>
            <a:off x="304800" y="304800"/>
            <a:ext cx="8458200" cy="466725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rgbClr val="66FFFF"/>
                </a:solidFill>
              </a:rPr>
              <a:t>Розрахунки за хімічними рівняннями </a:t>
            </a:r>
            <a:r>
              <a:rPr lang="uk-UA" sz="2400">
                <a:solidFill>
                  <a:srgbClr val="FFFF00"/>
                </a:solidFill>
              </a:rPr>
              <a:t>кількості речовини</a:t>
            </a:r>
          </a:p>
        </p:txBody>
      </p:sp>
      <p:sp>
        <p:nvSpPr>
          <p:cNvPr id="5127" name="Text Box 5"/>
          <p:cNvSpPr txBox="1">
            <a:spLocks noChangeArrowheads="1"/>
          </p:cNvSpPr>
          <p:nvPr/>
        </p:nvSpPr>
        <p:spPr bwMode="auto">
          <a:xfrm>
            <a:off x="609600" y="990600"/>
            <a:ext cx="79248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chemeClr val="accent1"/>
                </a:solidFill>
              </a:rPr>
              <a:t>Завдання:</a:t>
            </a:r>
            <a:r>
              <a:rPr lang="uk-UA" sz="2400" b="1">
                <a:solidFill>
                  <a:schemeClr val="bg1"/>
                </a:solidFill>
              </a:rPr>
              <a:t> </a:t>
            </a:r>
            <a:r>
              <a:rPr lang="uk-UA" sz="2400">
                <a:solidFill>
                  <a:schemeClr val="bg1"/>
                </a:solidFill>
              </a:rPr>
              <a:t> Обчисліть  яка </a:t>
            </a:r>
            <a:r>
              <a:rPr lang="uk-UA" sz="2400">
                <a:solidFill>
                  <a:srgbClr val="FFFF00"/>
                </a:solidFill>
              </a:rPr>
              <a:t>кількість</a:t>
            </a:r>
            <a:r>
              <a:rPr lang="uk-UA" sz="2400">
                <a:solidFill>
                  <a:schemeClr val="bg1"/>
                </a:solidFill>
              </a:rPr>
              <a:t> </a:t>
            </a:r>
            <a:r>
              <a:rPr lang="uk-UA" sz="2400">
                <a:solidFill>
                  <a:srgbClr val="33CCFF"/>
                </a:solidFill>
              </a:rPr>
              <a:t> магній хлориду</a:t>
            </a:r>
            <a:r>
              <a:rPr lang="uk-UA" sz="2400">
                <a:solidFill>
                  <a:schemeClr val="bg1"/>
                </a:solidFill>
              </a:rPr>
              <a:t> утвориться при взаємодії </a:t>
            </a:r>
            <a:r>
              <a:rPr lang="uk-UA" sz="2400">
                <a:solidFill>
                  <a:srgbClr val="66FF66"/>
                </a:solidFill>
              </a:rPr>
              <a:t> 3 моль</a:t>
            </a:r>
            <a:r>
              <a:rPr lang="uk-UA" sz="2400">
                <a:solidFill>
                  <a:schemeClr val="bg1"/>
                </a:solidFill>
              </a:rPr>
              <a:t> </a:t>
            </a:r>
            <a:r>
              <a:rPr lang="uk-UA" sz="2400">
                <a:solidFill>
                  <a:srgbClr val="33CCFF"/>
                </a:solidFill>
              </a:rPr>
              <a:t> хлоридної кислоти</a:t>
            </a:r>
            <a:r>
              <a:rPr lang="uk-UA" sz="2400">
                <a:solidFill>
                  <a:schemeClr val="bg1"/>
                </a:solidFill>
              </a:rPr>
              <a:t>  з </a:t>
            </a:r>
            <a:r>
              <a:rPr lang="uk-UA" sz="2400">
                <a:solidFill>
                  <a:srgbClr val="33CCFF"/>
                </a:solidFill>
              </a:rPr>
              <a:t> магній оксидом</a:t>
            </a:r>
            <a:r>
              <a:rPr lang="uk-UA" sz="2400">
                <a:solidFill>
                  <a:schemeClr val="bg1"/>
                </a:solidFill>
              </a:rPr>
              <a:t>, що взятий в достатній кількості</a:t>
            </a:r>
          </a:p>
        </p:txBody>
      </p:sp>
      <p:sp>
        <p:nvSpPr>
          <p:cNvPr id="5128" name="Text Box 7"/>
          <p:cNvSpPr txBox="1">
            <a:spLocks noChangeArrowheads="1"/>
          </p:cNvSpPr>
          <p:nvPr/>
        </p:nvSpPr>
        <p:spPr bwMode="auto">
          <a:xfrm>
            <a:off x="685800" y="32004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i="1">
                <a:solidFill>
                  <a:schemeClr val="bg1"/>
                </a:solidFill>
              </a:rPr>
              <a:t>відомо</a:t>
            </a:r>
          </a:p>
        </p:txBody>
      </p:sp>
      <p:sp>
        <p:nvSpPr>
          <p:cNvPr id="5129" name="Text Box 17"/>
          <p:cNvSpPr txBox="1">
            <a:spLocks noChangeArrowheads="1"/>
          </p:cNvSpPr>
          <p:nvPr/>
        </p:nvSpPr>
        <p:spPr bwMode="auto">
          <a:xfrm>
            <a:off x="304800" y="3429000"/>
            <a:ext cx="2438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4000">
                <a:solidFill>
                  <a:srgbClr val="00FFFF"/>
                </a:solidFill>
                <a:sym typeface="Symbol" pitchFamily="18" charset="2"/>
              </a:rPr>
              <a:t></a:t>
            </a:r>
            <a:r>
              <a:rPr lang="de-DE" sz="2400">
                <a:solidFill>
                  <a:srgbClr val="00FFFF"/>
                </a:solidFill>
              </a:rPr>
              <a:t>HCl</a:t>
            </a:r>
            <a:r>
              <a:rPr lang="uk-UA" sz="2400">
                <a:solidFill>
                  <a:srgbClr val="00FFFF"/>
                </a:solidFill>
              </a:rPr>
              <a:t>)</a:t>
            </a:r>
            <a:r>
              <a:rPr lang="uk-UA"/>
              <a:t> </a:t>
            </a:r>
            <a:r>
              <a:rPr lang="uk-UA">
                <a:solidFill>
                  <a:schemeClr val="bg1"/>
                </a:solidFill>
              </a:rPr>
              <a:t> = </a:t>
            </a:r>
            <a:r>
              <a:rPr lang="uk-UA" sz="2400">
                <a:solidFill>
                  <a:srgbClr val="66FF66"/>
                </a:solidFill>
              </a:rPr>
              <a:t>3 моль</a:t>
            </a:r>
            <a:r>
              <a:rPr lang="uk-UA"/>
              <a:t> </a:t>
            </a:r>
            <a:endParaRPr lang="en-US"/>
          </a:p>
        </p:txBody>
      </p:sp>
      <p:sp>
        <p:nvSpPr>
          <p:cNvPr id="5130" name="Text Box 16"/>
          <p:cNvSpPr txBox="1">
            <a:spLocks noChangeArrowheads="1"/>
          </p:cNvSpPr>
          <p:nvPr/>
        </p:nvSpPr>
        <p:spPr bwMode="auto">
          <a:xfrm>
            <a:off x="533400" y="41910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i="1">
                <a:solidFill>
                  <a:schemeClr val="bg1"/>
                </a:solidFill>
              </a:rPr>
              <a:t>знайти</a:t>
            </a:r>
          </a:p>
        </p:txBody>
      </p:sp>
      <p:sp>
        <p:nvSpPr>
          <p:cNvPr id="5131" name="Text Box 18"/>
          <p:cNvSpPr txBox="1">
            <a:spLocks noChangeArrowheads="1"/>
          </p:cNvSpPr>
          <p:nvPr/>
        </p:nvSpPr>
        <p:spPr bwMode="auto">
          <a:xfrm>
            <a:off x="228600" y="4495800"/>
            <a:ext cx="2362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/>
              <a:t> </a:t>
            </a:r>
            <a:r>
              <a:rPr lang="uk-UA" sz="4000">
                <a:solidFill>
                  <a:srgbClr val="00FFFF"/>
                </a:solidFill>
                <a:sym typeface="Symbol" pitchFamily="18" charset="2"/>
              </a:rPr>
              <a:t></a:t>
            </a:r>
            <a:r>
              <a:rPr lang="uk-UA" sz="2400">
                <a:solidFill>
                  <a:srgbClr val="00FFFF"/>
                </a:solidFill>
              </a:rPr>
              <a:t>(</a:t>
            </a:r>
            <a:r>
              <a:rPr lang="de-DE" sz="2400">
                <a:solidFill>
                  <a:srgbClr val="00FFFF"/>
                </a:solidFill>
              </a:rPr>
              <a:t>MgCl</a:t>
            </a:r>
            <a:r>
              <a:rPr lang="de-DE" sz="2400" baseline="-25000">
                <a:solidFill>
                  <a:srgbClr val="00FFFF"/>
                </a:solidFill>
              </a:rPr>
              <a:t>2</a:t>
            </a:r>
            <a:r>
              <a:rPr lang="uk-UA" sz="2400">
                <a:solidFill>
                  <a:srgbClr val="00FFFF"/>
                </a:solidFill>
              </a:rPr>
              <a:t>)</a:t>
            </a:r>
            <a:r>
              <a:rPr lang="uk-UA" sz="2400">
                <a:solidFill>
                  <a:schemeClr val="bg1"/>
                </a:solidFill>
              </a:rPr>
              <a:t> </a:t>
            </a:r>
            <a:r>
              <a:rPr lang="ru-RU" sz="2400">
                <a:solidFill>
                  <a:schemeClr val="bg1"/>
                </a:solidFill>
              </a:rPr>
              <a:t> ─</a:t>
            </a:r>
            <a:r>
              <a:rPr lang="ru-RU"/>
              <a:t> </a:t>
            </a:r>
            <a:r>
              <a:rPr lang="ru-RU">
                <a:solidFill>
                  <a:schemeClr val="bg1"/>
                </a:solidFill>
              </a:rPr>
              <a:t> </a:t>
            </a:r>
            <a:r>
              <a:rPr lang="en-US" sz="2400">
                <a:solidFill>
                  <a:srgbClr val="66FF66"/>
                </a:solidFill>
              </a:rPr>
              <a:t>?</a:t>
            </a:r>
          </a:p>
        </p:txBody>
      </p:sp>
      <p:sp>
        <p:nvSpPr>
          <p:cNvPr id="5171" name="Text Box 12"/>
          <p:cNvSpPr txBox="1">
            <a:spLocks noChangeArrowheads="1"/>
          </p:cNvSpPr>
          <p:nvPr/>
        </p:nvSpPr>
        <p:spPr bwMode="auto">
          <a:xfrm>
            <a:off x="4572000" y="3200400"/>
            <a:ext cx="274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chemeClr val="bg1"/>
                </a:solidFill>
              </a:rPr>
              <a:t> </a:t>
            </a:r>
            <a:r>
              <a:rPr lang="uk-UA">
                <a:solidFill>
                  <a:srgbClr val="F94168"/>
                </a:solidFill>
              </a:rPr>
              <a:t>  </a:t>
            </a:r>
            <a:r>
              <a:rPr lang="uk-UA" sz="2400" i="1">
                <a:solidFill>
                  <a:schemeClr val="bg1"/>
                </a:solidFill>
              </a:rPr>
              <a:t>Розвязування</a:t>
            </a:r>
          </a:p>
        </p:txBody>
      </p:sp>
      <p:sp>
        <p:nvSpPr>
          <p:cNvPr id="5172" name="Line 8"/>
          <p:cNvSpPr>
            <a:spLocks noChangeShapeType="1"/>
          </p:cNvSpPr>
          <p:nvPr/>
        </p:nvSpPr>
        <p:spPr bwMode="auto">
          <a:xfrm>
            <a:off x="2590800" y="3505200"/>
            <a:ext cx="0" cy="1752600"/>
          </a:xfrm>
          <a:prstGeom prst="line">
            <a:avLst/>
          </a:prstGeom>
          <a:noFill/>
          <a:ln w="9525">
            <a:solidFill>
              <a:srgbClr val="F94168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5173" name="Line 8"/>
          <p:cNvSpPr>
            <a:spLocks noChangeShapeType="1"/>
          </p:cNvSpPr>
          <p:nvPr/>
        </p:nvSpPr>
        <p:spPr bwMode="auto">
          <a:xfrm flipH="1">
            <a:off x="228600" y="4191000"/>
            <a:ext cx="2286000" cy="0"/>
          </a:xfrm>
          <a:prstGeom prst="line">
            <a:avLst/>
          </a:prstGeom>
          <a:noFill/>
          <a:ln w="9525">
            <a:solidFill>
              <a:srgbClr val="F94168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5174" name="Rectangle 54" descr="Рисунок1"/>
          <p:cNvSpPr>
            <a:spLocks noChangeArrowheads="1"/>
          </p:cNvSpPr>
          <p:nvPr/>
        </p:nvSpPr>
        <p:spPr bwMode="auto">
          <a:xfrm>
            <a:off x="3810000" y="3657600"/>
            <a:ext cx="5029200" cy="519113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sz="2800">
                <a:solidFill>
                  <a:srgbClr val="000076"/>
                </a:solidFill>
              </a:rPr>
              <a:t>MgO</a:t>
            </a:r>
            <a:r>
              <a:rPr lang="uk-UA" sz="2800"/>
              <a:t> </a:t>
            </a:r>
            <a:r>
              <a:rPr lang="de-DE" sz="2800"/>
              <a:t>+</a:t>
            </a:r>
            <a:r>
              <a:rPr lang="uk-UA" sz="2800"/>
              <a:t> </a:t>
            </a:r>
            <a:r>
              <a:rPr lang="de-DE" sz="2800"/>
              <a:t>2HCl </a:t>
            </a:r>
            <a:r>
              <a:rPr lang="de-DE" sz="2800" baseline="-25000">
                <a:solidFill>
                  <a:schemeClr val="bg1"/>
                </a:solidFill>
              </a:rPr>
              <a:t>  </a:t>
            </a:r>
            <a:r>
              <a:rPr lang="uk-UA" sz="2800" baseline="-25000">
                <a:solidFill>
                  <a:schemeClr val="bg1"/>
                </a:solidFill>
              </a:rPr>
              <a:t>  </a:t>
            </a:r>
            <a:r>
              <a:rPr lang="de-DE" sz="2800" baseline="-25000">
                <a:solidFill>
                  <a:schemeClr val="bg1"/>
                </a:solidFill>
              </a:rPr>
              <a:t> </a:t>
            </a:r>
            <a:r>
              <a:rPr lang="uk-UA" sz="2800">
                <a:solidFill>
                  <a:schemeClr val="bg1"/>
                </a:solidFill>
              </a:rPr>
              <a:t> =</a:t>
            </a:r>
            <a:r>
              <a:rPr lang="en-US" sz="2800">
                <a:solidFill>
                  <a:schemeClr val="bg1"/>
                </a:solidFill>
              </a:rPr>
              <a:t> MgCl</a:t>
            </a:r>
            <a:r>
              <a:rPr lang="de-DE" sz="2800" baseline="-25000">
                <a:solidFill>
                  <a:schemeClr val="bg1"/>
                </a:solidFill>
              </a:rPr>
              <a:t>2 </a:t>
            </a:r>
            <a:r>
              <a:rPr lang="de-DE" sz="2800">
                <a:solidFill>
                  <a:schemeClr val="bg1"/>
                </a:solidFill>
              </a:rPr>
              <a:t>+ H</a:t>
            </a:r>
            <a:r>
              <a:rPr lang="de-DE" sz="2800" baseline="-25000">
                <a:solidFill>
                  <a:schemeClr val="bg1"/>
                </a:solidFill>
              </a:rPr>
              <a:t>2</a:t>
            </a:r>
            <a:r>
              <a:rPr lang="de-DE" sz="2800">
                <a:solidFill>
                  <a:schemeClr val="bg1"/>
                </a:solidFill>
              </a:rPr>
              <a:t>O</a:t>
            </a:r>
            <a:endParaRPr lang="uk-UA" sz="2800">
              <a:solidFill>
                <a:schemeClr val="bg1"/>
              </a:solidFill>
            </a:endParaRPr>
          </a:p>
        </p:txBody>
      </p:sp>
      <p:sp>
        <p:nvSpPr>
          <p:cNvPr id="5176" name="Line 8"/>
          <p:cNvSpPr>
            <a:spLocks noChangeShapeType="1"/>
          </p:cNvSpPr>
          <p:nvPr/>
        </p:nvSpPr>
        <p:spPr bwMode="auto">
          <a:xfrm flipH="1">
            <a:off x="5105400" y="4267200"/>
            <a:ext cx="762000" cy="0"/>
          </a:xfrm>
          <a:prstGeom prst="line">
            <a:avLst/>
          </a:prstGeom>
          <a:noFill/>
          <a:ln w="28575">
            <a:solidFill>
              <a:srgbClr val="F7093C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5177" name="Line 8"/>
          <p:cNvSpPr>
            <a:spLocks noChangeShapeType="1"/>
          </p:cNvSpPr>
          <p:nvPr/>
        </p:nvSpPr>
        <p:spPr bwMode="auto">
          <a:xfrm flipH="1">
            <a:off x="6629400" y="4267200"/>
            <a:ext cx="914400" cy="0"/>
          </a:xfrm>
          <a:prstGeom prst="line">
            <a:avLst/>
          </a:prstGeom>
          <a:noFill/>
          <a:ln w="28575">
            <a:solidFill>
              <a:srgbClr val="F7093C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5178" name="Line 8"/>
          <p:cNvSpPr>
            <a:spLocks noChangeShapeType="1"/>
          </p:cNvSpPr>
          <p:nvPr/>
        </p:nvSpPr>
        <p:spPr bwMode="auto">
          <a:xfrm flipH="1" flipV="1">
            <a:off x="6629400" y="4343400"/>
            <a:ext cx="914400" cy="0"/>
          </a:xfrm>
          <a:prstGeom prst="line">
            <a:avLst/>
          </a:prstGeom>
          <a:noFill/>
          <a:ln w="28575">
            <a:solidFill>
              <a:srgbClr val="F7093C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5179" name="Rectangle 21"/>
          <p:cNvSpPr>
            <a:spLocks noChangeArrowheads="1"/>
          </p:cNvSpPr>
          <p:nvPr/>
        </p:nvSpPr>
        <p:spPr bwMode="auto">
          <a:xfrm>
            <a:off x="4953000" y="4343400"/>
            <a:ext cx="1154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400">
                <a:solidFill>
                  <a:schemeClr val="bg1"/>
                </a:solidFill>
              </a:rPr>
              <a:t>2 моль</a:t>
            </a:r>
            <a:endParaRPr lang="uk-UA" sz="2400" baseline="30000">
              <a:solidFill>
                <a:schemeClr val="bg1"/>
              </a:solidFill>
            </a:endParaRPr>
          </a:p>
        </p:txBody>
      </p:sp>
      <p:sp>
        <p:nvSpPr>
          <p:cNvPr id="5180" name="Rectangle 21"/>
          <p:cNvSpPr>
            <a:spLocks noChangeArrowheads="1"/>
          </p:cNvSpPr>
          <p:nvPr/>
        </p:nvSpPr>
        <p:spPr bwMode="auto">
          <a:xfrm>
            <a:off x="6629400" y="4343400"/>
            <a:ext cx="1154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400">
                <a:solidFill>
                  <a:schemeClr val="bg1"/>
                </a:solidFill>
              </a:rPr>
              <a:t>1 моль</a:t>
            </a:r>
            <a:endParaRPr lang="uk-UA" sz="2400" baseline="30000">
              <a:solidFill>
                <a:schemeClr val="bg1"/>
              </a:solidFill>
            </a:endParaRPr>
          </a:p>
        </p:txBody>
      </p:sp>
      <p:sp>
        <p:nvSpPr>
          <p:cNvPr id="5181" name="Rectangle 21"/>
          <p:cNvSpPr>
            <a:spLocks noChangeArrowheads="1"/>
          </p:cNvSpPr>
          <p:nvPr/>
        </p:nvSpPr>
        <p:spPr bwMode="auto">
          <a:xfrm>
            <a:off x="4953000" y="4724400"/>
            <a:ext cx="1149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400" i="1">
                <a:solidFill>
                  <a:srgbClr val="66FF66"/>
                </a:solidFill>
              </a:rPr>
              <a:t>3</a:t>
            </a:r>
            <a:r>
              <a:rPr lang="uk-UA" sz="2400" i="1">
                <a:solidFill>
                  <a:srgbClr val="66FF66"/>
                </a:solidFill>
              </a:rPr>
              <a:t> моль</a:t>
            </a:r>
            <a:endParaRPr lang="uk-UA" sz="2400" i="1" baseline="30000">
              <a:solidFill>
                <a:srgbClr val="66FF66"/>
              </a:solidFill>
            </a:endParaRPr>
          </a:p>
        </p:txBody>
      </p:sp>
      <p:sp>
        <p:nvSpPr>
          <p:cNvPr id="5182" name="Rectangle 21"/>
          <p:cNvSpPr>
            <a:spLocks noChangeArrowheads="1"/>
          </p:cNvSpPr>
          <p:nvPr/>
        </p:nvSpPr>
        <p:spPr bwMode="auto">
          <a:xfrm>
            <a:off x="6629400" y="4724400"/>
            <a:ext cx="1131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>
                <a:solidFill>
                  <a:srgbClr val="66FF66"/>
                </a:solidFill>
              </a:rPr>
              <a:t>x</a:t>
            </a:r>
            <a:r>
              <a:rPr lang="uk-UA" sz="2400" i="1">
                <a:solidFill>
                  <a:srgbClr val="66FF66"/>
                </a:solidFill>
              </a:rPr>
              <a:t> моль</a:t>
            </a:r>
            <a:endParaRPr lang="uk-UA" sz="2400" i="1" baseline="30000">
              <a:solidFill>
                <a:srgbClr val="66FF66"/>
              </a:solidFill>
            </a:endParaRPr>
          </a:p>
        </p:txBody>
      </p:sp>
      <p:sp>
        <p:nvSpPr>
          <p:cNvPr id="5185" name="Text Box 16"/>
          <p:cNvSpPr txBox="1">
            <a:spLocks noChangeArrowheads="1"/>
          </p:cNvSpPr>
          <p:nvPr/>
        </p:nvSpPr>
        <p:spPr bwMode="auto">
          <a:xfrm>
            <a:off x="381000" y="5257800"/>
            <a:ext cx="1676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rgbClr val="FF9933"/>
                </a:solidFill>
              </a:rPr>
              <a:t>Складемо пропорцію</a:t>
            </a:r>
          </a:p>
        </p:txBody>
      </p:sp>
      <p:sp>
        <p:nvSpPr>
          <p:cNvPr id="5189" name="Text Box 16"/>
          <p:cNvSpPr txBox="1">
            <a:spLocks noChangeArrowheads="1"/>
          </p:cNvSpPr>
          <p:nvPr/>
        </p:nvSpPr>
        <p:spPr bwMode="auto">
          <a:xfrm>
            <a:off x="4114800" y="5334000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chemeClr val="bg1"/>
                </a:solidFill>
              </a:rPr>
              <a:t> </a:t>
            </a:r>
            <a:r>
              <a:rPr lang="uk-UA" sz="2400">
                <a:solidFill>
                  <a:srgbClr val="FF9933"/>
                </a:solidFill>
              </a:rPr>
              <a:t>Розвязання</a:t>
            </a:r>
          </a:p>
        </p:txBody>
      </p:sp>
      <p:pic>
        <p:nvPicPr>
          <p:cNvPr id="5190" name="Picture 70" descr="2013-06-16 14 25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5334000"/>
            <a:ext cx="1371600" cy="1355725"/>
          </a:xfrm>
          <a:prstGeom prst="rect">
            <a:avLst/>
          </a:prstGeom>
          <a:noFill/>
        </p:spPr>
      </p:pic>
      <p:pic>
        <p:nvPicPr>
          <p:cNvPr id="5191" name="Picture 71" descr="2013-06-16 14 27 3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5181600"/>
            <a:ext cx="1600200" cy="1317625"/>
          </a:xfrm>
          <a:prstGeom prst="rect">
            <a:avLst/>
          </a:prstGeom>
          <a:noFill/>
        </p:spPr>
      </p:pic>
      <p:sp>
        <p:nvSpPr>
          <p:cNvPr id="5192" name="Text Box 16"/>
          <p:cNvSpPr txBox="1">
            <a:spLocks noChangeArrowheads="1"/>
          </p:cNvSpPr>
          <p:nvPr/>
        </p:nvSpPr>
        <p:spPr bwMode="auto">
          <a:xfrm>
            <a:off x="3352800" y="6400800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chemeClr val="bg1"/>
                </a:solidFill>
              </a:rPr>
              <a:t>  Відповідь:</a:t>
            </a:r>
          </a:p>
        </p:txBody>
      </p:sp>
      <p:sp>
        <p:nvSpPr>
          <p:cNvPr id="5193" name="Text Box 19"/>
          <p:cNvSpPr txBox="1">
            <a:spLocks noChangeArrowheads="1"/>
          </p:cNvSpPr>
          <p:nvPr/>
        </p:nvSpPr>
        <p:spPr bwMode="auto">
          <a:xfrm>
            <a:off x="5181600" y="6278563"/>
            <a:ext cx="35814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/>
              <a:t> </a:t>
            </a:r>
            <a:r>
              <a:rPr lang="uk-UA" sz="3200">
                <a:solidFill>
                  <a:srgbClr val="00FFFF"/>
                </a:solidFill>
                <a:sym typeface="Symbol" pitchFamily="18" charset="2"/>
              </a:rPr>
              <a:t></a:t>
            </a:r>
            <a:r>
              <a:rPr lang="uk-UA" sz="2400">
                <a:solidFill>
                  <a:srgbClr val="00FFFF"/>
                </a:solidFill>
              </a:rPr>
              <a:t>(</a:t>
            </a:r>
            <a:r>
              <a:rPr lang="de-DE" sz="2400">
                <a:solidFill>
                  <a:srgbClr val="00FFFF"/>
                </a:solidFill>
              </a:rPr>
              <a:t>MgCl</a:t>
            </a:r>
            <a:r>
              <a:rPr lang="de-DE" sz="2400" baseline="-25000">
                <a:solidFill>
                  <a:srgbClr val="00FFFF"/>
                </a:solidFill>
              </a:rPr>
              <a:t>2</a:t>
            </a:r>
            <a:r>
              <a:rPr lang="uk-UA" sz="2400">
                <a:solidFill>
                  <a:srgbClr val="00FFFF"/>
                </a:solidFill>
              </a:rPr>
              <a:t>)</a:t>
            </a:r>
            <a:r>
              <a:rPr lang="uk-UA" sz="2400">
                <a:solidFill>
                  <a:schemeClr val="bg1"/>
                </a:solidFill>
              </a:rPr>
              <a:t> = 1,5 моль</a:t>
            </a:r>
            <a:r>
              <a:rPr lang="ru-RU" sz="2400">
                <a:solidFill>
                  <a:schemeClr val="bg1"/>
                </a:solidFill>
              </a:rPr>
              <a:t>  </a:t>
            </a:r>
            <a:endParaRPr lang="en-US" sz="2400">
              <a:solidFill>
                <a:schemeClr val="bg1"/>
              </a:solidFill>
            </a:endParaRPr>
          </a:p>
        </p:txBody>
      </p:sp>
      <p:graphicFrame>
        <p:nvGraphicFramePr>
          <p:cNvPr id="5264" name="Group 144"/>
          <p:cNvGraphicFramePr>
            <a:graphicFrameLocks noGrp="1"/>
          </p:cNvGraphicFramePr>
          <p:nvPr/>
        </p:nvGraphicFramePr>
        <p:xfrm>
          <a:off x="0" y="2133600"/>
          <a:ext cx="9144000" cy="990600"/>
        </p:xfrm>
        <a:graphic>
          <a:graphicData uri="http://schemas.openxmlformats.org/drawingml/2006/table">
            <a:tbl>
              <a:tblPr/>
              <a:tblGrid>
                <a:gridCol w="2206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2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7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7093C"/>
                          </a:solidFill>
                          <a:effectLst/>
                          <a:latin typeface="Arial" charset="0"/>
                          <a:cs typeface="Arial" charset="0"/>
                        </a:rPr>
                        <a:t>вихідні речовини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F1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Магній  оксид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F1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76"/>
                          </a:solidFill>
                          <a:effectLst/>
                          <a:latin typeface="Arial" charset="0"/>
                          <a:cs typeface="Arial" charset="0"/>
                        </a:rPr>
                        <a:t>Mg</a:t>
                      </a:r>
                      <a:r>
                        <a:rPr kumimoji="0" 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76"/>
                          </a:solidFill>
                          <a:effectLst/>
                          <a:latin typeface="Arial" charset="0"/>
                          <a:cs typeface="Arial" charset="0"/>
                        </a:rPr>
                        <a:t>О</a:t>
                      </a:r>
                      <a:endParaRPr kumimoji="0" lang="uk-U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F1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Хлоридна кислота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F1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76"/>
                          </a:solidFill>
                          <a:effectLst/>
                          <a:latin typeface="Arial" charset="0"/>
                          <a:cs typeface="Arial" charset="0"/>
                        </a:rPr>
                        <a:t>HCl</a:t>
                      </a:r>
                      <a:endParaRPr kumimoji="0" lang="uk-U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F1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76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продукти реакції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F1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Магній хлорид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F1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76"/>
                          </a:solidFill>
                          <a:effectLst/>
                          <a:latin typeface="Arial" charset="0"/>
                          <a:cs typeface="Arial" charset="0"/>
                        </a:rPr>
                        <a:t>MgCl</a:t>
                      </a:r>
                      <a:r>
                        <a:rPr kumimoji="0" lang="de-DE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76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uk-UA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7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F1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Вода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F1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76"/>
                          </a:solidFill>
                          <a:effectLst/>
                          <a:latin typeface="Arial" charset="0"/>
                          <a:cs typeface="Arial" charset="0"/>
                        </a:rPr>
                        <a:t>Н</a:t>
                      </a:r>
                      <a:r>
                        <a:rPr kumimoji="0" lang="de-DE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76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76"/>
                          </a:solidFill>
                          <a:effectLst/>
                          <a:latin typeface="Arial" charset="0"/>
                          <a:cs typeface="Arial" charset="0"/>
                        </a:rPr>
                        <a:t>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F1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266" name="AutoShape 146"/>
          <p:cNvSpPr>
            <a:spLocks noChangeArrowheads="1"/>
          </p:cNvSpPr>
          <p:nvPr/>
        </p:nvSpPr>
        <p:spPr bwMode="gray">
          <a:xfrm>
            <a:off x="2971800" y="4343400"/>
            <a:ext cx="1828800" cy="457200"/>
          </a:xfrm>
          <a:prstGeom prst="rightArrow">
            <a:avLst>
              <a:gd name="adj1" fmla="val 61806"/>
              <a:gd name="adj2" fmla="val 103815"/>
            </a:avLst>
          </a:prstGeom>
          <a:solidFill>
            <a:srgbClr val="FFFF00">
              <a:alpha val="9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400" b="1">
                <a:solidFill>
                  <a:schemeClr val="bg1"/>
                </a:solidFill>
              </a:rPr>
              <a:t> </a:t>
            </a:r>
            <a:r>
              <a:rPr lang="uk-UA" sz="2000"/>
              <a:t>за рівнянням</a:t>
            </a:r>
          </a:p>
        </p:txBody>
      </p:sp>
      <p:sp>
        <p:nvSpPr>
          <p:cNvPr id="5267" name="AutoShape 147"/>
          <p:cNvSpPr>
            <a:spLocks noChangeArrowheads="1"/>
          </p:cNvSpPr>
          <p:nvPr/>
        </p:nvSpPr>
        <p:spPr bwMode="gray">
          <a:xfrm>
            <a:off x="2971800" y="4724400"/>
            <a:ext cx="1752600" cy="457200"/>
          </a:xfrm>
          <a:prstGeom prst="rightArrow">
            <a:avLst>
              <a:gd name="adj1" fmla="val 62500"/>
              <a:gd name="adj2" fmla="val 110723"/>
            </a:avLst>
          </a:prstGeom>
          <a:solidFill>
            <a:srgbClr val="CCFD91">
              <a:alpha val="9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400" b="1">
                <a:solidFill>
                  <a:schemeClr val="bg1"/>
                </a:solidFill>
              </a:rPr>
              <a:t> </a:t>
            </a:r>
            <a:r>
              <a:rPr lang="uk-UA" sz="2400"/>
              <a:t> </a:t>
            </a:r>
            <a:r>
              <a:rPr lang="uk-UA" sz="2000"/>
              <a:t>за умовою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5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5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5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5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5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5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5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5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5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5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7" grpId="0"/>
      <p:bldP spid="5128" grpId="0"/>
      <p:bldP spid="5129" grpId="0"/>
      <p:bldP spid="5130" grpId="0"/>
      <p:bldP spid="5131" grpId="0"/>
      <p:bldP spid="5171" grpId="0"/>
      <p:bldP spid="5174" grpId="0" animBg="1"/>
      <p:bldP spid="5176" grpId="0" animBg="1"/>
      <p:bldP spid="5177" grpId="0" animBg="1"/>
      <p:bldP spid="5178" grpId="0" animBg="1"/>
      <p:bldP spid="5179" grpId="0"/>
      <p:bldP spid="5180" grpId="0"/>
      <p:bldP spid="5181" grpId="0"/>
      <p:bldP spid="5182" grpId="0"/>
      <p:bldP spid="5185" grpId="0"/>
      <p:bldP spid="5189" grpId="0"/>
      <p:bldP spid="5192" grpId="0"/>
      <p:bldP spid="5193" grpId="0"/>
      <p:bldP spid="5266" grpId="0" animBg="1"/>
      <p:bldP spid="526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2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 Box 33"/>
          <p:cNvSpPr txBox="1">
            <a:spLocks noChangeArrowheads="1"/>
          </p:cNvSpPr>
          <p:nvPr/>
        </p:nvSpPr>
        <p:spPr bwMode="auto">
          <a:xfrm>
            <a:off x="304800" y="304800"/>
            <a:ext cx="8458200" cy="466725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rgbClr val="66FFFF"/>
                </a:solidFill>
              </a:rPr>
              <a:t>Розрахунки за хімічними рівняннями </a:t>
            </a:r>
            <a:r>
              <a:rPr lang="uk-UA" sz="2400">
                <a:solidFill>
                  <a:srgbClr val="FFFF00"/>
                </a:solidFill>
              </a:rPr>
              <a:t> </a:t>
            </a:r>
            <a:r>
              <a:rPr lang="uk-UA" sz="2400">
                <a:solidFill>
                  <a:srgbClr val="FF6600"/>
                </a:solidFill>
              </a:rPr>
              <a:t>маси речовини</a:t>
            </a:r>
          </a:p>
        </p:txBody>
      </p:sp>
      <p:graphicFrame>
        <p:nvGraphicFramePr>
          <p:cNvPr id="10277" name="Group 37"/>
          <p:cNvGraphicFramePr>
            <a:graphicFrameLocks noGrp="1"/>
          </p:cNvGraphicFramePr>
          <p:nvPr/>
        </p:nvGraphicFramePr>
        <p:xfrm>
          <a:off x="0" y="1752600"/>
          <a:ext cx="9144000" cy="990600"/>
        </p:xfrm>
        <a:graphic>
          <a:graphicData uri="http://schemas.openxmlformats.org/drawingml/2006/table">
            <a:tbl>
              <a:tblPr/>
              <a:tblGrid>
                <a:gridCol w="2206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8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7093C"/>
                          </a:solidFill>
                          <a:effectLst/>
                          <a:latin typeface="Arial" charset="0"/>
                          <a:cs typeface="Arial" charset="0"/>
                        </a:rPr>
                        <a:t>вихідні речовини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F1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 натрій оксид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F1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76"/>
                          </a:solidFill>
                          <a:effectLst/>
                          <a:latin typeface="Arial" charset="0"/>
                          <a:cs typeface="Arial" charset="0"/>
                        </a:rPr>
                        <a:t>Na</a:t>
                      </a:r>
                      <a:r>
                        <a:rPr kumimoji="0" lang="de-DE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76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76"/>
                          </a:solidFill>
                          <a:effectLst/>
                          <a:latin typeface="Arial" charset="0"/>
                          <a:cs typeface="Arial" charset="0"/>
                        </a:rPr>
                        <a:t>О</a:t>
                      </a:r>
                      <a:endParaRPr kumimoji="0" lang="uk-U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F1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Вода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F1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76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r>
                        <a:rPr kumimoji="0" lang="de-DE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76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de-D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76"/>
                          </a:solidFill>
                          <a:effectLst/>
                          <a:latin typeface="Arial" charset="0"/>
                          <a:cs typeface="Arial" charset="0"/>
                        </a:rPr>
                        <a:t>O</a:t>
                      </a:r>
                      <a:endParaRPr kumimoji="0" lang="uk-U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F1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76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продукти реакції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F1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натрій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y</a:t>
                      </a:r>
                      <a:r>
                        <a:rPr kumimoji="0" 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 гідроксид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F1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Na</a:t>
                      </a:r>
                      <a:r>
                        <a:rPr kumimoji="0" 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О</a:t>
                      </a:r>
                      <a:r>
                        <a:rPr kumimoji="0" lang="de-D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endParaRPr kumimoji="0" lang="uk-UA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F1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F1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76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F1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265" name="Text Box 5"/>
          <p:cNvSpPr txBox="1">
            <a:spLocks noChangeArrowheads="1"/>
          </p:cNvSpPr>
          <p:nvPr/>
        </p:nvSpPr>
        <p:spPr bwMode="auto">
          <a:xfrm>
            <a:off x="0" y="838200"/>
            <a:ext cx="9372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chemeClr val="accent1"/>
                </a:solidFill>
              </a:rPr>
              <a:t>Завдання:</a:t>
            </a:r>
            <a:r>
              <a:rPr lang="uk-UA" sz="2400" b="1">
                <a:solidFill>
                  <a:schemeClr val="bg1"/>
                </a:solidFill>
              </a:rPr>
              <a:t> </a:t>
            </a:r>
            <a:r>
              <a:rPr lang="uk-UA" sz="2400">
                <a:solidFill>
                  <a:schemeClr val="bg1"/>
                </a:solidFill>
              </a:rPr>
              <a:t> Обчисліть  </a:t>
            </a:r>
            <a:r>
              <a:rPr lang="uk-UA" sz="2400">
                <a:solidFill>
                  <a:srgbClr val="FF6600"/>
                </a:solidFill>
              </a:rPr>
              <a:t>масу</a:t>
            </a:r>
            <a:r>
              <a:rPr lang="uk-UA" sz="2400">
                <a:solidFill>
                  <a:schemeClr val="bg1"/>
                </a:solidFill>
              </a:rPr>
              <a:t> </a:t>
            </a:r>
            <a:r>
              <a:rPr lang="uk-UA" sz="2400">
                <a:solidFill>
                  <a:srgbClr val="00FFFF"/>
                </a:solidFill>
              </a:rPr>
              <a:t>натрій гідроксиду</a:t>
            </a:r>
            <a:r>
              <a:rPr lang="uk-UA" sz="2400">
                <a:solidFill>
                  <a:schemeClr val="bg1"/>
                </a:solidFill>
              </a:rPr>
              <a:t>, яка утвориться, якщо в надлишку </a:t>
            </a:r>
            <a:r>
              <a:rPr lang="uk-UA" sz="2400">
                <a:solidFill>
                  <a:srgbClr val="00FFFF"/>
                </a:solidFill>
              </a:rPr>
              <a:t>води</a:t>
            </a:r>
            <a:r>
              <a:rPr lang="uk-UA" sz="2400">
                <a:solidFill>
                  <a:schemeClr val="bg1"/>
                </a:solidFill>
              </a:rPr>
              <a:t> розчинити </a:t>
            </a:r>
            <a:r>
              <a:rPr lang="uk-UA" sz="2400">
                <a:solidFill>
                  <a:srgbClr val="00FFFF"/>
                </a:solidFill>
              </a:rPr>
              <a:t>натрій оксид</a:t>
            </a:r>
            <a:r>
              <a:rPr lang="uk-UA" sz="2400">
                <a:solidFill>
                  <a:schemeClr val="bg1"/>
                </a:solidFill>
              </a:rPr>
              <a:t> кількістю 3 моль.</a:t>
            </a:r>
          </a:p>
        </p:txBody>
      </p:sp>
      <p:sp>
        <p:nvSpPr>
          <p:cNvPr id="10278" name="Text Box 7"/>
          <p:cNvSpPr txBox="1">
            <a:spLocks noChangeArrowheads="1"/>
          </p:cNvSpPr>
          <p:nvPr/>
        </p:nvSpPr>
        <p:spPr bwMode="auto">
          <a:xfrm>
            <a:off x="609600" y="28956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i="1">
                <a:solidFill>
                  <a:schemeClr val="bg1"/>
                </a:solidFill>
              </a:rPr>
              <a:t>відомо</a:t>
            </a:r>
          </a:p>
        </p:txBody>
      </p:sp>
      <p:sp>
        <p:nvSpPr>
          <p:cNvPr id="10279" name="Text Box 17"/>
          <p:cNvSpPr txBox="1">
            <a:spLocks noChangeArrowheads="1"/>
          </p:cNvSpPr>
          <p:nvPr/>
        </p:nvSpPr>
        <p:spPr bwMode="auto">
          <a:xfrm>
            <a:off x="304800" y="3124200"/>
            <a:ext cx="2743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4000">
                <a:solidFill>
                  <a:srgbClr val="00FFFF"/>
                </a:solidFill>
                <a:sym typeface="Symbol" pitchFamily="18" charset="2"/>
              </a:rPr>
              <a:t></a:t>
            </a:r>
            <a:r>
              <a:rPr lang="uk-UA" sz="2400">
                <a:solidFill>
                  <a:srgbClr val="00FFFF"/>
                </a:solidFill>
              </a:rPr>
              <a:t> </a:t>
            </a:r>
            <a:r>
              <a:rPr lang="de-DE" sz="2400">
                <a:solidFill>
                  <a:srgbClr val="00FFFF"/>
                </a:solidFill>
              </a:rPr>
              <a:t>Na</a:t>
            </a:r>
            <a:r>
              <a:rPr lang="de-DE" sz="2400" baseline="-25000">
                <a:solidFill>
                  <a:srgbClr val="00FFFF"/>
                </a:solidFill>
              </a:rPr>
              <a:t>2</a:t>
            </a:r>
            <a:r>
              <a:rPr lang="uk-UA" sz="2400">
                <a:solidFill>
                  <a:srgbClr val="00FFFF"/>
                </a:solidFill>
              </a:rPr>
              <a:t>О)</a:t>
            </a:r>
            <a:r>
              <a:rPr lang="uk-UA"/>
              <a:t> </a:t>
            </a:r>
            <a:r>
              <a:rPr lang="uk-UA">
                <a:solidFill>
                  <a:schemeClr val="bg1"/>
                </a:solidFill>
              </a:rPr>
              <a:t> = </a:t>
            </a:r>
            <a:r>
              <a:rPr lang="uk-UA" sz="2400">
                <a:solidFill>
                  <a:srgbClr val="66FF66"/>
                </a:solidFill>
              </a:rPr>
              <a:t>3 моль</a:t>
            </a:r>
            <a:r>
              <a:rPr lang="uk-UA"/>
              <a:t> </a:t>
            </a:r>
            <a:endParaRPr lang="en-US"/>
          </a:p>
        </p:txBody>
      </p:sp>
      <p:sp>
        <p:nvSpPr>
          <p:cNvPr id="10280" name="Text Box 16"/>
          <p:cNvSpPr txBox="1">
            <a:spLocks noChangeArrowheads="1"/>
          </p:cNvSpPr>
          <p:nvPr/>
        </p:nvSpPr>
        <p:spPr bwMode="auto">
          <a:xfrm>
            <a:off x="533400" y="38100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i="1">
                <a:solidFill>
                  <a:schemeClr val="bg1"/>
                </a:solidFill>
              </a:rPr>
              <a:t>знайти</a:t>
            </a:r>
          </a:p>
        </p:txBody>
      </p:sp>
      <p:sp>
        <p:nvSpPr>
          <p:cNvPr id="10281" name="Text Box 17"/>
          <p:cNvSpPr txBox="1">
            <a:spLocks noChangeArrowheads="1"/>
          </p:cNvSpPr>
          <p:nvPr/>
        </p:nvSpPr>
        <p:spPr bwMode="auto">
          <a:xfrm>
            <a:off x="228600" y="4191000"/>
            <a:ext cx="2286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800">
                <a:solidFill>
                  <a:srgbClr val="00FFFF"/>
                </a:solidFill>
                <a:sym typeface="Symbol" pitchFamily="18" charset="2"/>
              </a:rPr>
              <a:t>m</a:t>
            </a:r>
            <a:r>
              <a:rPr lang="uk-UA" sz="2400">
                <a:solidFill>
                  <a:srgbClr val="00FFFF"/>
                </a:solidFill>
              </a:rPr>
              <a:t> </a:t>
            </a:r>
            <a:r>
              <a:rPr lang="de-DE" sz="2400">
                <a:solidFill>
                  <a:srgbClr val="00FFFF"/>
                </a:solidFill>
              </a:rPr>
              <a:t>(Na</a:t>
            </a:r>
            <a:r>
              <a:rPr lang="uk-UA" sz="2400">
                <a:solidFill>
                  <a:srgbClr val="00FFFF"/>
                </a:solidFill>
              </a:rPr>
              <a:t>О</a:t>
            </a:r>
            <a:r>
              <a:rPr lang="de-DE" sz="2400">
                <a:solidFill>
                  <a:srgbClr val="00FFFF"/>
                </a:solidFill>
              </a:rPr>
              <a:t>H</a:t>
            </a:r>
            <a:r>
              <a:rPr lang="uk-UA" sz="2400">
                <a:solidFill>
                  <a:srgbClr val="00FFFF"/>
                </a:solidFill>
              </a:rPr>
              <a:t>)</a:t>
            </a:r>
            <a:r>
              <a:rPr lang="uk-UA"/>
              <a:t> </a:t>
            </a:r>
            <a:r>
              <a:rPr lang="uk-UA">
                <a:solidFill>
                  <a:schemeClr val="bg1"/>
                </a:solidFill>
              </a:rPr>
              <a:t>― </a:t>
            </a:r>
            <a:r>
              <a:rPr lang="en-US" sz="2400">
                <a:solidFill>
                  <a:srgbClr val="66FF66"/>
                </a:solidFill>
              </a:rPr>
              <a:t>?</a:t>
            </a:r>
            <a:r>
              <a:rPr lang="uk-UA"/>
              <a:t> </a:t>
            </a:r>
            <a:endParaRPr lang="en-US"/>
          </a:p>
        </p:txBody>
      </p:sp>
      <p:sp>
        <p:nvSpPr>
          <p:cNvPr id="10282" name="Line 8"/>
          <p:cNvSpPr>
            <a:spLocks noChangeShapeType="1"/>
          </p:cNvSpPr>
          <p:nvPr/>
        </p:nvSpPr>
        <p:spPr bwMode="auto">
          <a:xfrm flipH="1">
            <a:off x="304800" y="3886200"/>
            <a:ext cx="2514600" cy="0"/>
          </a:xfrm>
          <a:prstGeom prst="line">
            <a:avLst/>
          </a:prstGeom>
          <a:noFill/>
          <a:ln w="9525">
            <a:solidFill>
              <a:srgbClr val="F94168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10283" name="Line 8"/>
          <p:cNvSpPr>
            <a:spLocks noChangeShapeType="1"/>
          </p:cNvSpPr>
          <p:nvPr/>
        </p:nvSpPr>
        <p:spPr bwMode="auto">
          <a:xfrm>
            <a:off x="2895600" y="2971800"/>
            <a:ext cx="0" cy="1447800"/>
          </a:xfrm>
          <a:prstGeom prst="line">
            <a:avLst/>
          </a:prstGeom>
          <a:noFill/>
          <a:ln w="9525">
            <a:solidFill>
              <a:srgbClr val="F94168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10284" name="Text Box 12"/>
          <p:cNvSpPr txBox="1">
            <a:spLocks noChangeArrowheads="1"/>
          </p:cNvSpPr>
          <p:nvPr/>
        </p:nvSpPr>
        <p:spPr bwMode="auto">
          <a:xfrm>
            <a:off x="4572000" y="2819400"/>
            <a:ext cx="274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chemeClr val="bg1"/>
                </a:solidFill>
              </a:rPr>
              <a:t> </a:t>
            </a:r>
            <a:r>
              <a:rPr lang="uk-UA">
                <a:solidFill>
                  <a:srgbClr val="F94168"/>
                </a:solidFill>
              </a:rPr>
              <a:t>  </a:t>
            </a:r>
            <a:r>
              <a:rPr lang="uk-UA" sz="2400" i="1">
                <a:solidFill>
                  <a:schemeClr val="bg1"/>
                </a:solidFill>
              </a:rPr>
              <a:t>Розвязування</a:t>
            </a:r>
          </a:p>
        </p:txBody>
      </p:sp>
      <p:sp>
        <p:nvSpPr>
          <p:cNvPr id="10285" name="Rectangle 45" descr="Рисунок1"/>
          <p:cNvSpPr>
            <a:spLocks noChangeArrowheads="1"/>
          </p:cNvSpPr>
          <p:nvPr/>
        </p:nvSpPr>
        <p:spPr bwMode="auto">
          <a:xfrm>
            <a:off x="4953000" y="3276600"/>
            <a:ext cx="4191000" cy="519113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sz="2800">
                <a:solidFill>
                  <a:srgbClr val="000076"/>
                </a:solidFill>
              </a:rPr>
              <a:t>Na</a:t>
            </a:r>
            <a:r>
              <a:rPr lang="de-DE" sz="2800" baseline="-25000">
                <a:solidFill>
                  <a:srgbClr val="000076"/>
                </a:solidFill>
              </a:rPr>
              <a:t>2</a:t>
            </a:r>
            <a:r>
              <a:rPr lang="de-DE" sz="2800">
                <a:solidFill>
                  <a:srgbClr val="000076"/>
                </a:solidFill>
              </a:rPr>
              <a:t>O</a:t>
            </a:r>
            <a:r>
              <a:rPr lang="uk-UA" sz="2800"/>
              <a:t> </a:t>
            </a:r>
            <a:r>
              <a:rPr lang="de-DE" sz="2800"/>
              <a:t>+</a:t>
            </a:r>
            <a:r>
              <a:rPr lang="uk-UA" sz="2800"/>
              <a:t> </a:t>
            </a:r>
            <a:r>
              <a:rPr lang="de-DE" sz="2800"/>
              <a:t>H</a:t>
            </a:r>
            <a:r>
              <a:rPr lang="de-DE" sz="2800" baseline="-25000"/>
              <a:t>2</a:t>
            </a:r>
            <a:r>
              <a:rPr lang="de-DE" sz="2800"/>
              <a:t>O </a:t>
            </a:r>
            <a:r>
              <a:rPr lang="uk-UA" sz="2800">
                <a:solidFill>
                  <a:schemeClr val="bg1"/>
                </a:solidFill>
              </a:rPr>
              <a:t> =</a:t>
            </a:r>
            <a:r>
              <a:rPr lang="en-US" sz="2800">
                <a:solidFill>
                  <a:schemeClr val="bg1"/>
                </a:solidFill>
              </a:rPr>
              <a:t> 2</a:t>
            </a:r>
            <a:r>
              <a:rPr lang="de-DE" sz="2800">
                <a:solidFill>
                  <a:schemeClr val="bg1"/>
                </a:solidFill>
              </a:rPr>
              <a:t>Na</a:t>
            </a:r>
            <a:r>
              <a:rPr lang="uk-UA" sz="2800">
                <a:solidFill>
                  <a:schemeClr val="bg1"/>
                </a:solidFill>
              </a:rPr>
              <a:t>О</a:t>
            </a:r>
            <a:r>
              <a:rPr lang="de-DE" sz="2800">
                <a:solidFill>
                  <a:schemeClr val="bg1"/>
                </a:solidFill>
              </a:rPr>
              <a:t>H</a:t>
            </a:r>
            <a:r>
              <a:rPr lang="de-DE">
                <a:solidFill>
                  <a:schemeClr val="bg1"/>
                </a:solidFill>
              </a:rPr>
              <a:t> </a:t>
            </a:r>
            <a:endParaRPr lang="uk-UA">
              <a:solidFill>
                <a:schemeClr val="bg1"/>
              </a:solidFill>
            </a:endParaRPr>
          </a:p>
        </p:txBody>
      </p:sp>
      <p:sp>
        <p:nvSpPr>
          <p:cNvPr id="10286" name="Rectangle 21"/>
          <p:cNvSpPr>
            <a:spLocks noChangeArrowheads="1"/>
          </p:cNvSpPr>
          <p:nvPr/>
        </p:nvSpPr>
        <p:spPr bwMode="auto">
          <a:xfrm>
            <a:off x="4876800" y="3962400"/>
            <a:ext cx="1154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400">
                <a:solidFill>
                  <a:schemeClr val="bg1"/>
                </a:solidFill>
              </a:rPr>
              <a:t>1 моль</a:t>
            </a:r>
            <a:endParaRPr lang="uk-UA" sz="2400" baseline="30000">
              <a:solidFill>
                <a:schemeClr val="bg1"/>
              </a:solidFill>
            </a:endParaRPr>
          </a:p>
        </p:txBody>
      </p:sp>
      <p:sp>
        <p:nvSpPr>
          <p:cNvPr id="10287" name="Line 8"/>
          <p:cNvSpPr>
            <a:spLocks noChangeShapeType="1"/>
          </p:cNvSpPr>
          <p:nvPr/>
        </p:nvSpPr>
        <p:spPr bwMode="auto">
          <a:xfrm flipH="1" flipV="1">
            <a:off x="4953000" y="3886200"/>
            <a:ext cx="914400" cy="0"/>
          </a:xfrm>
          <a:prstGeom prst="line">
            <a:avLst/>
          </a:prstGeom>
          <a:noFill/>
          <a:ln w="38100">
            <a:solidFill>
              <a:srgbClr val="F7093C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10288" name="Line 8"/>
          <p:cNvSpPr>
            <a:spLocks noChangeShapeType="1"/>
          </p:cNvSpPr>
          <p:nvPr/>
        </p:nvSpPr>
        <p:spPr bwMode="auto">
          <a:xfrm flipH="1" flipV="1">
            <a:off x="7696200" y="3886200"/>
            <a:ext cx="914400" cy="0"/>
          </a:xfrm>
          <a:prstGeom prst="line">
            <a:avLst/>
          </a:prstGeom>
          <a:noFill/>
          <a:ln w="38100">
            <a:solidFill>
              <a:srgbClr val="F7093C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10289" name="Line 8"/>
          <p:cNvSpPr>
            <a:spLocks noChangeShapeType="1"/>
          </p:cNvSpPr>
          <p:nvPr/>
        </p:nvSpPr>
        <p:spPr bwMode="auto">
          <a:xfrm flipH="1" flipV="1">
            <a:off x="7696200" y="3962400"/>
            <a:ext cx="914400" cy="0"/>
          </a:xfrm>
          <a:prstGeom prst="line">
            <a:avLst/>
          </a:prstGeom>
          <a:noFill/>
          <a:ln w="38100">
            <a:solidFill>
              <a:srgbClr val="F7093C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10290" name="Rectangle 21"/>
          <p:cNvSpPr>
            <a:spLocks noChangeArrowheads="1"/>
          </p:cNvSpPr>
          <p:nvPr/>
        </p:nvSpPr>
        <p:spPr bwMode="auto">
          <a:xfrm>
            <a:off x="7543800" y="3962400"/>
            <a:ext cx="1154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400">
                <a:solidFill>
                  <a:schemeClr val="bg1"/>
                </a:solidFill>
              </a:rPr>
              <a:t>2 моль</a:t>
            </a:r>
            <a:endParaRPr lang="uk-UA" sz="2400" baseline="30000">
              <a:solidFill>
                <a:schemeClr val="bg1"/>
              </a:solidFill>
            </a:endParaRPr>
          </a:p>
        </p:txBody>
      </p:sp>
      <p:sp>
        <p:nvSpPr>
          <p:cNvPr id="10291" name="Rectangle 21"/>
          <p:cNvSpPr>
            <a:spLocks noChangeArrowheads="1"/>
          </p:cNvSpPr>
          <p:nvPr/>
        </p:nvSpPr>
        <p:spPr bwMode="auto">
          <a:xfrm>
            <a:off x="4876800" y="4419600"/>
            <a:ext cx="1149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400" i="1">
                <a:solidFill>
                  <a:srgbClr val="66FF66"/>
                </a:solidFill>
              </a:rPr>
              <a:t>3</a:t>
            </a:r>
            <a:r>
              <a:rPr lang="uk-UA" sz="2400" i="1">
                <a:solidFill>
                  <a:srgbClr val="66FF66"/>
                </a:solidFill>
              </a:rPr>
              <a:t> моль</a:t>
            </a:r>
            <a:endParaRPr lang="uk-UA" sz="2400" i="1" baseline="30000">
              <a:solidFill>
                <a:srgbClr val="66FF66"/>
              </a:solidFill>
            </a:endParaRPr>
          </a:p>
        </p:txBody>
      </p:sp>
      <p:sp>
        <p:nvSpPr>
          <p:cNvPr id="10292" name="Rectangle 21"/>
          <p:cNvSpPr>
            <a:spLocks noChangeArrowheads="1"/>
          </p:cNvSpPr>
          <p:nvPr/>
        </p:nvSpPr>
        <p:spPr bwMode="auto">
          <a:xfrm>
            <a:off x="7620000" y="4419600"/>
            <a:ext cx="1155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1">
                <a:solidFill>
                  <a:srgbClr val="66FF66"/>
                </a:solidFill>
              </a:rPr>
              <a:t>x</a:t>
            </a:r>
            <a:r>
              <a:rPr lang="uk-UA" sz="2400" i="1">
                <a:solidFill>
                  <a:srgbClr val="66FF66"/>
                </a:solidFill>
              </a:rPr>
              <a:t> моль</a:t>
            </a:r>
            <a:endParaRPr lang="uk-UA" sz="2400" i="1" baseline="30000">
              <a:solidFill>
                <a:srgbClr val="66FF66"/>
              </a:solidFill>
            </a:endParaRPr>
          </a:p>
        </p:txBody>
      </p:sp>
      <p:sp>
        <p:nvSpPr>
          <p:cNvPr id="10293" name="Text Box 16"/>
          <p:cNvSpPr txBox="1">
            <a:spLocks noChangeArrowheads="1"/>
          </p:cNvSpPr>
          <p:nvPr/>
        </p:nvSpPr>
        <p:spPr bwMode="auto">
          <a:xfrm>
            <a:off x="533400" y="4876800"/>
            <a:ext cx="1676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rgbClr val="FF9933"/>
                </a:solidFill>
              </a:rPr>
              <a:t>Складемо</a:t>
            </a:r>
            <a:br>
              <a:rPr lang="uk-UA" sz="2400">
                <a:solidFill>
                  <a:srgbClr val="FF9933"/>
                </a:solidFill>
              </a:rPr>
            </a:br>
            <a:r>
              <a:rPr lang="uk-UA" sz="2400">
                <a:solidFill>
                  <a:srgbClr val="FF9933"/>
                </a:solidFill>
              </a:rPr>
              <a:t>пропорцію</a:t>
            </a:r>
          </a:p>
        </p:txBody>
      </p:sp>
      <p:sp>
        <p:nvSpPr>
          <p:cNvPr id="10296" name="Text Box 16"/>
          <p:cNvSpPr txBox="1">
            <a:spLocks noChangeArrowheads="1"/>
          </p:cNvSpPr>
          <p:nvPr/>
        </p:nvSpPr>
        <p:spPr bwMode="auto">
          <a:xfrm>
            <a:off x="4343400" y="5105400"/>
            <a:ext cx="228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chemeClr val="bg1"/>
                </a:solidFill>
              </a:rPr>
              <a:t> </a:t>
            </a:r>
            <a:r>
              <a:rPr lang="uk-UA" sz="2400">
                <a:solidFill>
                  <a:srgbClr val="FF9933"/>
                </a:solidFill>
              </a:rPr>
              <a:t>Розвязування</a:t>
            </a:r>
          </a:p>
        </p:txBody>
      </p:sp>
      <p:pic>
        <p:nvPicPr>
          <p:cNvPr id="94216" name="Picture 8" descr="2013-06-03 23 47 4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6628" y="5983515"/>
            <a:ext cx="14478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5" name="Picture 75" descr="2003-06-06 01 02 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1800" y="4876800"/>
            <a:ext cx="2057400" cy="901700"/>
          </a:xfrm>
          <a:prstGeom prst="rect">
            <a:avLst/>
          </a:prstGeom>
          <a:noFill/>
        </p:spPr>
      </p:pic>
      <p:pic>
        <p:nvPicPr>
          <p:cNvPr id="10323" name="Picture 83" descr="2003-06-06 01 08 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43200" y="4876800"/>
            <a:ext cx="1524000" cy="1054100"/>
          </a:xfrm>
          <a:prstGeom prst="rect">
            <a:avLst/>
          </a:prstGeom>
          <a:noFill/>
        </p:spPr>
      </p:pic>
      <p:sp>
        <p:nvSpPr>
          <p:cNvPr id="10324" name="Text Box 17"/>
          <p:cNvSpPr txBox="1">
            <a:spLocks noChangeArrowheads="1"/>
          </p:cNvSpPr>
          <p:nvPr/>
        </p:nvSpPr>
        <p:spPr bwMode="auto">
          <a:xfrm>
            <a:off x="3810000" y="6400800"/>
            <a:ext cx="533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400" dirty="0">
                <a:solidFill>
                  <a:srgbClr val="00FFFF"/>
                </a:solidFill>
                <a:sym typeface="Symbol" pitchFamily="18" charset="2"/>
              </a:rPr>
              <a:t>m</a:t>
            </a:r>
            <a:r>
              <a:rPr lang="de-DE" sz="2400" dirty="0">
                <a:solidFill>
                  <a:srgbClr val="00FFFF"/>
                </a:solidFill>
              </a:rPr>
              <a:t>(Na</a:t>
            </a:r>
            <a:r>
              <a:rPr lang="uk-UA" sz="2400" dirty="0">
                <a:solidFill>
                  <a:srgbClr val="00FFFF"/>
                </a:solidFill>
              </a:rPr>
              <a:t>О</a:t>
            </a:r>
            <a:r>
              <a:rPr lang="de-DE" sz="2400" dirty="0">
                <a:solidFill>
                  <a:srgbClr val="00FFFF"/>
                </a:solidFill>
              </a:rPr>
              <a:t>H</a:t>
            </a:r>
            <a:r>
              <a:rPr lang="uk-UA" sz="2400" dirty="0">
                <a:solidFill>
                  <a:srgbClr val="00FFFF"/>
                </a:solidFill>
              </a:rPr>
              <a:t>) </a:t>
            </a:r>
            <a:r>
              <a:rPr lang="uk-UA" sz="2400" dirty="0">
                <a:solidFill>
                  <a:schemeClr val="bg1"/>
                </a:solidFill>
              </a:rPr>
              <a:t>=</a:t>
            </a:r>
            <a:r>
              <a:rPr lang="uk-UA" sz="2400" dirty="0"/>
              <a:t> </a:t>
            </a:r>
            <a:r>
              <a:rPr lang="uk-UA" sz="2400" dirty="0">
                <a:solidFill>
                  <a:schemeClr val="bg1"/>
                </a:solidFill>
              </a:rPr>
              <a:t>40г/моль</a:t>
            </a:r>
            <a:r>
              <a:rPr lang="en-US" sz="2400" dirty="0">
                <a:solidFill>
                  <a:schemeClr val="bg1"/>
                </a:solidFill>
              </a:rPr>
              <a:t>·</a:t>
            </a:r>
            <a:r>
              <a:rPr lang="uk-UA" sz="2400" dirty="0"/>
              <a:t> </a:t>
            </a:r>
            <a:r>
              <a:rPr lang="uk-UA" sz="2400" dirty="0">
                <a:solidFill>
                  <a:schemeClr val="bg1"/>
                </a:solidFill>
              </a:rPr>
              <a:t>6 моль=249г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0325" name="AutoShape 85"/>
          <p:cNvSpPr>
            <a:spLocks noChangeArrowheads="1"/>
          </p:cNvSpPr>
          <p:nvPr/>
        </p:nvSpPr>
        <p:spPr bwMode="gray">
          <a:xfrm>
            <a:off x="3048000" y="4038600"/>
            <a:ext cx="1828800" cy="457200"/>
          </a:xfrm>
          <a:prstGeom prst="rightArrow">
            <a:avLst>
              <a:gd name="adj1" fmla="val 61806"/>
              <a:gd name="adj2" fmla="val 103815"/>
            </a:avLst>
          </a:prstGeom>
          <a:solidFill>
            <a:srgbClr val="FFFF00">
              <a:alpha val="9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400" b="1">
                <a:solidFill>
                  <a:schemeClr val="bg1"/>
                </a:solidFill>
              </a:rPr>
              <a:t> </a:t>
            </a:r>
            <a:r>
              <a:rPr lang="uk-UA" sz="2000"/>
              <a:t>за рівнянням</a:t>
            </a:r>
          </a:p>
        </p:txBody>
      </p:sp>
      <p:sp>
        <p:nvSpPr>
          <p:cNvPr id="10326" name="AutoShape 86"/>
          <p:cNvSpPr>
            <a:spLocks noChangeArrowheads="1"/>
          </p:cNvSpPr>
          <p:nvPr/>
        </p:nvSpPr>
        <p:spPr bwMode="gray">
          <a:xfrm>
            <a:off x="3048000" y="4419600"/>
            <a:ext cx="1828800" cy="457200"/>
          </a:xfrm>
          <a:prstGeom prst="rightArrow">
            <a:avLst>
              <a:gd name="adj1" fmla="val 61574"/>
              <a:gd name="adj2" fmla="val 130204"/>
            </a:avLst>
          </a:prstGeom>
          <a:solidFill>
            <a:srgbClr val="CCFD91">
              <a:alpha val="9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400" b="1">
                <a:solidFill>
                  <a:schemeClr val="bg1"/>
                </a:solidFill>
              </a:rPr>
              <a:t> </a:t>
            </a:r>
            <a:r>
              <a:rPr lang="uk-UA" sz="2400"/>
              <a:t> </a:t>
            </a:r>
            <a:r>
              <a:rPr lang="uk-UA" sz="2000"/>
              <a:t>за умовою</a:t>
            </a:r>
          </a:p>
        </p:txBody>
      </p:sp>
      <p:sp>
        <p:nvSpPr>
          <p:cNvPr id="10327" name="Text Box 16"/>
          <p:cNvSpPr txBox="1">
            <a:spLocks noChangeArrowheads="1"/>
          </p:cNvSpPr>
          <p:nvPr/>
        </p:nvSpPr>
        <p:spPr bwMode="auto">
          <a:xfrm>
            <a:off x="457200" y="5791200"/>
            <a:ext cx="1828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rgbClr val="FF9933"/>
                </a:solidFill>
              </a:rPr>
              <a:t>Знаходимо масу</a:t>
            </a:r>
          </a:p>
        </p:txBody>
      </p:sp>
      <p:sp>
        <p:nvSpPr>
          <p:cNvPr id="10328" name="Text Box 17"/>
          <p:cNvSpPr txBox="1">
            <a:spLocks noChangeArrowheads="1"/>
          </p:cNvSpPr>
          <p:nvPr/>
        </p:nvSpPr>
        <p:spPr bwMode="auto">
          <a:xfrm>
            <a:off x="4140200" y="5718629"/>
            <a:ext cx="3262086" cy="461665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rgbClr val="00FFFF"/>
                </a:solidFill>
                <a:sym typeface="Symbol" pitchFamily="18" charset="2"/>
              </a:rPr>
              <a:t>М</a:t>
            </a:r>
            <a:r>
              <a:rPr lang="de-DE" sz="2400">
                <a:solidFill>
                  <a:srgbClr val="00FFFF"/>
                </a:solidFill>
              </a:rPr>
              <a:t>(Na</a:t>
            </a:r>
            <a:r>
              <a:rPr lang="uk-UA" sz="2400">
                <a:solidFill>
                  <a:srgbClr val="00FFFF"/>
                </a:solidFill>
              </a:rPr>
              <a:t>О</a:t>
            </a:r>
            <a:r>
              <a:rPr lang="de-DE" sz="2400">
                <a:solidFill>
                  <a:srgbClr val="00FFFF"/>
                </a:solidFill>
              </a:rPr>
              <a:t>H</a:t>
            </a:r>
            <a:r>
              <a:rPr lang="uk-UA" sz="2400">
                <a:solidFill>
                  <a:srgbClr val="00FFFF"/>
                </a:solidFill>
              </a:rPr>
              <a:t>)</a:t>
            </a:r>
            <a:r>
              <a:rPr lang="uk-UA" sz="2400"/>
              <a:t> </a:t>
            </a:r>
            <a:r>
              <a:rPr lang="uk-UA" sz="2400">
                <a:solidFill>
                  <a:schemeClr val="bg1"/>
                </a:solidFill>
              </a:rPr>
              <a:t>40г/моль</a:t>
            </a:r>
            <a:r>
              <a:rPr lang="uk-UA" sz="2400"/>
              <a:t> </a:t>
            </a:r>
            <a:endParaRPr lang="en-US" sz="240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0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0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0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0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0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0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0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0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0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0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0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0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0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0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0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0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0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0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0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0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0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0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0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0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0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94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94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94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0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0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0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0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0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0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5" grpId="0"/>
      <p:bldP spid="10278" grpId="0"/>
      <p:bldP spid="10279" grpId="0"/>
      <p:bldP spid="10280" grpId="0"/>
      <p:bldP spid="10281" grpId="0"/>
      <p:bldP spid="10284" grpId="0"/>
      <p:bldP spid="10285" grpId="0" animBg="1"/>
      <p:bldP spid="10286" grpId="0"/>
      <p:bldP spid="10287" grpId="0" animBg="1"/>
      <p:bldP spid="10288" grpId="0" animBg="1"/>
      <p:bldP spid="10289" grpId="0" animBg="1"/>
      <p:bldP spid="10290" grpId="0"/>
      <p:bldP spid="10291" grpId="0"/>
      <p:bldP spid="10292" grpId="0"/>
      <p:bldP spid="10293" grpId="0"/>
      <p:bldP spid="10296" grpId="0"/>
      <p:bldP spid="10324" grpId="0"/>
      <p:bldP spid="10325" grpId="0" animBg="1"/>
      <p:bldP spid="10326" grpId="0" animBg="1"/>
      <p:bldP spid="10327" grpId="0"/>
      <p:bldP spid="103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Text Box 33"/>
          <p:cNvSpPr txBox="1">
            <a:spLocks noChangeArrowheads="1"/>
          </p:cNvSpPr>
          <p:nvPr/>
        </p:nvSpPr>
        <p:spPr bwMode="auto">
          <a:xfrm>
            <a:off x="304800" y="228600"/>
            <a:ext cx="8458200" cy="466725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rgbClr val="66FFFF"/>
                </a:solidFill>
              </a:rPr>
              <a:t>Розрахунки за хім. рівняннями </a:t>
            </a:r>
            <a:r>
              <a:rPr lang="uk-UA" sz="2400">
                <a:solidFill>
                  <a:srgbClr val="FFFF00"/>
                </a:solidFill>
              </a:rPr>
              <a:t> </a:t>
            </a:r>
            <a:r>
              <a:rPr lang="uk-UA" sz="2400">
                <a:solidFill>
                  <a:srgbClr val="FF6600"/>
                </a:solidFill>
              </a:rPr>
              <a:t> </a:t>
            </a:r>
            <a:r>
              <a:rPr lang="uk-UA" sz="2400">
                <a:solidFill>
                  <a:srgbClr val="B0EE00"/>
                </a:solidFill>
              </a:rPr>
              <a:t>обєму газуватої речовини</a:t>
            </a:r>
          </a:p>
        </p:txBody>
      </p:sp>
      <p:graphicFrame>
        <p:nvGraphicFramePr>
          <p:cNvPr id="12374" name="Group 86"/>
          <p:cNvGraphicFramePr>
            <a:graphicFrameLocks noGrp="1"/>
          </p:cNvGraphicFramePr>
          <p:nvPr/>
        </p:nvGraphicFramePr>
        <p:xfrm>
          <a:off x="3048000" y="1981200"/>
          <a:ext cx="5867400" cy="3006725"/>
        </p:xfrm>
        <a:graphic>
          <a:graphicData uri="http://schemas.openxmlformats.org/drawingml/2006/table">
            <a:tbl>
              <a:tblPr/>
              <a:tblGrid>
                <a:gridCol w="293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48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88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4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Фізична величина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F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Позн.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F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Розмірність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F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Кількість речовини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F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  <a:sym typeface="Symbol" pitchFamily="18" charset="2"/>
                        </a:rPr>
                        <a:t> </a:t>
                      </a:r>
                      <a:r>
                        <a:rPr kumimoji="0" 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  <a:sym typeface="Symbol" pitchFamily="18" charset="2"/>
                        </a:rPr>
                        <a:t>(ню)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F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моль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F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Маса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F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</a:t>
                      </a:r>
                      <a:endParaRPr kumimoji="0" lang="uk-UA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F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г (грам)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F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Молярна маса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F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</a:t>
                      </a:r>
                      <a:endParaRPr kumimoji="0" lang="uk-UA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F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г/моль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F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Обєм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F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V</a:t>
                      </a:r>
                      <a:endParaRPr kumimoji="0" lang="uk-UA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F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л (літр)</a:t>
                      </a:r>
                      <a:endParaRPr kumimoji="0" lang="uk-UA" sz="2400" b="0" i="1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F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Молярний об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risten ITC" pitchFamily="66" charset="0"/>
                          <a:cs typeface="Arial" charset="0"/>
                        </a:rPr>
                        <a:t>'</a:t>
                      </a:r>
                      <a:r>
                        <a:rPr kumimoji="0" 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єм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F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Vm</a:t>
                      </a:r>
                      <a:endParaRPr kumimoji="0" lang="uk-UA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F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22,4л/моль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F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2375" name="Picture 87" descr="Рисунок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5257800"/>
            <a:ext cx="2157413" cy="1438275"/>
          </a:xfrm>
          <a:prstGeom prst="rect">
            <a:avLst/>
          </a:prstGeom>
          <a:noFill/>
        </p:spPr>
      </p:pic>
      <p:pic>
        <p:nvPicPr>
          <p:cNvPr id="12376" name="Picture 88" descr="Рисуно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5257800"/>
            <a:ext cx="2117725" cy="1422400"/>
          </a:xfrm>
          <a:prstGeom prst="rect">
            <a:avLst/>
          </a:prstGeom>
          <a:noFill/>
        </p:spPr>
      </p:pic>
      <p:pic>
        <p:nvPicPr>
          <p:cNvPr id="12377" name="Picture 89" descr="Рисунок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38400" y="5486400"/>
            <a:ext cx="2138363" cy="728663"/>
          </a:xfrm>
          <a:prstGeom prst="rect">
            <a:avLst/>
          </a:prstGeom>
          <a:noFill/>
        </p:spPr>
      </p:pic>
      <p:pic>
        <p:nvPicPr>
          <p:cNvPr id="12378" name="Picture 90" descr="Рисунокfgj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10400" y="5486400"/>
            <a:ext cx="1928813" cy="719138"/>
          </a:xfrm>
          <a:prstGeom prst="rect">
            <a:avLst/>
          </a:prstGeom>
          <a:noFill/>
        </p:spPr>
      </p:pic>
      <p:pic>
        <p:nvPicPr>
          <p:cNvPr id="12379" name="Picture 91" descr="маша незнайка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" y="1066800"/>
            <a:ext cx="2394857" cy="3810000"/>
          </a:xfrm>
          <a:prstGeom prst="rect">
            <a:avLst/>
          </a:prstGeom>
          <a:noFill/>
        </p:spPr>
      </p:pic>
      <p:sp>
        <p:nvSpPr>
          <p:cNvPr id="12380" name="Text Box 33"/>
          <p:cNvSpPr txBox="1">
            <a:spLocks noChangeArrowheads="1"/>
          </p:cNvSpPr>
          <p:nvPr/>
        </p:nvSpPr>
        <p:spPr bwMode="auto">
          <a:xfrm>
            <a:off x="2656114" y="1113971"/>
            <a:ext cx="62701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rgbClr val="66FFFF"/>
                </a:solidFill>
              </a:rPr>
              <a:t> </a:t>
            </a:r>
            <a:r>
              <a:rPr lang="uk-UA" sz="2400" b="1" dirty="0">
                <a:solidFill>
                  <a:srgbClr val="FF6600"/>
                </a:solidFill>
              </a:rPr>
              <a:t>Пригадайте </a:t>
            </a:r>
            <a:r>
              <a:rPr lang="uk-UA" sz="2400" b="1" dirty="0" err="1">
                <a:solidFill>
                  <a:srgbClr val="FF6600"/>
                </a:solidFill>
              </a:rPr>
              <a:t>позначеняя</a:t>
            </a:r>
            <a:r>
              <a:rPr lang="uk-UA" sz="2400" b="1" dirty="0">
                <a:solidFill>
                  <a:srgbClr val="FF6600"/>
                </a:solidFill>
              </a:rPr>
              <a:t> та розмірність</a:t>
            </a:r>
          </a:p>
        </p:txBody>
      </p:sp>
      <p:sp>
        <p:nvSpPr>
          <p:cNvPr id="12381" name="Rectangle 93"/>
          <p:cNvSpPr>
            <a:spLocks noChangeArrowheads="1"/>
          </p:cNvSpPr>
          <p:nvPr/>
        </p:nvSpPr>
        <p:spPr bwMode="auto">
          <a:xfrm>
            <a:off x="5943600" y="2514600"/>
            <a:ext cx="1066800" cy="533400"/>
          </a:xfrm>
          <a:prstGeom prst="rect">
            <a:avLst/>
          </a:prstGeom>
          <a:solidFill>
            <a:srgbClr val="E4EFF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2382" name="Rectangle 94"/>
          <p:cNvSpPr>
            <a:spLocks noChangeArrowheads="1"/>
          </p:cNvSpPr>
          <p:nvPr/>
        </p:nvSpPr>
        <p:spPr bwMode="auto">
          <a:xfrm>
            <a:off x="7010400" y="2514600"/>
            <a:ext cx="1828800" cy="457200"/>
          </a:xfrm>
          <a:prstGeom prst="rect">
            <a:avLst/>
          </a:prstGeom>
          <a:solidFill>
            <a:srgbClr val="E4EFF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2383" name="Rectangle 95"/>
          <p:cNvSpPr>
            <a:spLocks noChangeArrowheads="1"/>
          </p:cNvSpPr>
          <p:nvPr/>
        </p:nvSpPr>
        <p:spPr bwMode="auto">
          <a:xfrm>
            <a:off x="5943600" y="3048000"/>
            <a:ext cx="1066800" cy="457200"/>
          </a:xfrm>
          <a:prstGeom prst="rect">
            <a:avLst/>
          </a:prstGeom>
          <a:solidFill>
            <a:srgbClr val="E4EFF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2384" name="Rectangle 96"/>
          <p:cNvSpPr>
            <a:spLocks noChangeArrowheads="1"/>
          </p:cNvSpPr>
          <p:nvPr/>
        </p:nvSpPr>
        <p:spPr bwMode="auto">
          <a:xfrm>
            <a:off x="7010400" y="2971800"/>
            <a:ext cx="1828800" cy="533400"/>
          </a:xfrm>
          <a:prstGeom prst="rect">
            <a:avLst/>
          </a:prstGeom>
          <a:solidFill>
            <a:srgbClr val="E4EFF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2385" name="Rectangle 97"/>
          <p:cNvSpPr>
            <a:spLocks noChangeArrowheads="1"/>
          </p:cNvSpPr>
          <p:nvPr/>
        </p:nvSpPr>
        <p:spPr bwMode="auto">
          <a:xfrm>
            <a:off x="5943600" y="3505200"/>
            <a:ext cx="1066800" cy="457200"/>
          </a:xfrm>
          <a:prstGeom prst="rect">
            <a:avLst/>
          </a:prstGeom>
          <a:solidFill>
            <a:srgbClr val="E4EFF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2386" name="Rectangle 98"/>
          <p:cNvSpPr>
            <a:spLocks noChangeArrowheads="1"/>
          </p:cNvSpPr>
          <p:nvPr/>
        </p:nvSpPr>
        <p:spPr bwMode="auto">
          <a:xfrm>
            <a:off x="7010400" y="3505200"/>
            <a:ext cx="1828800" cy="457200"/>
          </a:xfrm>
          <a:prstGeom prst="rect">
            <a:avLst/>
          </a:prstGeom>
          <a:solidFill>
            <a:srgbClr val="E4EFF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2387" name="Rectangle 99"/>
          <p:cNvSpPr>
            <a:spLocks noChangeArrowheads="1"/>
          </p:cNvSpPr>
          <p:nvPr/>
        </p:nvSpPr>
        <p:spPr bwMode="auto">
          <a:xfrm>
            <a:off x="5943600" y="3962400"/>
            <a:ext cx="1066800" cy="533400"/>
          </a:xfrm>
          <a:prstGeom prst="rect">
            <a:avLst/>
          </a:prstGeom>
          <a:solidFill>
            <a:srgbClr val="E4EFF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2388" name="Rectangle 100"/>
          <p:cNvSpPr>
            <a:spLocks noChangeArrowheads="1"/>
          </p:cNvSpPr>
          <p:nvPr/>
        </p:nvSpPr>
        <p:spPr bwMode="auto">
          <a:xfrm>
            <a:off x="7010400" y="3962400"/>
            <a:ext cx="1828800" cy="533400"/>
          </a:xfrm>
          <a:prstGeom prst="rect">
            <a:avLst/>
          </a:prstGeom>
          <a:solidFill>
            <a:srgbClr val="E4EFF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2389" name="Rectangle 101"/>
          <p:cNvSpPr>
            <a:spLocks noChangeArrowheads="1"/>
          </p:cNvSpPr>
          <p:nvPr/>
        </p:nvSpPr>
        <p:spPr bwMode="auto">
          <a:xfrm>
            <a:off x="5943600" y="4495800"/>
            <a:ext cx="1066800" cy="457200"/>
          </a:xfrm>
          <a:prstGeom prst="rect">
            <a:avLst/>
          </a:prstGeom>
          <a:solidFill>
            <a:srgbClr val="E4EFF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2390" name="Rectangle 102"/>
          <p:cNvSpPr>
            <a:spLocks noChangeArrowheads="1"/>
          </p:cNvSpPr>
          <p:nvPr/>
        </p:nvSpPr>
        <p:spPr bwMode="auto">
          <a:xfrm>
            <a:off x="7010400" y="4495800"/>
            <a:ext cx="1828800" cy="457200"/>
          </a:xfrm>
          <a:prstGeom prst="rect">
            <a:avLst/>
          </a:prstGeom>
          <a:solidFill>
            <a:srgbClr val="E4EFF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123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11" dur="500"/>
                                        <p:tgtEl>
                                          <p:spTgt spid="123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16" dur="500"/>
                                        <p:tgtEl>
                                          <p:spTgt spid="123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21" dur="500"/>
                                        <p:tgtEl>
                                          <p:spTgt spid="123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26" dur="500"/>
                                        <p:tgtEl>
                                          <p:spTgt spid="123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31" dur="500"/>
                                        <p:tgtEl>
                                          <p:spTgt spid="123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36" dur="500"/>
                                        <p:tgtEl>
                                          <p:spTgt spid="123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41" dur="500"/>
                                        <p:tgtEl>
                                          <p:spTgt spid="123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46" dur="500"/>
                                        <p:tgtEl>
                                          <p:spTgt spid="123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51" dur="500"/>
                                        <p:tgtEl>
                                          <p:spTgt spid="123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56" dur="500"/>
                                        <p:tgtEl>
                                          <p:spTgt spid="123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3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3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2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2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2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81" grpId="0" animBg="1"/>
      <p:bldP spid="12382" grpId="0" animBg="1"/>
      <p:bldP spid="12383" grpId="0" animBg="1"/>
      <p:bldP spid="12384" grpId="0" animBg="1"/>
      <p:bldP spid="12385" grpId="0" animBg="1"/>
      <p:bldP spid="12386" grpId="0" animBg="1"/>
      <p:bldP spid="12387" grpId="0" animBg="1"/>
      <p:bldP spid="12388" grpId="0" animBg="1"/>
      <p:bldP spid="12389" grpId="0" animBg="1"/>
      <p:bldP spid="1239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0"/>
            <a:ext cx="8763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chemeClr val="bg1"/>
                </a:solidFill>
              </a:rPr>
              <a:t>Для реакцій між </a:t>
            </a:r>
            <a:r>
              <a:rPr lang="uk-UA" sz="2800" i="1" dirty="0" smtClean="0">
                <a:solidFill>
                  <a:srgbClr val="FF3399"/>
                </a:solidFill>
              </a:rPr>
              <a:t>газуватими</a:t>
            </a:r>
            <a:r>
              <a:rPr lang="uk-UA" sz="2800" dirty="0" smtClean="0">
                <a:solidFill>
                  <a:schemeClr val="bg1"/>
                </a:solidFill>
              </a:rPr>
              <a:t> речовинами з утворенням </a:t>
            </a:r>
            <a:r>
              <a:rPr lang="uk-UA" sz="2800" i="1" dirty="0" smtClean="0">
                <a:solidFill>
                  <a:srgbClr val="FF3399"/>
                </a:solidFill>
              </a:rPr>
              <a:t>газоподібних продуктів </a:t>
            </a:r>
            <a:r>
              <a:rPr lang="uk-UA" sz="2800" dirty="0" smtClean="0">
                <a:solidFill>
                  <a:schemeClr val="bg1"/>
                </a:solidFill>
              </a:rPr>
              <a:t>можна за хімічним рівнянням встановити співвідношення </a:t>
            </a:r>
            <a:r>
              <a:rPr lang="uk-UA" sz="2800" dirty="0" smtClean="0">
                <a:solidFill>
                  <a:srgbClr val="66FFFF"/>
                </a:solidFill>
              </a:rPr>
              <a:t>кількості речовини</a:t>
            </a:r>
            <a:r>
              <a:rPr lang="uk-UA" sz="2800" dirty="0" smtClean="0">
                <a:solidFill>
                  <a:schemeClr val="bg1"/>
                </a:solidFill>
              </a:rPr>
              <a:t>, </a:t>
            </a:r>
            <a:r>
              <a:rPr lang="uk-UA" sz="2800" dirty="0" smtClean="0">
                <a:solidFill>
                  <a:srgbClr val="FF0000"/>
                </a:solidFill>
              </a:rPr>
              <a:t>мас</a:t>
            </a:r>
            <a:r>
              <a:rPr lang="uk-UA" sz="2800" dirty="0" smtClean="0">
                <a:solidFill>
                  <a:schemeClr val="bg1"/>
                </a:solidFill>
              </a:rPr>
              <a:t> й </a:t>
            </a:r>
            <a:r>
              <a:rPr lang="uk-UA" sz="2800" dirty="0" smtClean="0">
                <a:solidFill>
                  <a:srgbClr val="FFFF00"/>
                </a:solidFill>
              </a:rPr>
              <a:t>об'ємів</a:t>
            </a:r>
            <a:r>
              <a:rPr lang="uk-UA" sz="2800" dirty="0" smtClean="0">
                <a:solidFill>
                  <a:schemeClr val="bg1"/>
                </a:solidFill>
              </a:rPr>
              <a:t>.</a:t>
            </a:r>
          </a:p>
          <a:p>
            <a:endParaRPr lang="uk-UA" dirty="0"/>
          </a:p>
        </p:txBody>
      </p:sp>
      <p:sp>
        <p:nvSpPr>
          <p:cNvPr id="3" name="TextBox 2"/>
          <p:cNvSpPr txBox="1"/>
          <p:nvPr/>
        </p:nvSpPr>
        <p:spPr>
          <a:xfrm>
            <a:off x="0" y="1905000"/>
            <a:ext cx="91440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                   </a:t>
            </a:r>
            <a:r>
              <a:rPr lang="uk-UA" b="1" dirty="0" smtClean="0">
                <a:solidFill>
                  <a:schemeClr val="bg1"/>
                </a:solidFill>
              </a:rPr>
              <a:t> </a:t>
            </a:r>
            <a:r>
              <a:rPr lang="uk-UA" sz="2800" b="1" dirty="0" smtClean="0">
                <a:solidFill>
                  <a:srgbClr val="FF0000"/>
                </a:solidFill>
              </a:rPr>
              <a:t>2</a:t>
            </a:r>
            <a:r>
              <a:rPr lang="uk-UA" sz="2800" b="1" dirty="0" smtClean="0">
                <a:solidFill>
                  <a:schemeClr val="bg1"/>
                </a:solidFill>
              </a:rPr>
              <a:t>Н</a:t>
            </a:r>
            <a:r>
              <a:rPr lang="uk-UA" sz="2800" b="1" baseline="-25000" dirty="0" smtClean="0">
                <a:solidFill>
                  <a:schemeClr val="bg1"/>
                </a:solidFill>
              </a:rPr>
              <a:t>2 </a:t>
            </a:r>
            <a:r>
              <a:rPr lang="uk-UA" sz="2800" baseline="-25000" dirty="0" smtClean="0">
                <a:solidFill>
                  <a:schemeClr val="bg1"/>
                </a:solidFill>
              </a:rPr>
              <a:t>(газ)</a:t>
            </a:r>
            <a:r>
              <a:rPr lang="uk-UA" sz="2800" dirty="0" smtClean="0">
                <a:solidFill>
                  <a:schemeClr val="bg1"/>
                </a:solidFill>
              </a:rPr>
              <a:t>     +    </a:t>
            </a:r>
            <a:r>
              <a:rPr lang="uk-UA" sz="2800" b="1" dirty="0" smtClean="0">
                <a:solidFill>
                  <a:schemeClr val="bg1"/>
                </a:solidFill>
              </a:rPr>
              <a:t>0</a:t>
            </a:r>
            <a:r>
              <a:rPr lang="uk-UA" sz="2800" b="1" baseline="-25000" dirty="0" smtClean="0">
                <a:solidFill>
                  <a:schemeClr val="bg1"/>
                </a:solidFill>
              </a:rPr>
              <a:t>2 (газ)</a:t>
            </a:r>
            <a:r>
              <a:rPr lang="uk-UA" sz="2800" b="1" dirty="0" smtClean="0">
                <a:solidFill>
                  <a:schemeClr val="bg1"/>
                </a:solidFill>
              </a:rPr>
              <a:t>        =        </a:t>
            </a:r>
            <a:r>
              <a:rPr lang="uk-UA" sz="2800" b="1" dirty="0" smtClean="0">
                <a:solidFill>
                  <a:srgbClr val="FF0000"/>
                </a:solidFill>
              </a:rPr>
              <a:t>2</a:t>
            </a:r>
            <a:r>
              <a:rPr lang="uk-UA" sz="2800" b="1" dirty="0" smtClean="0">
                <a:solidFill>
                  <a:schemeClr val="bg1"/>
                </a:solidFill>
              </a:rPr>
              <a:t>Н</a:t>
            </a:r>
            <a:r>
              <a:rPr lang="uk-UA" sz="2800" b="1" baseline="-25000" dirty="0" smtClean="0">
                <a:solidFill>
                  <a:schemeClr val="bg1"/>
                </a:solidFill>
              </a:rPr>
              <a:t>2</a:t>
            </a:r>
            <a:r>
              <a:rPr lang="uk-UA" sz="2800" b="1" dirty="0" smtClean="0">
                <a:solidFill>
                  <a:schemeClr val="bg1"/>
                </a:solidFill>
              </a:rPr>
              <a:t>0 </a:t>
            </a:r>
            <a:r>
              <a:rPr lang="uk-UA" sz="2800" b="1" baseline="-25000" dirty="0" smtClean="0">
                <a:solidFill>
                  <a:schemeClr val="bg1"/>
                </a:solidFill>
              </a:rPr>
              <a:t>(газ)</a:t>
            </a:r>
            <a:endParaRPr lang="uk-UA" sz="2400" dirty="0" smtClean="0">
              <a:solidFill>
                <a:schemeClr val="bg1"/>
              </a:solidFill>
            </a:endParaRPr>
          </a:p>
          <a:p>
            <a:r>
              <a:rPr lang="uk-UA" sz="2400" dirty="0" smtClean="0">
                <a:solidFill>
                  <a:schemeClr val="bg1"/>
                </a:solidFill>
              </a:rPr>
              <a:t>               </a:t>
            </a:r>
            <a:r>
              <a:rPr lang="uk-UA" sz="2400" dirty="0" smtClean="0">
                <a:solidFill>
                  <a:srgbClr val="FF0000"/>
                </a:solidFill>
              </a:rPr>
              <a:t>2</a:t>
            </a:r>
            <a:r>
              <a:rPr lang="uk-UA" sz="2400" dirty="0" smtClean="0">
                <a:solidFill>
                  <a:schemeClr val="bg1"/>
                </a:solidFill>
              </a:rPr>
              <a:t> молекули</a:t>
            </a:r>
            <a:r>
              <a:rPr lang="en-US" sz="2400" dirty="0" smtClean="0">
                <a:solidFill>
                  <a:schemeClr val="bg1"/>
                </a:solidFill>
              </a:rPr>
              <a:t>     </a:t>
            </a:r>
            <a:r>
              <a:rPr lang="uk-UA" sz="2400" dirty="0" smtClean="0">
                <a:solidFill>
                  <a:srgbClr val="FF0000"/>
                </a:solidFill>
              </a:rPr>
              <a:t>1</a:t>
            </a:r>
            <a:r>
              <a:rPr lang="uk-UA" sz="2400" dirty="0" smtClean="0">
                <a:solidFill>
                  <a:schemeClr val="bg1"/>
                </a:solidFill>
              </a:rPr>
              <a:t> молекула                </a:t>
            </a:r>
            <a:r>
              <a:rPr lang="uk-UA" sz="2400" dirty="0" smtClean="0">
                <a:solidFill>
                  <a:srgbClr val="FF0000"/>
                </a:solidFill>
              </a:rPr>
              <a:t>2</a:t>
            </a:r>
            <a:r>
              <a:rPr lang="uk-UA" sz="2400" dirty="0" smtClean="0">
                <a:solidFill>
                  <a:schemeClr val="bg1"/>
                </a:solidFill>
              </a:rPr>
              <a:t> молекули</a:t>
            </a:r>
          </a:p>
          <a:p>
            <a:endParaRPr lang="uk-UA" sz="2400" dirty="0" smtClean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chemeClr val="bg1"/>
                </a:solidFill>
              </a:rPr>
              <a:t>N, </a:t>
            </a:r>
            <a:r>
              <a:rPr lang="uk-UA" sz="2400" dirty="0" smtClean="0">
                <a:solidFill>
                  <a:schemeClr val="bg1"/>
                </a:solidFill>
              </a:rPr>
              <a:t>молекул      </a:t>
            </a:r>
            <a:r>
              <a:rPr lang="uk-UA" sz="2400" dirty="0" smtClean="0">
                <a:solidFill>
                  <a:srgbClr val="FF0000"/>
                </a:solidFill>
              </a:rPr>
              <a:t>2</a:t>
            </a:r>
            <a:r>
              <a:rPr lang="uk-UA" sz="2400" dirty="0" smtClean="0">
                <a:solidFill>
                  <a:schemeClr val="bg1"/>
                </a:solidFill>
              </a:rPr>
              <a:t>*6,02*10</a:t>
            </a:r>
            <a:r>
              <a:rPr lang="uk-UA" sz="2400" baseline="30000" dirty="0" smtClean="0">
                <a:solidFill>
                  <a:schemeClr val="bg1"/>
                </a:solidFill>
              </a:rPr>
              <a:t>23        </a:t>
            </a:r>
            <a:r>
              <a:rPr lang="uk-UA" sz="2400" dirty="0" smtClean="0">
                <a:solidFill>
                  <a:schemeClr val="bg1"/>
                </a:solidFill>
              </a:rPr>
              <a:t>6,02*10</a:t>
            </a:r>
            <a:r>
              <a:rPr lang="uk-UA" sz="2400" baseline="30000" dirty="0" smtClean="0">
                <a:solidFill>
                  <a:schemeClr val="bg1"/>
                </a:solidFill>
              </a:rPr>
              <a:t>23         </a:t>
            </a:r>
            <a:r>
              <a:rPr lang="uk-UA" sz="2400" dirty="0" smtClean="0">
                <a:solidFill>
                  <a:schemeClr val="bg1"/>
                </a:solidFill>
              </a:rPr>
              <a:t> </a:t>
            </a:r>
            <a:r>
              <a:rPr lang="uk-UA" sz="2400" dirty="0" smtClean="0">
                <a:solidFill>
                  <a:srgbClr val="FF0000"/>
                </a:solidFill>
              </a:rPr>
              <a:t>2</a:t>
            </a:r>
            <a:r>
              <a:rPr lang="uk-UA" sz="2400" dirty="0" smtClean="0">
                <a:solidFill>
                  <a:schemeClr val="bg1"/>
                </a:solidFill>
              </a:rPr>
              <a:t>*6,02*10</a:t>
            </a:r>
            <a:r>
              <a:rPr lang="uk-UA" sz="2400" baseline="30000" dirty="0" smtClean="0">
                <a:solidFill>
                  <a:schemeClr val="bg1"/>
                </a:solidFill>
              </a:rPr>
              <a:t>23</a:t>
            </a:r>
          </a:p>
          <a:p>
            <a:endParaRPr lang="uk-UA" sz="2400" dirty="0" smtClean="0">
              <a:solidFill>
                <a:schemeClr val="bg1"/>
              </a:solidFill>
            </a:endParaRPr>
          </a:p>
          <a:p>
            <a:r>
              <a:rPr lang="en-US" sz="3200" b="1" dirty="0" smtClean="0">
                <a:solidFill>
                  <a:srgbClr val="66FFFF"/>
                </a:solidFill>
              </a:rPr>
              <a:t>v</a:t>
            </a:r>
            <a:r>
              <a:rPr lang="en-US" sz="2400" b="1" dirty="0" smtClean="0">
                <a:solidFill>
                  <a:schemeClr val="bg1"/>
                </a:solidFill>
              </a:rPr>
              <a:t>, </a:t>
            </a:r>
            <a:r>
              <a:rPr lang="uk-UA" sz="2400" b="1" dirty="0" smtClean="0">
                <a:solidFill>
                  <a:schemeClr val="bg1"/>
                </a:solidFill>
              </a:rPr>
              <a:t>моль</a:t>
            </a:r>
            <a:r>
              <a:rPr lang="uk-UA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         </a:t>
            </a:r>
            <a:r>
              <a:rPr lang="uk-UA" sz="2400" dirty="0" smtClean="0">
                <a:solidFill>
                  <a:schemeClr val="bg1"/>
                </a:solidFill>
              </a:rPr>
              <a:t>   </a:t>
            </a:r>
            <a:r>
              <a:rPr lang="uk-UA" sz="2400" dirty="0" smtClean="0">
                <a:solidFill>
                  <a:srgbClr val="FF0000"/>
                </a:solidFill>
              </a:rPr>
              <a:t>2 </a:t>
            </a:r>
            <a:r>
              <a:rPr lang="uk-UA" sz="2400" dirty="0" smtClean="0">
                <a:solidFill>
                  <a:schemeClr val="bg1"/>
                </a:solidFill>
              </a:rPr>
              <a:t>моль           </a:t>
            </a:r>
            <a:r>
              <a:rPr lang="uk-UA" sz="2400" dirty="0" smtClean="0">
                <a:solidFill>
                  <a:srgbClr val="FF0000"/>
                </a:solidFill>
              </a:rPr>
              <a:t>1 </a:t>
            </a:r>
            <a:r>
              <a:rPr lang="uk-UA" sz="2400" dirty="0" err="1" smtClean="0">
                <a:solidFill>
                  <a:schemeClr val="bg1"/>
                </a:solidFill>
              </a:rPr>
              <a:t>моль</a:t>
            </a:r>
            <a:r>
              <a:rPr lang="uk-UA" sz="2400" dirty="0" smtClean="0">
                <a:solidFill>
                  <a:schemeClr val="bg1"/>
                </a:solidFill>
              </a:rPr>
              <a:t>                   2 </a:t>
            </a:r>
            <a:r>
              <a:rPr lang="uk-UA" sz="2400" dirty="0" err="1" smtClean="0">
                <a:solidFill>
                  <a:schemeClr val="bg1"/>
                </a:solidFill>
              </a:rPr>
              <a:t>моль</a:t>
            </a:r>
            <a:endParaRPr lang="uk-UA" sz="2400" dirty="0" smtClean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rgbClr val="FFFF00"/>
                </a:solidFill>
              </a:rPr>
              <a:t>V</a:t>
            </a:r>
            <a:r>
              <a:rPr lang="ru-RU" sz="2400" dirty="0" smtClean="0">
                <a:solidFill>
                  <a:srgbClr val="FFFF00"/>
                </a:solidFill>
              </a:rPr>
              <a:t>, </a:t>
            </a:r>
            <a:r>
              <a:rPr lang="uk-UA" sz="2400" dirty="0" smtClean="0">
                <a:solidFill>
                  <a:srgbClr val="FFFF00"/>
                </a:solidFill>
              </a:rPr>
              <a:t>л    </a:t>
            </a:r>
            <a:r>
              <a:rPr lang="uk-UA" sz="2400" dirty="0" smtClean="0">
                <a:solidFill>
                  <a:schemeClr val="bg1"/>
                </a:solidFill>
              </a:rPr>
              <a:t>2моль*22,4л/моль  1моль*22,4л/моль  2моль*22,4л/моль</a:t>
            </a:r>
          </a:p>
          <a:p>
            <a:endParaRPr lang="uk-UA" sz="2400" dirty="0" smtClean="0">
              <a:solidFill>
                <a:schemeClr val="bg1"/>
              </a:solidFill>
            </a:endParaRPr>
          </a:p>
          <a:p>
            <a:r>
              <a:rPr lang="uk-UA" sz="2400" dirty="0" smtClean="0">
                <a:solidFill>
                  <a:schemeClr val="bg1"/>
                </a:solidFill>
              </a:rPr>
              <a:t>                          </a:t>
            </a:r>
            <a:r>
              <a:rPr lang="uk-UA" sz="2400" dirty="0" smtClean="0">
                <a:solidFill>
                  <a:srgbClr val="FF0000"/>
                </a:solidFill>
              </a:rPr>
              <a:t>2</a:t>
            </a:r>
            <a:r>
              <a:rPr lang="uk-UA" sz="2400" dirty="0" smtClean="0">
                <a:solidFill>
                  <a:schemeClr val="bg1"/>
                </a:solidFill>
              </a:rPr>
              <a:t>л                  </a:t>
            </a:r>
            <a:r>
              <a:rPr lang="uk-UA" sz="2400" dirty="0" smtClean="0">
                <a:solidFill>
                  <a:srgbClr val="FF0000"/>
                </a:solidFill>
              </a:rPr>
              <a:t>1</a:t>
            </a:r>
            <a:r>
              <a:rPr lang="uk-UA" sz="2400" dirty="0" smtClean="0">
                <a:solidFill>
                  <a:schemeClr val="bg1"/>
                </a:solidFill>
              </a:rPr>
              <a:t>л                               </a:t>
            </a:r>
            <a:r>
              <a:rPr lang="uk-UA" sz="2400" dirty="0" smtClean="0">
                <a:solidFill>
                  <a:srgbClr val="FF0000"/>
                </a:solidFill>
              </a:rPr>
              <a:t>2</a:t>
            </a:r>
            <a:r>
              <a:rPr lang="uk-UA" sz="2400" dirty="0" smtClean="0">
                <a:solidFill>
                  <a:schemeClr val="bg1"/>
                </a:solidFill>
              </a:rPr>
              <a:t>л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m</a:t>
            </a:r>
            <a:r>
              <a:rPr lang="uk-UA" sz="2400" dirty="0" smtClean="0">
                <a:solidFill>
                  <a:srgbClr val="FF0000"/>
                </a:solidFill>
              </a:rPr>
              <a:t>, </a:t>
            </a:r>
            <a:r>
              <a:rPr lang="uk-UA" sz="2400" dirty="0" smtClean="0">
                <a:solidFill>
                  <a:schemeClr val="bg1"/>
                </a:solidFill>
              </a:rPr>
              <a:t>г</a:t>
            </a:r>
            <a:r>
              <a:rPr lang="uk-UA" sz="2400" dirty="0" smtClean="0">
                <a:solidFill>
                  <a:srgbClr val="FF0000"/>
                </a:solidFill>
              </a:rPr>
              <a:t>    </a:t>
            </a:r>
            <a:r>
              <a:rPr lang="uk-UA" sz="2400" dirty="0" smtClean="0">
                <a:solidFill>
                  <a:schemeClr val="bg1"/>
                </a:solidFill>
              </a:rPr>
              <a:t>2моль*2г/моль      1моль*32г/моль        2моль*18г/моль</a:t>
            </a:r>
          </a:p>
          <a:p>
            <a:r>
              <a:rPr lang="uk-UA" sz="2400" dirty="0" smtClean="0">
                <a:solidFill>
                  <a:schemeClr val="bg1"/>
                </a:solidFill>
              </a:rPr>
              <a:t>                          </a:t>
            </a:r>
            <a:r>
              <a:rPr lang="uk-UA" sz="2400" dirty="0" smtClean="0">
                <a:solidFill>
                  <a:srgbClr val="FF00FF"/>
                </a:solidFill>
              </a:rPr>
              <a:t>4</a:t>
            </a:r>
            <a:r>
              <a:rPr lang="uk-UA" sz="2400" dirty="0" smtClean="0">
                <a:solidFill>
                  <a:schemeClr val="bg1"/>
                </a:solidFill>
              </a:rPr>
              <a:t>г                   </a:t>
            </a:r>
            <a:r>
              <a:rPr lang="uk-UA" sz="2400" dirty="0" smtClean="0">
                <a:solidFill>
                  <a:srgbClr val="FF00FF"/>
                </a:solidFill>
              </a:rPr>
              <a:t> 32 </a:t>
            </a:r>
            <a:r>
              <a:rPr lang="uk-UA" sz="2400" dirty="0" smtClean="0">
                <a:solidFill>
                  <a:schemeClr val="bg1"/>
                </a:solidFill>
              </a:rPr>
              <a:t>г                          </a:t>
            </a:r>
            <a:r>
              <a:rPr lang="uk-UA" sz="2400" dirty="0" smtClean="0">
                <a:solidFill>
                  <a:srgbClr val="FF00FF"/>
                </a:solidFill>
              </a:rPr>
              <a:t> 36 </a:t>
            </a:r>
            <a:r>
              <a:rPr lang="uk-UA" sz="2400" dirty="0" err="1" smtClean="0">
                <a:solidFill>
                  <a:schemeClr val="bg1"/>
                </a:solidFill>
              </a:rPr>
              <a:t>г</a:t>
            </a:r>
            <a:endParaRPr lang="uk-UA" sz="2400" dirty="0" smtClean="0">
              <a:solidFill>
                <a:schemeClr val="bg1"/>
              </a:solidFill>
            </a:endParaRPr>
          </a:p>
          <a:p>
            <a:endParaRPr lang="uk-UA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00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Text Box 33"/>
          <p:cNvSpPr txBox="1">
            <a:spLocks noChangeArrowheads="1"/>
          </p:cNvSpPr>
          <p:nvPr/>
        </p:nvSpPr>
        <p:spPr bwMode="auto">
          <a:xfrm>
            <a:off x="304800" y="304800"/>
            <a:ext cx="8458200" cy="466725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rgbClr val="66FFFF"/>
                </a:solidFill>
              </a:rPr>
              <a:t>Розрахунки за хімічними рівняннями </a:t>
            </a:r>
            <a:r>
              <a:rPr lang="uk-UA" sz="2400">
                <a:solidFill>
                  <a:srgbClr val="FFFF00"/>
                </a:solidFill>
              </a:rPr>
              <a:t>кількості речовини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381000" y="947057"/>
            <a:ext cx="8763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 smtClean="0">
                <a:solidFill>
                  <a:schemeClr val="accent1"/>
                </a:solidFill>
              </a:rPr>
              <a:t>        Завдання</a:t>
            </a:r>
            <a:r>
              <a:rPr lang="uk-UA" sz="2400" b="1" dirty="0">
                <a:solidFill>
                  <a:schemeClr val="accent1"/>
                </a:solidFill>
              </a:rPr>
              <a:t>:</a:t>
            </a:r>
            <a:r>
              <a:rPr lang="uk-UA" sz="2400" b="1" dirty="0">
                <a:solidFill>
                  <a:schemeClr val="bg1"/>
                </a:solidFill>
              </a:rPr>
              <a:t> </a:t>
            </a:r>
            <a:r>
              <a:rPr lang="uk-UA" sz="2400" dirty="0">
                <a:solidFill>
                  <a:schemeClr val="bg1"/>
                </a:solidFill>
              </a:rPr>
              <a:t> Обчисліть яка </a:t>
            </a:r>
            <a:r>
              <a:rPr lang="uk-UA" sz="2400" dirty="0">
                <a:solidFill>
                  <a:srgbClr val="FFFF00"/>
                </a:solidFill>
              </a:rPr>
              <a:t>кількість</a:t>
            </a:r>
            <a:r>
              <a:rPr lang="uk-UA" sz="2400" dirty="0">
                <a:solidFill>
                  <a:schemeClr val="bg1"/>
                </a:solidFill>
              </a:rPr>
              <a:t> </a:t>
            </a:r>
            <a:r>
              <a:rPr lang="uk-UA" sz="2400" dirty="0">
                <a:solidFill>
                  <a:srgbClr val="33CCFF"/>
                </a:solidFill>
              </a:rPr>
              <a:t> </a:t>
            </a:r>
            <a:r>
              <a:rPr lang="uk-UA" sz="2400" dirty="0">
                <a:solidFill>
                  <a:schemeClr val="bg1"/>
                </a:solidFill>
              </a:rPr>
              <a:t>речовини</a:t>
            </a:r>
            <a:r>
              <a:rPr lang="uk-UA" sz="2400" dirty="0">
                <a:solidFill>
                  <a:srgbClr val="33CCFF"/>
                </a:solidFill>
              </a:rPr>
              <a:t> кисню</a:t>
            </a:r>
            <a:r>
              <a:rPr lang="uk-UA" sz="2400" dirty="0">
                <a:solidFill>
                  <a:schemeClr val="bg1"/>
                </a:solidFill>
              </a:rPr>
              <a:t>  необхідна для спалювання </a:t>
            </a:r>
            <a:r>
              <a:rPr lang="uk-UA" sz="2400" dirty="0">
                <a:solidFill>
                  <a:srgbClr val="33CCFF"/>
                </a:solidFill>
              </a:rPr>
              <a:t> сірководню</a:t>
            </a:r>
            <a:r>
              <a:rPr lang="uk-UA" sz="2400" dirty="0">
                <a:solidFill>
                  <a:schemeClr val="bg1"/>
                </a:solidFill>
              </a:rPr>
              <a:t>  кількістю </a:t>
            </a:r>
            <a:r>
              <a:rPr lang="uk-UA" sz="2400" dirty="0">
                <a:solidFill>
                  <a:srgbClr val="66FF66"/>
                </a:solidFill>
              </a:rPr>
              <a:t> 1,5моль</a:t>
            </a:r>
            <a:r>
              <a:rPr lang="uk-UA" sz="2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0486" name="Text Box 7"/>
          <p:cNvSpPr txBox="1">
            <a:spLocks noChangeArrowheads="1"/>
          </p:cNvSpPr>
          <p:nvPr/>
        </p:nvSpPr>
        <p:spPr bwMode="auto">
          <a:xfrm>
            <a:off x="1128486" y="1799773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i="1" dirty="0">
                <a:solidFill>
                  <a:schemeClr val="bg1"/>
                </a:solidFill>
              </a:rPr>
              <a:t>відомо</a:t>
            </a:r>
          </a:p>
        </p:txBody>
      </p:sp>
      <p:sp>
        <p:nvSpPr>
          <p:cNvPr id="20487" name="Text Box 17"/>
          <p:cNvSpPr txBox="1">
            <a:spLocks noChangeArrowheads="1"/>
          </p:cNvSpPr>
          <p:nvPr/>
        </p:nvSpPr>
        <p:spPr bwMode="auto">
          <a:xfrm>
            <a:off x="671285" y="2057400"/>
            <a:ext cx="2971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4000" dirty="0">
                <a:solidFill>
                  <a:srgbClr val="00FFFF"/>
                </a:solidFill>
                <a:sym typeface="Symbol" pitchFamily="18" charset="2"/>
              </a:rPr>
              <a:t></a:t>
            </a:r>
            <a:r>
              <a:rPr lang="uk-UA" sz="2400" dirty="0">
                <a:solidFill>
                  <a:srgbClr val="00FFFF"/>
                </a:solidFill>
              </a:rPr>
              <a:t> (</a:t>
            </a:r>
            <a:r>
              <a:rPr lang="de-DE" sz="2400" dirty="0">
                <a:solidFill>
                  <a:schemeClr val="bg1"/>
                </a:solidFill>
              </a:rPr>
              <a:t>H</a:t>
            </a:r>
            <a:r>
              <a:rPr lang="de-DE" sz="2400" baseline="-25000" dirty="0">
                <a:solidFill>
                  <a:schemeClr val="bg1"/>
                </a:solidFill>
              </a:rPr>
              <a:t>2</a:t>
            </a:r>
            <a:r>
              <a:rPr lang="de-DE" sz="2400" dirty="0">
                <a:solidFill>
                  <a:schemeClr val="bg1"/>
                </a:solidFill>
              </a:rPr>
              <a:t>S</a:t>
            </a:r>
            <a:r>
              <a:rPr lang="uk-UA" sz="2400" dirty="0">
                <a:solidFill>
                  <a:schemeClr val="bg1"/>
                </a:solidFill>
              </a:rPr>
              <a:t> </a:t>
            </a:r>
            <a:r>
              <a:rPr lang="uk-UA" sz="2400" dirty="0">
                <a:solidFill>
                  <a:srgbClr val="00FFFF"/>
                </a:solidFill>
              </a:rPr>
              <a:t>)</a:t>
            </a:r>
            <a:r>
              <a:rPr lang="uk-UA" dirty="0"/>
              <a:t> </a:t>
            </a:r>
            <a:r>
              <a:rPr lang="uk-UA" dirty="0">
                <a:solidFill>
                  <a:schemeClr val="bg1"/>
                </a:solidFill>
              </a:rPr>
              <a:t> = </a:t>
            </a:r>
            <a:r>
              <a:rPr lang="uk-UA" sz="2400" dirty="0">
                <a:solidFill>
                  <a:schemeClr val="bg1"/>
                </a:solidFill>
              </a:rPr>
              <a:t>1,5</a:t>
            </a:r>
            <a:r>
              <a:rPr lang="uk-UA" sz="2400" dirty="0">
                <a:solidFill>
                  <a:srgbClr val="66FF66"/>
                </a:solidFill>
              </a:rPr>
              <a:t>моль</a:t>
            </a:r>
            <a:r>
              <a:rPr lang="uk-UA" dirty="0"/>
              <a:t> </a:t>
            </a:r>
            <a:endParaRPr lang="en-US" dirty="0"/>
          </a:p>
        </p:txBody>
      </p:sp>
      <p:sp>
        <p:nvSpPr>
          <p:cNvPr id="20488" name="Text Box 16"/>
          <p:cNvSpPr txBox="1">
            <a:spLocks noChangeArrowheads="1"/>
          </p:cNvSpPr>
          <p:nvPr/>
        </p:nvSpPr>
        <p:spPr bwMode="auto">
          <a:xfrm>
            <a:off x="1008743" y="276497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i="1" dirty="0">
                <a:solidFill>
                  <a:schemeClr val="bg1"/>
                </a:solidFill>
              </a:rPr>
              <a:t>знайти</a:t>
            </a:r>
          </a:p>
        </p:txBody>
      </p:sp>
      <p:sp>
        <p:nvSpPr>
          <p:cNvPr id="20489" name="Text Box 18"/>
          <p:cNvSpPr txBox="1">
            <a:spLocks noChangeArrowheads="1"/>
          </p:cNvSpPr>
          <p:nvPr/>
        </p:nvSpPr>
        <p:spPr bwMode="auto">
          <a:xfrm>
            <a:off x="304800" y="3078162"/>
            <a:ext cx="2362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dirty="0"/>
              <a:t> </a:t>
            </a:r>
            <a:r>
              <a:rPr lang="uk-UA" sz="4000" dirty="0">
                <a:solidFill>
                  <a:srgbClr val="00FFFF"/>
                </a:solidFill>
                <a:sym typeface="Symbol" pitchFamily="18" charset="2"/>
              </a:rPr>
              <a:t></a:t>
            </a:r>
            <a:r>
              <a:rPr lang="uk-UA" sz="2400" dirty="0">
                <a:solidFill>
                  <a:srgbClr val="00FFFF"/>
                </a:solidFill>
              </a:rPr>
              <a:t>(О</a:t>
            </a:r>
            <a:r>
              <a:rPr lang="de-DE" sz="2400" baseline="-25000" dirty="0">
                <a:solidFill>
                  <a:srgbClr val="00FFFF"/>
                </a:solidFill>
              </a:rPr>
              <a:t>2</a:t>
            </a:r>
            <a:r>
              <a:rPr lang="uk-UA" sz="2400" dirty="0">
                <a:solidFill>
                  <a:srgbClr val="00FFFF"/>
                </a:solidFill>
              </a:rPr>
              <a:t>)</a:t>
            </a:r>
            <a:r>
              <a:rPr lang="uk-UA" sz="2400" dirty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 ─</a:t>
            </a:r>
            <a:r>
              <a:rPr lang="ru-RU" dirty="0"/>
              <a:t> 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rgbClr val="66FF66"/>
                </a:solidFill>
              </a:rPr>
              <a:t>?</a:t>
            </a:r>
          </a:p>
        </p:txBody>
      </p:sp>
      <p:sp>
        <p:nvSpPr>
          <p:cNvPr id="20490" name="Line 8"/>
          <p:cNvSpPr>
            <a:spLocks noChangeShapeType="1"/>
          </p:cNvSpPr>
          <p:nvPr/>
        </p:nvSpPr>
        <p:spPr bwMode="auto">
          <a:xfrm flipH="1">
            <a:off x="537029" y="2772230"/>
            <a:ext cx="2819400" cy="0"/>
          </a:xfrm>
          <a:prstGeom prst="line">
            <a:avLst/>
          </a:prstGeom>
          <a:noFill/>
          <a:ln w="9525">
            <a:solidFill>
              <a:srgbClr val="F94168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20491" name="Text Box 12"/>
          <p:cNvSpPr txBox="1">
            <a:spLocks noChangeArrowheads="1"/>
          </p:cNvSpPr>
          <p:nvPr/>
        </p:nvSpPr>
        <p:spPr bwMode="auto">
          <a:xfrm>
            <a:off x="5181600" y="1981200"/>
            <a:ext cx="274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chemeClr val="bg1"/>
                </a:solidFill>
              </a:rPr>
              <a:t> </a:t>
            </a:r>
            <a:r>
              <a:rPr lang="uk-UA">
                <a:solidFill>
                  <a:srgbClr val="F94168"/>
                </a:solidFill>
              </a:rPr>
              <a:t>  </a:t>
            </a:r>
            <a:r>
              <a:rPr lang="uk-UA" sz="2400" i="1">
                <a:solidFill>
                  <a:schemeClr val="bg1"/>
                </a:solidFill>
              </a:rPr>
              <a:t>Розвязування</a:t>
            </a:r>
          </a:p>
        </p:txBody>
      </p:sp>
      <p:sp>
        <p:nvSpPr>
          <p:cNvPr id="20492" name="Line 8"/>
          <p:cNvSpPr>
            <a:spLocks noChangeShapeType="1"/>
          </p:cNvSpPr>
          <p:nvPr/>
        </p:nvSpPr>
        <p:spPr bwMode="auto">
          <a:xfrm>
            <a:off x="3432628" y="1676400"/>
            <a:ext cx="0" cy="1752600"/>
          </a:xfrm>
          <a:prstGeom prst="line">
            <a:avLst/>
          </a:prstGeom>
          <a:noFill/>
          <a:ln w="9525">
            <a:solidFill>
              <a:srgbClr val="F94168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20493" name="Rectangle 13" descr="Рисунок1"/>
          <p:cNvSpPr>
            <a:spLocks noChangeArrowheads="1"/>
          </p:cNvSpPr>
          <p:nvPr/>
        </p:nvSpPr>
        <p:spPr bwMode="auto">
          <a:xfrm>
            <a:off x="4572000" y="2627085"/>
            <a:ext cx="4572000" cy="519113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uk-UA" sz="2800" dirty="0">
                <a:solidFill>
                  <a:srgbClr val="000076"/>
                </a:solidFill>
              </a:rPr>
              <a:t> </a:t>
            </a:r>
            <a:r>
              <a:rPr lang="uk-UA" sz="2800" dirty="0">
                <a:solidFill>
                  <a:srgbClr val="FF3399"/>
                </a:solidFill>
              </a:rPr>
              <a:t>2</a:t>
            </a:r>
            <a:r>
              <a:rPr lang="de-DE" sz="2800" dirty="0"/>
              <a:t>H</a:t>
            </a:r>
            <a:r>
              <a:rPr lang="de-DE" sz="2800" baseline="-25000" dirty="0"/>
              <a:t>2</a:t>
            </a:r>
            <a:r>
              <a:rPr lang="de-DE" sz="2800" dirty="0"/>
              <a:t>S</a:t>
            </a:r>
            <a:r>
              <a:rPr lang="uk-UA" sz="2800" dirty="0"/>
              <a:t> </a:t>
            </a:r>
            <a:r>
              <a:rPr lang="de-DE" sz="2800" dirty="0"/>
              <a:t>+</a:t>
            </a:r>
            <a:r>
              <a:rPr lang="uk-UA" sz="2800" dirty="0"/>
              <a:t> </a:t>
            </a:r>
            <a:r>
              <a:rPr lang="uk-UA" sz="2800" dirty="0">
                <a:solidFill>
                  <a:srgbClr val="FF3399"/>
                </a:solidFill>
              </a:rPr>
              <a:t>3</a:t>
            </a:r>
            <a:r>
              <a:rPr lang="de-DE" sz="2800" dirty="0"/>
              <a:t>O</a:t>
            </a:r>
            <a:r>
              <a:rPr lang="de-DE" sz="2800" baseline="-25000" dirty="0"/>
              <a:t>2</a:t>
            </a:r>
            <a:r>
              <a:rPr lang="uk-UA" sz="2800" dirty="0"/>
              <a:t>  </a:t>
            </a:r>
            <a:r>
              <a:rPr lang="uk-UA" sz="2800" dirty="0">
                <a:solidFill>
                  <a:schemeClr val="bg1"/>
                </a:solidFill>
              </a:rPr>
              <a:t>=</a:t>
            </a:r>
            <a:r>
              <a:rPr lang="uk-UA" sz="2800" dirty="0"/>
              <a:t> </a:t>
            </a:r>
            <a:r>
              <a:rPr lang="de-DE" sz="2800" dirty="0">
                <a:solidFill>
                  <a:schemeClr val="bg1"/>
                </a:solidFill>
              </a:rPr>
              <a:t>SO</a:t>
            </a:r>
            <a:r>
              <a:rPr lang="de-DE" sz="2800" baseline="-25000" dirty="0">
                <a:solidFill>
                  <a:schemeClr val="bg1"/>
                </a:solidFill>
              </a:rPr>
              <a:t>2</a:t>
            </a:r>
            <a:r>
              <a:rPr lang="de-DE" sz="2800" dirty="0">
                <a:solidFill>
                  <a:schemeClr val="bg1"/>
                </a:solidFill>
              </a:rPr>
              <a:t>+ </a:t>
            </a:r>
            <a:r>
              <a:rPr lang="uk-UA" sz="2800" dirty="0">
                <a:solidFill>
                  <a:schemeClr val="bg1"/>
                </a:solidFill>
              </a:rPr>
              <a:t>2</a:t>
            </a:r>
            <a:r>
              <a:rPr lang="de-DE" sz="2800" dirty="0">
                <a:solidFill>
                  <a:schemeClr val="bg1"/>
                </a:solidFill>
              </a:rPr>
              <a:t>H</a:t>
            </a:r>
            <a:r>
              <a:rPr lang="de-DE" sz="2800" baseline="-25000" dirty="0">
                <a:solidFill>
                  <a:schemeClr val="bg1"/>
                </a:solidFill>
              </a:rPr>
              <a:t>2</a:t>
            </a:r>
            <a:r>
              <a:rPr lang="uk-UA" sz="2800" dirty="0">
                <a:solidFill>
                  <a:schemeClr val="bg1"/>
                </a:solidFill>
              </a:rPr>
              <a:t>О</a:t>
            </a:r>
            <a:r>
              <a:rPr lang="uk-UA" sz="2800" dirty="0"/>
              <a:t> </a:t>
            </a:r>
          </a:p>
        </p:txBody>
      </p:sp>
      <p:sp>
        <p:nvSpPr>
          <p:cNvPr id="20494" name="Line 8"/>
          <p:cNvSpPr>
            <a:spLocks noChangeShapeType="1"/>
          </p:cNvSpPr>
          <p:nvPr/>
        </p:nvSpPr>
        <p:spPr bwMode="auto">
          <a:xfrm flipH="1">
            <a:off x="4760685" y="3251200"/>
            <a:ext cx="762000" cy="0"/>
          </a:xfrm>
          <a:prstGeom prst="line">
            <a:avLst/>
          </a:prstGeom>
          <a:noFill/>
          <a:ln w="28575">
            <a:solidFill>
              <a:srgbClr val="F7093C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20495" name="Line 8"/>
          <p:cNvSpPr>
            <a:spLocks noChangeShapeType="1"/>
          </p:cNvSpPr>
          <p:nvPr/>
        </p:nvSpPr>
        <p:spPr bwMode="auto">
          <a:xfrm flipH="1" flipV="1">
            <a:off x="5990772" y="3251200"/>
            <a:ext cx="609600" cy="0"/>
          </a:xfrm>
          <a:prstGeom prst="line">
            <a:avLst/>
          </a:prstGeom>
          <a:noFill/>
          <a:ln w="28575">
            <a:solidFill>
              <a:srgbClr val="F7093C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20496" name="Line 8"/>
          <p:cNvSpPr>
            <a:spLocks noChangeShapeType="1"/>
          </p:cNvSpPr>
          <p:nvPr/>
        </p:nvSpPr>
        <p:spPr bwMode="auto">
          <a:xfrm flipH="1" flipV="1">
            <a:off x="5976259" y="3356429"/>
            <a:ext cx="609600" cy="0"/>
          </a:xfrm>
          <a:prstGeom prst="line">
            <a:avLst/>
          </a:prstGeom>
          <a:noFill/>
          <a:ln w="28575">
            <a:solidFill>
              <a:srgbClr val="F7093C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20497" name="AutoShape 17"/>
          <p:cNvSpPr>
            <a:spLocks noChangeArrowheads="1"/>
          </p:cNvSpPr>
          <p:nvPr/>
        </p:nvSpPr>
        <p:spPr bwMode="gray">
          <a:xfrm>
            <a:off x="2743200" y="3614057"/>
            <a:ext cx="1828800" cy="457200"/>
          </a:xfrm>
          <a:prstGeom prst="rightArrow">
            <a:avLst>
              <a:gd name="adj1" fmla="val 61806"/>
              <a:gd name="adj2" fmla="val 103815"/>
            </a:avLst>
          </a:prstGeom>
          <a:solidFill>
            <a:srgbClr val="FFFF00">
              <a:alpha val="9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400" b="1" dirty="0">
                <a:solidFill>
                  <a:schemeClr val="bg1"/>
                </a:solidFill>
              </a:rPr>
              <a:t> </a:t>
            </a:r>
            <a:r>
              <a:rPr lang="uk-UA" sz="2000" dirty="0"/>
              <a:t>за рівнянням</a:t>
            </a:r>
          </a:p>
        </p:txBody>
      </p:sp>
      <p:sp>
        <p:nvSpPr>
          <p:cNvPr id="20498" name="Rectangle 21"/>
          <p:cNvSpPr>
            <a:spLocks noChangeArrowheads="1"/>
          </p:cNvSpPr>
          <p:nvPr/>
        </p:nvSpPr>
        <p:spPr bwMode="auto">
          <a:xfrm>
            <a:off x="4757057" y="3617685"/>
            <a:ext cx="1154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400" dirty="0">
                <a:solidFill>
                  <a:schemeClr val="bg1"/>
                </a:solidFill>
              </a:rPr>
              <a:t>2 моль</a:t>
            </a:r>
            <a:endParaRPr lang="uk-UA" sz="2400" baseline="30000" dirty="0">
              <a:solidFill>
                <a:schemeClr val="bg1"/>
              </a:solidFill>
            </a:endParaRPr>
          </a:p>
        </p:txBody>
      </p:sp>
      <p:sp>
        <p:nvSpPr>
          <p:cNvPr id="20499" name="Rectangle 21"/>
          <p:cNvSpPr>
            <a:spLocks noChangeArrowheads="1"/>
          </p:cNvSpPr>
          <p:nvPr/>
        </p:nvSpPr>
        <p:spPr bwMode="auto">
          <a:xfrm>
            <a:off x="5958114" y="3614057"/>
            <a:ext cx="1154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400" dirty="0">
                <a:solidFill>
                  <a:schemeClr val="bg1"/>
                </a:solidFill>
              </a:rPr>
              <a:t>3 моль</a:t>
            </a:r>
            <a:endParaRPr lang="uk-UA" sz="2400" baseline="30000" dirty="0">
              <a:solidFill>
                <a:schemeClr val="bg1"/>
              </a:solidFill>
            </a:endParaRPr>
          </a:p>
        </p:txBody>
      </p:sp>
      <p:sp>
        <p:nvSpPr>
          <p:cNvPr id="20500" name="AutoShape 20"/>
          <p:cNvSpPr>
            <a:spLocks noChangeArrowheads="1"/>
          </p:cNvSpPr>
          <p:nvPr/>
        </p:nvSpPr>
        <p:spPr bwMode="gray">
          <a:xfrm>
            <a:off x="2797629" y="4103914"/>
            <a:ext cx="1600200" cy="457200"/>
          </a:xfrm>
          <a:prstGeom prst="rightArrow">
            <a:avLst>
              <a:gd name="adj1" fmla="val 61574"/>
              <a:gd name="adj2" fmla="val 113928"/>
            </a:avLst>
          </a:prstGeom>
          <a:solidFill>
            <a:srgbClr val="CCFD91">
              <a:alpha val="9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400" b="1" dirty="0">
                <a:solidFill>
                  <a:schemeClr val="bg1"/>
                </a:solidFill>
              </a:rPr>
              <a:t> </a:t>
            </a:r>
            <a:r>
              <a:rPr lang="uk-UA" sz="2400" dirty="0"/>
              <a:t> </a:t>
            </a:r>
            <a:r>
              <a:rPr lang="uk-UA" sz="2000" dirty="0"/>
              <a:t>за умовою</a:t>
            </a:r>
          </a:p>
        </p:txBody>
      </p:sp>
      <p:sp>
        <p:nvSpPr>
          <p:cNvPr id="20501" name="Rectangle 21"/>
          <p:cNvSpPr>
            <a:spLocks noChangeArrowheads="1"/>
          </p:cNvSpPr>
          <p:nvPr/>
        </p:nvSpPr>
        <p:spPr bwMode="auto">
          <a:xfrm>
            <a:off x="4572000" y="4118429"/>
            <a:ext cx="1403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400" i="1" dirty="0">
                <a:solidFill>
                  <a:srgbClr val="66FF66"/>
                </a:solidFill>
              </a:rPr>
              <a:t>1,5 моль</a:t>
            </a:r>
            <a:endParaRPr lang="uk-UA" sz="2400" i="1" baseline="30000" dirty="0">
              <a:solidFill>
                <a:srgbClr val="66FF66"/>
              </a:solidFill>
            </a:endParaRPr>
          </a:p>
        </p:txBody>
      </p:sp>
      <p:sp>
        <p:nvSpPr>
          <p:cNvPr id="20502" name="Rectangle 21"/>
          <p:cNvSpPr>
            <a:spLocks noChangeArrowheads="1"/>
          </p:cNvSpPr>
          <p:nvPr/>
        </p:nvSpPr>
        <p:spPr bwMode="auto">
          <a:xfrm>
            <a:off x="5958114" y="4045857"/>
            <a:ext cx="1131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rgbClr val="66FF66"/>
                </a:solidFill>
              </a:rPr>
              <a:t>x</a:t>
            </a:r>
            <a:r>
              <a:rPr lang="uk-UA" sz="2400" i="1" dirty="0">
                <a:solidFill>
                  <a:srgbClr val="66FF66"/>
                </a:solidFill>
              </a:rPr>
              <a:t> моль</a:t>
            </a:r>
            <a:endParaRPr lang="uk-UA" sz="2400" i="1" baseline="30000" dirty="0">
              <a:solidFill>
                <a:srgbClr val="66FF66"/>
              </a:solidFill>
            </a:endParaRPr>
          </a:p>
        </p:txBody>
      </p:sp>
      <p:sp>
        <p:nvSpPr>
          <p:cNvPr id="20503" name="Text Box 16"/>
          <p:cNvSpPr txBox="1">
            <a:spLocks noChangeArrowheads="1"/>
          </p:cNvSpPr>
          <p:nvPr/>
        </p:nvSpPr>
        <p:spPr bwMode="auto">
          <a:xfrm>
            <a:off x="428171" y="4938485"/>
            <a:ext cx="1828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>
                <a:solidFill>
                  <a:srgbClr val="FF9933"/>
                </a:solidFill>
              </a:rPr>
              <a:t>Складемо</a:t>
            </a:r>
            <a:br>
              <a:rPr lang="uk-UA" sz="2400" dirty="0">
                <a:solidFill>
                  <a:srgbClr val="FF9933"/>
                </a:solidFill>
              </a:rPr>
            </a:br>
            <a:r>
              <a:rPr lang="uk-UA" sz="2400" dirty="0">
                <a:solidFill>
                  <a:srgbClr val="FF9933"/>
                </a:solidFill>
              </a:rPr>
              <a:t>пропорцію</a:t>
            </a:r>
          </a:p>
        </p:txBody>
      </p:sp>
      <p:pic>
        <p:nvPicPr>
          <p:cNvPr id="20515" name="Picture 35" descr="2003-06-06 00 37 0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94857" y="4786085"/>
            <a:ext cx="1524000" cy="1044575"/>
          </a:xfrm>
          <a:prstGeom prst="rect">
            <a:avLst/>
          </a:prstGeom>
          <a:noFill/>
        </p:spPr>
      </p:pic>
      <p:pic>
        <p:nvPicPr>
          <p:cNvPr id="20518" name="Picture 38" descr="2003-06-06 00 39 2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28229" y="4767942"/>
            <a:ext cx="2514600" cy="1020763"/>
          </a:xfrm>
          <a:prstGeom prst="rect">
            <a:avLst/>
          </a:prstGeom>
          <a:noFill/>
        </p:spPr>
      </p:pic>
      <p:sp>
        <p:nvSpPr>
          <p:cNvPr id="20519" name="Text Box 16"/>
          <p:cNvSpPr txBox="1">
            <a:spLocks noChangeArrowheads="1"/>
          </p:cNvSpPr>
          <p:nvPr/>
        </p:nvSpPr>
        <p:spPr bwMode="auto">
          <a:xfrm>
            <a:off x="4238171" y="4974771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>
                <a:solidFill>
                  <a:schemeClr val="bg1"/>
                </a:solidFill>
              </a:rPr>
              <a:t> </a:t>
            </a:r>
            <a:r>
              <a:rPr lang="uk-UA" sz="2400" dirty="0" err="1">
                <a:solidFill>
                  <a:srgbClr val="FF9933"/>
                </a:solidFill>
              </a:rPr>
              <a:t>Розвязання</a:t>
            </a:r>
            <a:endParaRPr lang="uk-UA" sz="2400" dirty="0">
              <a:solidFill>
                <a:srgbClr val="FF9933"/>
              </a:solidFill>
            </a:endParaRPr>
          </a:p>
        </p:txBody>
      </p:sp>
      <p:sp>
        <p:nvSpPr>
          <p:cNvPr id="20520" name="Text Box 16"/>
          <p:cNvSpPr txBox="1">
            <a:spLocks noChangeArrowheads="1"/>
          </p:cNvSpPr>
          <p:nvPr/>
        </p:nvSpPr>
        <p:spPr bwMode="auto">
          <a:xfrm>
            <a:off x="2514600" y="5947228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>
                <a:solidFill>
                  <a:schemeClr val="bg1"/>
                </a:solidFill>
              </a:rPr>
              <a:t>  Відповідь:</a:t>
            </a:r>
          </a:p>
        </p:txBody>
      </p:sp>
      <p:sp>
        <p:nvSpPr>
          <p:cNvPr id="20521" name="Text Box 18"/>
          <p:cNvSpPr txBox="1">
            <a:spLocks noChangeArrowheads="1"/>
          </p:cNvSpPr>
          <p:nvPr/>
        </p:nvSpPr>
        <p:spPr bwMode="auto">
          <a:xfrm>
            <a:off x="4572000" y="5744029"/>
            <a:ext cx="3200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dirty="0"/>
              <a:t> </a:t>
            </a:r>
            <a:r>
              <a:rPr lang="uk-UA" sz="4000" dirty="0">
                <a:solidFill>
                  <a:srgbClr val="00FFFF"/>
                </a:solidFill>
                <a:sym typeface="Symbol" pitchFamily="18" charset="2"/>
              </a:rPr>
              <a:t></a:t>
            </a:r>
            <a:r>
              <a:rPr lang="uk-UA" sz="2400" dirty="0">
                <a:solidFill>
                  <a:srgbClr val="00FFFF"/>
                </a:solidFill>
              </a:rPr>
              <a:t>(О</a:t>
            </a:r>
            <a:r>
              <a:rPr lang="de-DE" sz="2400" baseline="-25000" dirty="0">
                <a:solidFill>
                  <a:srgbClr val="00FFFF"/>
                </a:solidFill>
              </a:rPr>
              <a:t>2</a:t>
            </a:r>
            <a:r>
              <a:rPr lang="uk-UA" sz="2400" dirty="0">
                <a:solidFill>
                  <a:srgbClr val="00FFFF"/>
                </a:solidFill>
              </a:rPr>
              <a:t>)</a:t>
            </a:r>
            <a:r>
              <a:rPr lang="uk-UA" sz="2400" dirty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= 2.25 моль</a:t>
            </a:r>
            <a:endParaRPr lang="en-US" sz="2400" dirty="0">
              <a:solidFill>
                <a:srgbClr val="66FF66"/>
              </a:solidFill>
            </a:endParaRPr>
          </a:p>
        </p:txBody>
      </p:sp>
      <p:sp>
        <p:nvSpPr>
          <p:cNvPr id="27" name="Oval 70"/>
          <p:cNvSpPr>
            <a:spLocks noChangeArrowheads="1"/>
          </p:cNvSpPr>
          <p:nvPr/>
        </p:nvSpPr>
        <p:spPr bwMode="auto">
          <a:xfrm>
            <a:off x="315685" y="852715"/>
            <a:ext cx="607501" cy="539844"/>
          </a:xfrm>
          <a:prstGeom prst="ellipse">
            <a:avLst/>
          </a:prstGeom>
          <a:solidFill>
            <a:srgbClr val="FFCCFF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7A99"/>
            </a:prstShdw>
          </a:effectLst>
        </p:spPr>
        <p:txBody>
          <a:bodyPr wrap="none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cs typeface="Arial" charset="0"/>
              </a:rPr>
              <a:t>1</a:t>
            </a:r>
          </a:p>
        </p:txBody>
      </p:sp>
      <p:sp>
        <p:nvSpPr>
          <p:cNvPr id="28" name="Oval 70"/>
          <p:cNvSpPr>
            <a:spLocks noChangeArrowheads="1"/>
          </p:cNvSpPr>
          <p:nvPr/>
        </p:nvSpPr>
        <p:spPr bwMode="auto">
          <a:xfrm>
            <a:off x="3683000" y="1879599"/>
            <a:ext cx="607501" cy="616858"/>
          </a:xfrm>
          <a:prstGeom prst="ellipse">
            <a:avLst/>
          </a:prstGeom>
          <a:solidFill>
            <a:srgbClr val="FFCCFF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7A99"/>
            </a:prstShdw>
          </a:effectLst>
        </p:spPr>
        <p:txBody>
          <a:bodyPr wrap="none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2</a:t>
            </a:r>
            <a:endParaRPr lang="ru-RU" sz="40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29" name="Oval 70"/>
          <p:cNvSpPr>
            <a:spLocks noChangeArrowheads="1"/>
          </p:cNvSpPr>
          <p:nvPr/>
        </p:nvSpPr>
        <p:spPr bwMode="auto">
          <a:xfrm>
            <a:off x="3726544" y="2844800"/>
            <a:ext cx="607501" cy="584200"/>
          </a:xfrm>
          <a:prstGeom prst="ellipse">
            <a:avLst/>
          </a:prstGeom>
          <a:solidFill>
            <a:srgbClr val="FFCCFF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7A99"/>
            </a:prstShdw>
          </a:effectLst>
        </p:spPr>
        <p:txBody>
          <a:bodyPr wrap="none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3</a:t>
            </a:r>
            <a:endParaRPr lang="ru-RU" sz="40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30" name="Oval 70"/>
          <p:cNvSpPr>
            <a:spLocks noChangeArrowheads="1"/>
          </p:cNvSpPr>
          <p:nvPr/>
        </p:nvSpPr>
        <p:spPr bwMode="auto">
          <a:xfrm>
            <a:off x="885371" y="4325257"/>
            <a:ext cx="607501" cy="598715"/>
          </a:xfrm>
          <a:prstGeom prst="ellipse">
            <a:avLst/>
          </a:prstGeom>
          <a:solidFill>
            <a:srgbClr val="FFCCFF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7A99"/>
            </a:prstShdw>
          </a:effectLst>
        </p:spPr>
        <p:txBody>
          <a:bodyPr wrap="none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4</a:t>
            </a:r>
            <a:endParaRPr lang="ru-RU" sz="40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31" name="Oval 70"/>
          <p:cNvSpPr>
            <a:spLocks noChangeArrowheads="1"/>
          </p:cNvSpPr>
          <p:nvPr/>
        </p:nvSpPr>
        <p:spPr bwMode="auto">
          <a:xfrm>
            <a:off x="841828" y="5776686"/>
            <a:ext cx="607501" cy="630558"/>
          </a:xfrm>
          <a:prstGeom prst="ellipse">
            <a:avLst/>
          </a:prstGeom>
          <a:solidFill>
            <a:srgbClr val="FFCCFF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7A99"/>
            </a:prstShdw>
          </a:effectLst>
        </p:spPr>
        <p:txBody>
          <a:bodyPr wrap="none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5</a:t>
            </a:r>
            <a:endParaRPr lang="ru-RU" sz="4000" b="1" dirty="0">
              <a:solidFill>
                <a:srgbClr val="FF0000"/>
              </a:solidFill>
              <a:cs typeface="Arial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0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0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0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0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04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04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0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0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0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05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05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0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05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05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0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0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0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0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0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0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0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0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205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20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205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205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20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205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205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20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/>
      <p:bldP spid="20486" grpId="0"/>
      <p:bldP spid="20487" grpId="0"/>
      <p:bldP spid="20488" grpId="0"/>
      <p:bldP spid="20489" grpId="0"/>
      <p:bldP spid="20491" grpId="0"/>
      <p:bldP spid="20493" grpId="0" animBg="1"/>
      <p:bldP spid="20494" grpId="0" animBg="1"/>
      <p:bldP spid="20495" grpId="0" animBg="1"/>
      <p:bldP spid="20496" grpId="0" animBg="1"/>
      <p:bldP spid="20497" grpId="0" animBg="1"/>
      <p:bldP spid="20498" grpId="0"/>
      <p:bldP spid="20499" grpId="0"/>
      <p:bldP spid="20500" grpId="0" animBg="1"/>
      <p:bldP spid="20501" grpId="0"/>
      <p:bldP spid="20502" grpId="0"/>
      <p:bldP spid="20503" grpId="0"/>
      <p:bldP spid="20519" grpId="0"/>
      <p:bldP spid="20520" grpId="0"/>
      <p:bldP spid="20521" grpId="0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02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Text Box 33"/>
          <p:cNvSpPr txBox="1">
            <a:spLocks noChangeArrowheads="1"/>
          </p:cNvSpPr>
          <p:nvPr/>
        </p:nvSpPr>
        <p:spPr bwMode="auto">
          <a:xfrm>
            <a:off x="304800" y="228600"/>
            <a:ext cx="8458200" cy="466725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rgbClr val="66FFFF"/>
                </a:solidFill>
              </a:rPr>
              <a:t>Розрахунки за хім. рівняннями </a:t>
            </a:r>
            <a:r>
              <a:rPr lang="uk-UA" sz="2400">
                <a:solidFill>
                  <a:srgbClr val="FFFF00"/>
                </a:solidFill>
              </a:rPr>
              <a:t> </a:t>
            </a:r>
            <a:r>
              <a:rPr lang="uk-UA" sz="2400">
                <a:solidFill>
                  <a:srgbClr val="FF6600"/>
                </a:solidFill>
              </a:rPr>
              <a:t> </a:t>
            </a:r>
            <a:r>
              <a:rPr lang="uk-UA" sz="2400">
                <a:solidFill>
                  <a:srgbClr val="B0EE00"/>
                </a:solidFill>
              </a:rPr>
              <a:t>обєму газуватої речовини</a:t>
            </a:r>
          </a:p>
        </p:txBody>
      </p:sp>
      <p:sp>
        <p:nvSpPr>
          <p:cNvPr id="18438" name="Text Box 5"/>
          <p:cNvSpPr txBox="1">
            <a:spLocks noChangeArrowheads="1"/>
          </p:cNvSpPr>
          <p:nvPr/>
        </p:nvSpPr>
        <p:spPr bwMode="auto">
          <a:xfrm>
            <a:off x="228600" y="838200"/>
            <a:ext cx="8686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chemeClr val="accent1"/>
                </a:solidFill>
              </a:rPr>
              <a:t>Завдання:</a:t>
            </a:r>
            <a:r>
              <a:rPr lang="uk-UA" sz="2400" b="1">
                <a:solidFill>
                  <a:schemeClr val="bg1"/>
                </a:solidFill>
              </a:rPr>
              <a:t> </a:t>
            </a:r>
            <a:r>
              <a:rPr lang="uk-UA" sz="2400">
                <a:solidFill>
                  <a:schemeClr val="bg1"/>
                </a:solidFill>
              </a:rPr>
              <a:t> Обчисліть </a:t>
            </a:r>
            <a:r>
              <a:rPr lang="uk-UA" sz="2400">
                <a:solidFill>
                  <a:srgbClr val="FF6600"/>
                </a:solidFill>
              </a:rPr>
              <a:t> </a:t>
            </a:r>
            <a:r>
              <a:rPr lang="uk-UA" sz="2400">
                <a:solidFill>
                  <a:srgbClr val="66FF33"/>
                </a:solidFill>
              </a:rPr>
              <a:t>об</a:t>
            </a:r>
            <a:r>
              <a:rPr lang="en-US" sz="2400">
                <a:solidFill>
                  <a:srgbClr val="66FF33"/>
                </a:solidFill>
                <a:latin typeface="Kristen ITC" pitchFamily="66" charset="0"/>
              </a:rPr>
              <a:t>'</a:t>
            </a:r>
            <a:r>
              <a:rPr lang="uk-UA" sz="2400">
                <a:solidFill>
                  <a:srgbClr val="66FF33"/>
                </a:solidFill>
              </a:rPr>
              <a:t>єм  азоту </a:t>
            </a:r>
            <a:r>
              <a:rPr lang="de-DE" sz="2400">
                <a:solidFill>
                  <a:srgbClr val="66FF33"/>
                </a:solidFill>
              </a:rPr>
              <a:t>(N</a:t>
            </a:r>
            <a:r>
              <a:rPr lang="de-DE" sz="2400" baseline="-25000">
                <a:solidFill>
                  <a:srgbClr val="66FF33"/>
                </a:solidFill>
              </a:rPr>
              <a:t>2</a:t>
            </a:r>
            <a:r>
              <a:rPr lang="uk-UA" sz="2400">
                <a:solidFill>
                  <a:srgbClr val="66FF33"/>
                </a:solidFill>
              </a:rPr>
              <a:t>)</a:t>
            </a:r>
            <a:r>
              <a:rPr lang="uk-UA"/>
              <a:t> </a:t>
            </a:r>
            <a:r>
              <a:rPr lang="uk-UA" sz="2400">
                <a:solidFill>
                  <a:schemeClr val="bg1"/>
                </a:solidFill>
              </a:rPr>
              <a:t>,  який  необхідний  для одержання 8 моль   </a:t>
            </a:r>
            <a:r>
              <a:rPr lang="uk-UA" sz="2400">
                <a:solidFill>
                  <a:srgbClr val="FF6600"/>
                </a:solidFill>
              </a:rPr>
              <a:t>амоніаку</a:t>
            </a:r>
            <a:r>
              <a:rPr lang="uk-UA" sz="2400">
                <a:solidFill>
                  <a:schemeClr val="bg1"/>
                </a:solidFill>
              </a:rPr>
              <a:t> </a:t>
            </a:r>
            <a:r>
              <a:rPr lang="de-DE" sz="2400">
                <a:solidFill>
                  <a:srgbClr val="F22AD5"/>
                </a:solidFill>
              </a:rPr>
              <a:t>NH</a:t>
            </a:r>
            <a:r>
              <a:rPr lang="uk-UA" sz="2400" baseline="-25000">
                <a:solidFill>
                  <a:srgbClr val="F22AD5"/>
                </a:solidFill>
              </a:rPr>
              <a:t>3</a:t>
            </a:r>
            <a:r>
              <a:rPr lang="uk-UA" sz="24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304800" y="16764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i="1">
                <a:solidFill>
                  <a:schemeClr val="bg1"/>
                </a:solidFill>
              </a:rPr>
              <a:t>відомо</a:t>
            </a:r>
          </a:p>
        </p:txBody>
      </p:sp>
      <p:sp>
        <p:nvSpPr>
          <p:cNvPr id="18440" name="Text Box 16"/>
          <p:cNvSpPr txBox="1">
            <a:spLocks noChangeArrowheads="1"/>
          </p:cNvSpPr>
          <p:nvPr/>
        </p:nvSpPr>
        <p:spPr bwMode="auto">
          <a:xfrm>
            <a:off x="304800" y="25908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i="1">
                <a:solidFill>
                  <a:schemeClr val="bg1"/>
                </a:solidFill>
              </a:rPr>
              <a:t>знайти</a:t>
            </a:r>
          </a:p>
        </p:txBody>
      </p:sp>
      <p:sp>
        <p:nvSpPr>
          <p:cNvPr id="18441" name="Text Box 17"/>
          <p:cNvSpPr txBox="1">
            <a:spLocks noChangeArrowheads="1"/>
          </p:cNvSpPr>
          <p:nvPr/>
        </p:nvSpPr>
        <p:spPr bwMode="auto">
          <a:xfrm>
            <a:off x="0" y="1828800"/>
            <a:ext cx="2743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4000">
                <a:solidFill>
                  <a:srgbClr val="00FFFF"/>
                </a:solidFill>
                <a:sym typeface="Symbol" pitchFamily="18" charset="2"/>
              </a:rPr>
              <a:t> </a:t>
            </a:r>
            <a:r>
              <a:rPr lang="de-DE" sz="2400">
                <a:solidFill>
                  <a:srgbClr val="00FFFF"/>
                </a:solidFill>
              </a:rPr>
              <a:t>(</a:t>
            </a:r>
            <a:r>
              <a:rPr lang="de-DE" sz="2400">
                <a:solidFill>
                  <a:srgbClr val="F22AD5"/>
                </a:solidFill>
              </a:rPr>
              <a:t>NH</a:t>
            </a:r>
            <a:r>
              <a:rPr lang="uk-UA" sz="2400" baseline="-25000">
                <a:solidFill>
                  <a:srgbClr val="F22AD5"/>
                </a:solidFill>
              </a:rPr>
              <a:t>3</a:t>
            </a:r>
            <a:r>
              <a:rPr lang="uk-UA" sz="2400">
                <a:solidFill>
                  <a:srgbClr val="00FFFF"/>
                </a:solidFill>
              </a:rPr>
              <a:t> )</a:t>
            </a:r>
            <a:r>
              <a:rPr lang="uk-UA"/>
              <a:t> </a:t>
            </a:r>
            <a:r>
              <a:rPr lang="de-DE" sz="2400">
                <a:solidFill>
                  <a:srgbClr val="00FFFF"/>
                </a:solidFill>
              </a:rPr>
              <a:t>=</a:t>
            </a:r>
            <a:r>
              <a:rPr lang="uk-UA" sz="2400">
                <a:solidFill>
                  <a:srgbClr val="00FFFF"/>
                </a:solidFill>
              </a:rPr>
              <a:t> </a:t>
            </a:r>
            <a:r>
              <a:rPr lang="uk-UA" sz="2400">
                <a:solidFill>
                  <a:srgbClr val="B0EE00"/>
                </a:solidFill>
              </a:rPr>
              <a:t>8</a:t>
            </a:r>
            <a:r>
              <a:rPr lang="de-DE" sz="2400">
                <a:solidFill>
                  <a:srgbClr val="B0EE00"/>
                </a:solidFill>
              </a:rPr>
              <a:t> </a:t>
            </a:r>
            <a:r>
              <a:rPr lang="uk-UA" sz="2400" i="1">
                <a:solidFill>
                  <a:srgbClr val="B0EE00"/>
                </a:solidFill>
              </a:rPr>
              <a:t>моль</a:t>
            </a:r>
            <a:endParaRPr lang="de-DE" sz="2400" i="1">
              <a:solidFill>
                <a:srgbClr val="B0EE00"/>
              </a:solidFill>
            </a:endParaRPr>
          </a:p>
        </p:txBody>
      </p:sp>
      <p:sp>
        <p:nvSpPr>
          <p:cNvPr id="18442" name="Text Box 17"/>
          <p:cNvSpPr txBox="1">
            <a:spLocks noChangeArrowheads="1"/>
          </p:cNvSpPr>
          <p:nvPr/>
        </p:nvSpPr>
        <p:spPr bwMode="auto">
          <a:xfrm>
            <a:off x="304800" y="29718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400">
                <a:solidFill>
                  <a:srgbClr val="00FFFF"/>
                </a:solidFill>
              </a:rPr>
              <a:t>V(</a:t>
            </a:r>
            <a:r>
              <a:rPr lang="de-DE" sz="2400">
                <a:solidFill>
                  <a:srgbClr val="66FF33"/>
                </a:solidFill>
              </a:rPr>
              <a:t>N</a:t>
            </a:r>
            <a:r>
              <a:rPr lang="de-DE" sz="2400" baseline="-25000">
                <a:solidFill>
                  <a:srgbClr val="66FF33"/>
                </a:solidFill>
              </a:rPr>
              <a:t>2</a:t>
            </a:r>
            <a:r>
              <a:rPr lang="uk-UA" sz="2400">
                <a:solidFill>
                  <a:srgbClr val="00FFFF"/>
                </a:solidFill>
              </a:rPr>
              <a:t>)</a:t>
            </a:r>
            <a:r>
              <a:rPr lang="uk-UA"/>
              <a:t> </a:t>
            </a:r>
            <a:r>
              <a:rPr lang="uk-UA">
                <a:solidFill>
                  <a:schemeClr val="bg1"/>
                </a:solidFill>
              </a:rPr>
              <a:t>― </a:t>
            </a:r>
            <a:r>
              <a:rPr lang="en-US" sz="2400">
                <a:solidFill>
                  <a:srgbClr val="66FF66"/>
                </a:solidFill>
              </a:rPr>
              <a:t>?</a:t>
            </a:r>
            <a:r>
              <a:rPr lang="uk-UA"/>
              <a:t> </a:t>
            </a:r>
            <a:endParaRPr lang="en-US"/>
          </a:p>
        </p:txBody>
      </p:sp>
      <p:sp>
        <p:nvSpPr>
          <p:cNvPr id="18443" name="Line 8"/>
          <p:cNvSpPr>
            <a:spLocks noChangeShapeType="1"/>
          </p:cNvSpPr>
          <p:nvPr/>
        </p:nvSpPr>
        <p:spPr bwMode="auto">
          <a:xfrm flipH="1">
            <a:off x="228600" y="2590800"/>
            <a:ext cx="2362200" cy="0"/>
          </a:xfrm>
          <a:prstGeom prst="line">
            <a:avLst/>
          </a:prstGeom>
          <a:noFill/>
          <a:ln w="9525">
            <a:solidFill>
              <a:srgbClr val="F94168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18444" name="Line 8"/>
          <p:cNvSpPr>
            <a:spLocks noChangeShapeType="1"/>
          </p:cNvSpPr>
          <p:nvPr/>
        </p:nvSpPr>
        <p:spPr bwMode="auto">
          <a:xfrm>
            <a:off x="2667000" y="1676400"/>
            <a:ext cx="0" cy="1524000"/>
          </a:xfrm>
          <a:prstGeom prst="line">
            <a:avLst/>
          </a:prstGeom>
          <a:noFill/>
          <a:ln w="9525">
            <a:solidFill>
              <a:srgbClr val="F94168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18445" name="Text Box 12"/>
          <p:cNvSpPr txBox="1">
            <a:spLocks noChangeArrowheads="1"/>
          </p:cNvSpPr>
          <p:nvPr/>
        </p:nvSpPr>
        <p:spPr bwMode="auto">
          <a:xfrm>
            <a:off x="4876800" y="1676400"/>
            <a:ext cx="274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chemeClr val="bg1"/>
                </a:solidFill>
              </a:rPr>
              <a:t> </a:t>
            </a:r>
            <a:r>
              <a:rPr lang="uk-UA">
                <a:solidFill>
                  <a:srgbClr val="F94168"/>
                </a:solidFill>
              </a:rPr>
              <a:t>  </a:t>
            </a:r>
            <a:r>
              <a:rPr lang="uk-UA" sz="2400" i="1">
                <a:solidFill>
                  <a:schemeClr val="bg1"/>
                </a:solidFill>
              </a:rPr>
              <a:t>Розвязування</a:t>
            </a:r>
          </a:p>
        </p:txBody>
      </p:sp>
      <p:sp>
        <p:nvSpPr>
          <p:cNvPr id="18446" name="Rectangle 14" descr="Рисунок1"/>
          <p:cNvSpPr>
            <a:spLocks noChangeArrowheads="1"/>
          </p:cNvSpPr>
          <p:nvPr/>
        </p:nvSpPr>
        <p:spPr bwMode="auto">
          <a:xfrm>
            <a:off x="5181600" y="2209800"/>
            <a:ext cx="3048000" cy="519113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sz="2800" dirty="0">
                <a:solidFill>
                  <a:srgbClr val="4C036D"/>
                </a:solidFill>
              </a:rPr>
              <a:t>N</a:t>
            </a:r>
            <a:r>
              <a:rPr lang="de-DE" sz="2800" baseline="-25000" dirty="0">
                <a:solidFill>
                  <a:srgbClr val="4C036D"/>
                </a:solidFill>
              </a:rPr>
              <a:t>2</a:t>
            </a:r>
            <a:r>
              <a:rPr lang="de-DE" sz="2800" dirty="0"/>
              <a:t>+</a:t>
            </a:r>
            <a:r>
              <a:rPr lang="uk-UA" sz="2800" dirty="0"/>
              <a:t> </a:t>
            </a:r>
            <a:r>
              <a:rPr lang="uk-UA" sz="2800" dirty="0">
                <a:solidFill>
                  <a:srgbClr val="FF3300"/>
                </a:solidFill>
              </a:rPr>
              <a:t>3</a:t>
            </a:r>
            <a:r>
              <a:rPr lang="de-DE" sz="2800" dirty="0"/>
              <a:t>H</a:t>
            </a:r>
            <a:r>
              <a:rPr lang="uk-UA" sz="2800" baseline="-25000" dirty="0"/>
              <a:t>2</a:t>
            </a:r>
            <a:r>
              <a:rPr lang="uk-UA" sz="2800" baseline="-25000" dirty="0">
                <a:solidFill>
                  <a:schemeClr val="bg1"/>
                </a:solidFill>
              </a:rPr>
              <a:t> </a:t>
            </a:r>
            <a:r>
              <a:rPr lang="uk-UA" sz="2800" dirty="0">
                <a:solidFill>
                  <a:schemeClr val="bg1"/>
                </a:solidFill>
              </a:rPr>
              <a:t>= </a:t>
            </a:r>
            <a:r>
              <a:rPr lang="en-US" sz="2800" dirty="0">
                <a:solidFill>
                  <a:srgbClr val="FF3300"/>
                </a:solidFill>
              </a:rPr>
              <a:t>2</a:t>
            </a:r>
            <a:r>
              <a:rPr lang="de-DE" sz="2800" dirty="0" smtClean="0">
                <a:solidFill>
                  <a:srgbClr val="F22AD5"/>
                </a:solidFill>
              </a:rPr>
              <a:t>NH</a:t>
            </a:r>
            <a:r>
              <a:rPr lang="uk-UA" sz="2800" baseline="-25000" dirty="0" smtClean="0">
                <a:solidFill>
                  <a:schemeClr val="bg1"/>
                </a:solidFill>
              </a:rPr>
              <a:t>3</a:t>
            </a:r>
            <a:r>
              <a:rPr lang="de-DE" sz="2400" baseline="-25000" dirty="0" smtClean="0">
                <a:solidFill>
                  <a:schemeClr val="bg1"/>
                </a:solidFill>
              </a:rPr>
              <a:t> </a:t>
            </a:r>
            <a:r>
              <a:rPr lang="de-DE" sz="2400" dirty="0">
                <a:solidFill>
                  <a:schemeClr val="bg1"/>
                </a:solidFill>
              </a:rPr>
              <a:t>↑</a:t>
            </a:r>
          </a:p>
        </p:txBody>
      </p:sp>
      <p:sp>
        <p:nvSpPr>
          <p:cNvPr id="18447" name="Text Box 5"/>
          <p:cNvSpPr txBox="1">
            <a:spLocks noChangeArrowheads="1"/>
          </p:cNvSpPr>
          <p:nvPr/>
        </p:nvSpPr>
        <p:spPr bwMode="auto">
          <a:xfrm>
            <a:off x="381000" y="3962400"/>
            <a:ext cx="8458200" cy="831850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chemeClr val="bg1"/>
                </a:solidFill>
              </a:rPr>
              <a:t> Речовини всупають  у хімічні реакції в кількостях, що пропорційні їхнім коефіцієнтам у рівнянні реакції</a:t>
            </a:r>
          </a:p>
        </p:txBody>
      </p:sp>
      <p:sp>
        <p:nvSpPr>
          <p:cNvPr id="18448" name="Rectangle 21"/>
          <p:cNvSpPr>
            <a:spLocks noChangeArrowheads="1"/>
          </p:cNvSpPr>
          <p:nvPr/>
        </p:nvSpPr>
        <p:spPr bwMode="auto">
          <a:xfrm>
            <a:off x="5334000" y="2971800"/>
            <a:ext cx="1149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400">
                <a:solidFill>
                  <a:srgbClr val="F36329"/>
                </a:solidFill>
              </a:rPr>
              <a:t>1</a:t>
            </a:r>
            <a:r>
              <a:rPr lang="uk-UA" sz="2400">
                <a:solidFill>
                  <a:schemeClr val="bg1"/>
                </a:solidFill>
              </a:rPr>
              <a:t> </a:t>
            </a:r>
            <a:r>
              <a:rPr lang="uk-UA" sz="2400" i="1">
                <a:solidFill>
                  <a:schemeClr val="bg1"/>
                </a:solidFill>
              </a:rPr>
              <a:t>моль</a:t>
            </a:r>
            <a:endParaRPr lang="uk-UA" sz="2400" i="1" baseline="30000">
              <a:solidFill>
                <a:schemeClr val="bg1"/>
              </a:solidFill>
            </a:endParaRPr>
          </a:p>
        </p:txBody>
      </p:sp>
      <p:sp>
        <p:nvSpPr>
          <p:cNvPr id="18449" name="Rectangle 21"/>
          <p:cNvSpPr>
            <a:spLocks noChangeArrowheads="1"/>
          </p:cNvSpPr>
          <p:nvPr/>
        </p:nvSpPr>
        <p:spPr bwMode="auto">
          <a:xfrm>
            <a:off x="7086600" y="2971800"/>
            <a:ext cx="1154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400">
                <a:solidFill>
                  <a:srgbClr val="F36329"/>
                </a:solidFill>
              </a:rPr>
              <a:t>2</a:t>
            </a:r>
            <a:r>
              <a:rPr lang="uk-UA" sz="2400">
                <a:solidFill>
                  <a:schemeClr val="bg1"/>
                </a:solidFill>
              </a:rPr>
              <a:t> моль</a:t>
            </a:r>
            <a:endParaRPr lang="uk-UA" sz="2400" baseline="30000">
              <a:solidFill>
                <a:schemeClr val="bg1"/>
              </a:solidFill>
            </a:endParaRPr>
          </a:p>
        </p:txBody>
      </p:sp>
      <p:sp>
        <p:nvSpPr>
          <p:cNvPr id="18450" name="AutoShape 18"/>
          <p:cNvSpPr>
            <a:spLocks noChangeArrowheads="1"/>
          </p:cNvSpPr>
          <p:nvPr/>
        </p:nvSpPr>
        <p:spPr bwMode="gray">
          <a:xfrm>
            <a:off x="2819400" y="2895600"/>
            <a:ext cx="2438400" cy="457200"/>
          </a:xfrm>
          <a:prstGeom prst="rightArrow">
            <a:avLst>
              <a:gd name="adj1" fmla="val 61574"/>
              <a:gd name="adj2" fmla="val 173605"/>
            </a:avLst>
          </a:prstGeom>
          <a:solidFill>
            <a:srgbClr val="FFFF00">
              <a:alpha val="9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400" b="1">
                <a:solidFill>
                  <a:schemeClr val="bg1"/>
                </a:solidFill>
              </a:rPr>
              <a:t> </a:t>
            </a:r>
            <a:r>
              <a:rPr lang="uk-UA" sz="2400"/>
              <a:t>за рівнянням</a:t>
            </a:r>
          </a:p>
        </p:txBody>
      </p:sp>
      <p:sp>
        <p:nvSpPr>
          <p:cNvPr id="18451" name="Rectangle 21"/>
          <p:cNvSpPr>
            <a:spLocks noChangeArrowheads="1"/>
          </p:cNvSpPr>
          <p:nvPr/>
        </p:nvSpPr>
        <p:spPr bwMode="auto">
          <a:xfrm>
            <a:off x="7086600" y="3352800"/>
            <a:ext cx="1149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400" i="1">
                <a:solidFill>
                  <a:srgbClr val="66FF66"/>
                </a:solidFill>
              </a:rPr>
              <a:t>8 моль</a:t>
            </a:r>
            <a:endParaRPr lang="uk-UA" sz="2400" i="1" baseline="30000">
              <a:solidFill>
                <a:srgbClr val="66FF66"/>
              </a:solidFill>
            </a:endParaRPr>
          </a:p>
        </p:txBody>
      </p:sp>
      <p:sp>
        <p:nvSpPr>
          <p:cNvPr id="18452" name="Rectangle 21"/>
          <p:cNvSpPr>
            <a:spLocks noChangeArrowheads="1"/>
          </p:cNvSpPr>
          <p:nvPr/>
        </p:nvSpPr>
        <p:spPr bwMode="auto">
          <a:xfrm>
            <a:off x="5410200" y="3352800"/>
            <a:ext cx="1155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1">
                <a:solidFill>
                  <a:srgbClr val="66FF66"/>
                </a:solidFill>
              </a:rPr>
              <a:t>x</a:t>
            </a:r>
            <a:r>
              <a:rPr lang="uk-UA" sz="2400" i="1">
                <a:solidFill>
                  <a:srgbClr val="66FF66"/>
                </a:solidFill>
              </a:rPr>
              <a:t> моль</a:t>
            </a:r>
            <a:endParaRPr lang="uk-UA" sz="2400" i="1" baseline="30000">
              <a:solidFill>
                <a:srgbClr val="66FF66"/>
              </a:solidFill>
            </a:endParaRPr>
          </a:p>
        </p:txBody>
      </p:sp>
      <p:sp>
        <p:nvSpPr>
          <p:cNvPr id="18453" name="AutoShape 21"/>
          <p:cNvSpPr>
            <a:spLocks noChangeArrowheads="1"/>
          </p:cNvSpPr>
          <p:nvPr/>
        </p:nvSpPr>
        <p:spPr bwMode="gray">
          <a:xfrm>
            <a:off x="2819400" y="3352800"/>
            <a:ext cx="2438400" cy="457200"/>
          </a:xfrm>
          <a:prstGeom prst="rightArrow">
            <a:avLst>
              <a:gd name="adj1" fmla="val 61574"/>
              <a:gd name="adj2" fmla="val 173605"/>
            </a:avLst>
          </a:prstGeom>
          <a:solidFill>
            <a:srgbClr val="CCFD91">
              <a:alpha val="9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400" b="1">
                <a:solidFill>
                  <a:schemeClr val="bg1"/>
                </a:solidFill>
              </a:rPr>
              <a:t> </a:t>
            </a:r>
            <a:r>
              <a:rPr lang="uk-UA" sz="2400"/>
              <a:t> за умовою</a:t>
            </a:r>
          </a:p>
        </p:txBody>
      </p:sp>
      <p:sp>
        <p:nvSpPr>
          <p:cNvPr id="18454" name="Text Box 16"/>
          <p:cNvSpPr txBox="1">
            <a:spLocks noChangeArrowheads="1"/>
          </p:cNvSpPr>
          <p:nvPr/>
        </p:nvSpPr>
        <p:spPr bwMode="auto">
          <a:xfrm>
            <a:off x="228600" y="4953000"/>
            <a:ext cx="1676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>
                <a:solidFill>
                  <a:srgbClr val="FF9933"/>
                </a:solidFill>
              </a:rPr>
              <a:t>Складемо пропорцію</a:t>
            </a:r>
          </a:p>
        </p:txBody>
      </p:sp>
      <p:sp>
        <p:nvSpPr>
          <p:cNvPr id="18468" name="Text Box 17"/>
          <p:cNvSpPr txBox="1">
            <a:spLocks noChangeArrowheads="1"/>
          </p:cNvSpPr>
          <p:nvPr/>
        </p:nvSpPr>
        <p:spPr bwMode="auto">
          <a:xfrm>
            <a:off x="6096000" y="4953000"/>
            <a:ext cx="2743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4000">
                <a:solidFill>
                  <a:srgbClr val="00FFFF"/>
                </a:solidFill>
                <a:sym typeface="Symbol" pitchFamily="18" charset="2"/>
              </a:rPr>
              <a:t> </a:t>
            </a:r>
            <a:r>
              <a:rPr lang="de-DE" sz="2400">
                <a:solidFill>
                  <a:srgbClr val="00FFFF"/>
                </a:solidFill>
              </a:rPr>
              <a:t>(</a:t>
            </a:r>
            <a:r>
              <a:rPr lang="de-DE" sz="2400">
                <a:solidFill>
                  <a:srgbClr val="F22AD5"/>
                </a:solidFill>
              </a:rPr>
              <a:t>N</a:t>
            </a:r>
            <a:r>
              <a:rPr lang="uk-UA" sz="2400" baseline="-25000">
                <a:solidFill>
                  <a:srgbClr val="F22AD5"/>
                </a:solidFill>
              </a:rPr>
              <a:t>2</a:t>
            </a:r>
            <a:r>
              <a:rPr lang="uk-UA" sz="2400">
                <a:solidFill>
                  <a:srgbClr val="00FFFF"/>
                </a:solidFill>
              </a:rPr>
              <a:t> )</a:t>
            </a:r>
            <a:r>
              <a:rPr lang="uk-UA"/>
              <a:t> </a:t>
            </a:r>
            <a:r>
              <a:rPr lang="de-DE" sz="2400">
                <a:solidFill>
                  <a:srgbClr val="00FFFF"/>
                </a:solidFill>
              </a:rPr>
              <a:t>=</a:t>
            </a:r>
            <a:r>
              <a:rPr lang="uk-UA" sz="2400">
                <a:solidFill>
                  <a:srgbClr val="00FFFF"/>
                </a:solidFill>
              </a:rPr>
              <a:t> </a:t>
            </a:r>
            <a:r>
              <a:rPr lang="uk-UA" sz="2400">
                <a:solidFill>
                  <a:srgbClr val="B0EE00"/>
                </a:solidFill>
              </a:rPr>
              <a:t> </a:t>
            </a:r>
            <a:r>
              <a:rPr lang="uk-UA" sz="2400">
                <a:solidFill>
                  <a:srgbClr val="CCFD91"/>
                </a:solidFill>
              </a:rPr>
              <a:t>4</a:t>
            </a:r>
            <a:r>
              <a:rPr lang="de-DE" sz="2400">
                <a:solidFill>
                  <a:srgbClr val="CCFD91"/>
                </a:solidFill>
              </a:rPr>
              <a:t> </a:t>
            </a:r>
            <a:r>
              <a:rPr lang="uk-UA" sz="2400" i="1">
                <a:solidFill>
                  <a:srgbClr val="CCFD91"/>
                </a:solidFill>
              </a:rPr>
              <a:t>моль</a:t>
            </a:r>
            <a:endParaRPr lang="de-DE" sz="2400" i="1">
              <a:solidFill>
                <a:srgbClr val="CCFD91"/>
              </a:solidFill>
            </a:endParaRPr>
          </a:p>
        </p:txBody>
      </p:sp>
      <p:pic>
        <p:nvPicPr>
          <p:cNvPr id="18469" name="Picture 37" descr="2003-06-06 01 47 2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0" y="5029200"/>
            <a:ext cx="1219200" cy="930275"/>
          </a:xfrm>
          <a:prstGeom prst="rect">
            <a:avLst/>
          </a:prstGeom>
          <a:noFill/>
        </p:spPr>
      </p:pic>
      <p:pic>
        <p:nvPicPr>
          <p:cNvPr id="18470" name="Picture 38" descr="2003-06-06 01 47 5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00400" y="4953000"/>
            <a:ext cx="1981200" cy="1085850"/>
          </a:xfrm>
          <a:prstGeom prst="rect">
            <a:avLst/>
          </a:prstGeom>
          <a:noFill/>
        </p:spPr>
      </p:pic>
      <p:pic>
        <p:nvPicPr>
          <p:cNvPr id="18472" name="Picture 40" descr="Рисунокfgj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92086" y="5965371"/>
            <a:ext cx="1600200" cy="596900"/>
          </a:xfrm>
          <a:prstGeom prst="rect">
            <a:avLst/>
          </a:prstGeom>
          <a:noFill/>
        </p:spPr>
      </p:pic>
      <p:sp>
        <p:nvSpPr>
          <p:cNvPr id="18473" name="Text Box 17"/>
          <p:cNvSpPr txBox="1">
            <a:spLocks noChangeArrowheads="1"/>
          </p:cNvSpPr>
          <p:nvPr/>
        </p:nvSpPr>
        <p:spPr bwMode="auto">
          <a:xfrm>
            <a:off x="3708400" y="5929086"/>
            <a:ext cx="518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400" dirty="0">
                <a:solidFill>
                  <a:srgbClr val="00FFFF"/>
                </a:solidFill>
              </a:rPr>
              <a:t>V</a:t>
            </a:r>
            <a:r>
              <a:rPr lang="uk-UA" sz="2400" dirty="0">
                <a:solidFill>
                  <a:srgbClr val="00FFFF"/>
                </a:solidFill>
              </a:rPr>
              <a:t> </a:t>
            </a:r>
            <a:r>
              <a:rPr lang="de-DE" sz="2400" dirty="0">
                <a:solidFill>
                  <a:srgbClr val="00FFFF"/>
                </a:solidFill>
              </a:rPr>
              <a:t>(H</a:t>
            </a:r>
            <a:r>
              <a:rPr lang="de-DE" sz="2400" baseline="-25000" dirty="0">
                <a:solidFill>
                  <a:srgbClr val="00FFFF"/>
                </a:solidFill>
              </a:rPr>
              <a:t>2</a:t>
            </a:r>
            <a:r>
              <a:rPr lang="uk-UA" sz="2400" dirty="0">
                <a:solidFill>
                  <a:srgbClr val="00FFFF"/>
                </a:solidFill>
              </a:rPr>
              <a:t>)</a:t>
            </a:r>
            <a:r>
              <a:rPr lang="uk-UA" dirty="0"/>
              <a:t> </a:t>
            </a:r>
            <a:r>
              <a:rPr lang="uk-UA" dirty="0">
                <a:solidFill>
                  <a:schemeClr val="bg1"/>
                </a:solidFill>
              </a:rPr>
              <a:t>= </a:t>
            </a:r>
            <a:r>
              <a:rPr lang="uk-UA" sz="2400" dirty="0">
                <a:solidFill>
                  <a:srgbClr val="CCFD91"/>
                </a:solidFill>
              </a:rPr>
              <a:t>4</a:t>
            </a:r>
            <a:r>
              <a:rPr lang="de-DE" sz="2400" dirty="0">
                <a:solidFill>
                  <a:srgbClr val="CCFD91"/>
                </a:solidFill>
              </a:rPr>
              <a:t> </a:t>
            </a:r>
            <a:r>
              <a:rPr lang="uk-UA" sz="2400" i="1" dirty="0">
                <a:solidFill>
                  <a:srgbClr val="CCFD91"/>
                </a:solidFill>
              </a:rPr>
              <a:t>моль</a:t>
            </a:r>
            <a:r>
              <a:rPr lang="en-US" sz="2400" i="1" dirty="0">
                <a:solidFill>
                  <a:srgbClr val="B0EE00"/>
                </a:solidFill>
              </a:rPr>
              <a:t>·</a:t>
            </a:r>
            <a:r>
              <a:rPr lang="uk-UA" sz="2400" i="1" dirty="0">
                <a:solidFill>
                  <a:srgbClr val="B0EE00"/>
                </a:solidFill>
              </a:rPr>
              <a:t>22,4л/моль =89,6л</a:t>
            </a:r>
            <a:endParaRPr lang="en-US" sz="2400" i="1" dirty="0">
              <a:solidFill>
                <a:srgbClr val="B0EE00"/>
              </a:solidFill>
            </a:endParaRPr>
          </a:p>
        </p:txBody>
      </p:sp>
      <p:sp>
        <p:nvSpPr>
          <p:cNvPr id="18474" name="Text Box 16"/>
          <p:cNvSpPr txBox="1">
            <a:spLocks noChangeArrowheads="1"/>
          </p:cNvSpPr>
          <p:nvPr/>
        </p:nvSpPr>
        <p:spPr bwMode="auto">
          <a:xfrm>
            <a:off x="0" y="5715000"/>
            <a:ext cx="2057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400">
                <a:solidFill>
                  <a:schemeClr val="bg1"/>
                </a:solidFill>
              </a:rPr>
              <a:t> </a:t>
            </a:r>
            <a:r>
              <a:rPr lang="uk-UA" sz="2000">
                <a:solidFill>
                  <a:srgbClr val="FF9933"/>
                </a:solidFill>
              </a:rPr>
              <a:t>Визначаємо  обєм </a:t>
            </a:r>
            <a:r>
              <a:rPr lang="ru-RU" sz="2000">
                <a:solidFill>
                  <a:srgbClr val="00FFFF"/>
                </a:solidFill>
              </a:rPr>
              <a:t> </a:t>
            </a:r>
            <a:r>
              <a:rPr lang="de-DE" sz="2000">
                <a:solidFill>
                  <a:srgbClr val="66FF33"/>
                </a:solidFill>
              </a:rPr>
              <a:t>N</a:t>
            </a:r>
            <a:r>
              <a:rPr lang="de-DE" sz="2000" baseline="-25000">
                <a:solidFill>
                  <a:srgbClr val="66FF33"/>
                </a:solidFill>
              </a:rPr>
              <a:t>2</a:t>
            </a:r>
            <a:endParaRPr lang="uk-UA" sz="2000" baseline="-25000">
              <a:solidFill>
                <a:srgbClr val="66FF33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8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8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8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8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8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8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8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8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8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8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8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8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8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8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8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8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8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8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8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8" grpId="0"/>
      <p:bldP spid="18439" grpId="0"/>
      <p:bldP spid="18440" grpId="0"/>
      <p:bldP spid="18441" grpId="0"/>
      <p:bldP spid="18442" grpId="0"/>
      <p:bldP spid="18445" grpId="0"/>
      <p:bldP spid="18446" grpId="0" animBg="1"/>
      <p:bldP spid="18447" grpId="0" animBg="1"/>
      <p:bldP spid="18448" grpId="0"/>
      <p:bldP spid="18449" grpId="0"/>
      <p:bldP spid="18450" grpId="0" animBg="1"/>
      <p:bldP spid="18451" grpId="0"/>
      <p:bldP spid="18452" grpId="0"/>
      <p:bldP spid="18453" grpId="0" animBg="1"/>
      <p:bldP spid="18454" grpId="0"/>
      <p:bldP spid="18468" grpId="0"/>
      <p:bldP spid="18473" grpId="0"/>
      <p:bldP spid="1847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280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ext Box 16"/>
          <p:cNvSpPr txBox="1">
            <a:spLocks noChangeArrowheads="1"/>
          </p:cNvSpPr>
          <p:nvPr/>
        </p:nvSpPr>
        <p:spPr bwMode="auto">
          <a:xfrm>
            <a:off x="228600" y="4800600"/>
            <a:ext cx="1676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rgbClr val="FF9933"/>
                </a:solidFill>
              </a:rPr>
              <a:t>Складемо пропорцію</a:t>
            </a:r>
          </a:p>
        </p:txBody>
      </p:sp>
      <p:sp>
        <p:nvSpPr>
          <p:cNvPr id="19465" name="Rectangle 21"/>
          <p:cNvSpPr>
            <a:spLocks noChangeArrowheads="1"/>
          </p:cNvSpPr>
          <p:nvPr/>
        </p:nvSpPr>
        <p:spPr bwMode="auto">
          <a:xfrm>
            <a:off x="5486400" y="3276600"/>
            <a:ext cx="1524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800">
                <a:solidFill>
                  <a:schemeClr val="bg1"/>
                </a:solidFill>
              </a:rPr>
              <a:t> </a:t>
            </a:r>
            <a:r>
              <a:rPr lang="uk-UA" sz="2400">
                <a:solidFill>
                  <a:srgbClr val="66FF33"/>
                </a:solidFill>
              </a:rPr>
              <a:t>0,8 моль</a:t>
            </a:r>
            <a:r>
              <a:rPr lang="uk-UA" sz="2400">
                <a:solidFill>
                  <a:schemeClr val="bg1"/>
                </a:solidFill>
              </a:rPr>
              <a:t>  </a:t>
            </a:r>
            <a:endParaRPr lang="uk-UA" sz="2400" baseline="30000">
              <a:solidFill>
                <a:schemeClr val="bg1"/>
              </a:solidFill>
            </a:endParaRPr>
          </a:p>
        </p:txBody>
      </p:sp>
      <p:sp>
        <p:nvSpPr>
          <p:cNvPr id="19467" name="Rectangle 21"/>
          <p:cNvSpPr>
            <a:spLocks noChangeArrowheads="1"/>
          </p:cNvSpPr>
          <p:nvPr/>
        </p:nvSpPr>
        <p:spPr bwMode="auto">
          <a:xfrm>
            <a:off x="7010400" y="3352800"/>
            <a:ext cx="1187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400">
                <a:solidFill>
                  <a:srgbClr val="66FF33"/>
                </a:solidFill>
              </a:rPr>
              <a:t>Х моль</a:t>
            </a:r>
            <a:endParaRPr lang="uk-UA" sz="2400" i="1" baseline="30000">
              <a:solidFill>
                <a:srgbClr val="66FF33"/>
              </a:solidFill>
            </a:endParaRPr>
          </a:p>
        </p:txBody>
      </p:sp>
      <p:sp>
        <p:nvSpPr>
          <p:cNvPr id="19468" name="Text Box 33"/>
          <p:cNvSpPr txBox="1">
            <a:spLocks noChangeArrowheads="1"/>
          </p:cNvSpPr>
          <p:nvPr/>
        </p:nvSpPr>
        <p:spPr bwMode="auto">
          <a:xfrm>
            <a:off x="304800" y="304800"/>
            <a:ext cx="8458200" cy="466725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rgbClr val="66FFFF"/>
                </a:solidFill>
              </a:rPr>
              <a:t>Розрахунки за хімічними рівняннями </a:t>
            </a:r>
            <a:r>
              <a:rPr lang="uk-UA" sz="2400">
                <a:solidFill>
                  <a:srgbClr val="FFFF00"/>
                </a:solidFill>
              </a:rPr>
              <a:t> </a:t>
            </a:r>
            <a:r>
              <a:rPr lang="uk-UA" sz="2400">
                <a:solidFill>
                  <a:srgbClr val="FF6600"/>
                </a:solidFill>
              </a:rPr>
              <a:t>маси речовини</a:t>
            </a:r>
          </a:p>
        </p:txBody>
      </p:sp>
      <p:sp>
        <p:nvSpPr>
          <p:cNvPr id="19469" name="Text Box 5"/>
          <p:cNvSpPr txBox="1">
            <a:spLocks noChangeArrowheads="1"/>
          </p:cNvSpPr>
          <p:nvPr/>
        </p:nvSpPr>
        <p:spPr bwMode="auto">
          <a:xfrm>
            <a:off x="0" y="838200"/>
            <a:ext cx="9372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chemeClr val="accent1"/>
                </a:solidFill>
              </a:rPr>
              <a:t>Завдання:</a:t>
            </a:r>
            <a:r>
              <a:rPr lang="uk-UA" sz="2400" b="1">
                <a:solidFill>
                  <a:schemeClr val="bg1"/>
                </a:solidFill>
              </a:rPr>
              <a:t> </a:t>
            </a:r>
            <a:r>
              <a:rPr lang="uk-UA" sz="2400">
                <a:solidFill>
                  <a:schemeClr val="bg1"/>
                </a:solidFill>
              </a:rPr>
              <a:t> Обчисліть  </a:t>
            </a:r>
            <a:r>
              <a:rPr lang="uk-UA" sz="2400">
                <a:solidFill>
                  <a:srgbClr val="FF6600"/>
                </a:solidFill>
              </a:rPr>
              <a:t>масу</a:t>
            </a:r>
            <a:r>
              <a:rPr lang="uk-UA" sz="2400">
                <a:solidFill>
                  <a:schemeClr val="bg1"/>
                </a:solidFill>
              </a:rPr>
              <a:t> </a:t>
            </a:r>
            <a:r>
              <a:rPr lang="uk-UA" sz="2400">
                <a:solidFill>
                  <a:srgbClr val="00FFFF"/>
                </a:solidFill>
              </a:rPr>
              <a:t> фосфор (</a:t>
            </a:r>
            <a:r>
              <a:rPr lang="de-DE" sz="2400">
                <a:solidFill>
                  <a:srgbClr val="00FFFF"/>
                </a:solidFill>
              </a:rPr>
              <a:t>V</a:t>
            </a:r>
            <a:r>
              <a:rPr lang="uk-UA" sz="2400">
                <a:solidFill>
                  <a:srgbClr val="00FFFF"/>
                </a:solidFill>
              </a:rPr>
              <a:t>)оксиду</a:t>
            </a:r>
            <a:r>
              <a:rPr lang="uk-UA" sz="2400">
                <a:solidFill>
                  <a:schemeClr val="bg1"/>
                </a:solidFill>
              </a:rPr>
              <a:t>,  що можна одержати при спалюванні фрсфору в 10 літрах кисню.</a:t>
            </a:r>
          </a:p>
        </p:txBody>
      </p:sp>
      <p:sp>
        <p:nvSpPr>
          <p:cNvPr id="19470" name="Text Box 7"/>
          <p:cNvSpPr txBox="1">
            <a:spLocks noChangeArrowheads="1"/>
          </p:cNvSpPr>
          <p:nvPr/>
        </p:nvSpPr>
        <p:spPr bwMode="auto">
          <a:xfrm>
            <a:off x="457200" y="16764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i="1">
                <a:solidFill>
                  <a:schemeClr val="bg1"/>
                </a:solidFill>
              </a:rPr>
              <a:t>відомо</a:t>
            </a:r>
          </a:p>
        </p:txBody>
      </p:sp>
      <p:sp>
        <p:nvSpPr>
          <p:cNvPr id="19471" name="Text Box 17"/>
          <p:cNvSpPr txBox="1">
            <a:spLocks noChangeArrowheads="1"/>
          </p:cNvSpPr>
          <p:nvPr/>
        </p:nvSpPr>
        <p:spPr bwMode="auto">
          <a:xfrm>
            <a:off x="228600" y="20574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400">
                <a:solidFill>
                  <a:srgbClr val="00FFFF"/>
                </a:solidFill>
              </a:rPr>
              <a:t>V(</a:t>
            </a:r>
            <a:r>
              <a:rPr lang="ru-RU" sz="2400">
                <a:solidFill>
                  <a:srgbClr val="00FFFF"/>
                </a:solidFill>
              </a:rPr>
              <a:t> О</a:t>
            </a:r>
            <a:r>
              <a:rPr lang="ru-RU" sz="2400" baseline="-25000">
                <a:solidFill>
                  <a:srgbClr val="00FFFF"/>
                </a:solidFill>
              </a:rPr>
              <a:t>2</a:t>
            </a:r>
            <a:r>
              <a:rPr lang="uk-UA" sz="2400">
                <a:solidFill>
                  <a:srgbClr val="00FFFF"/>
                </a:solidFill>
              </a:rPr>
              <a:t>)</a:t>
            </a:r>
            <a:r>
              <a:rPr lang="uk-UA"/>
              <a:t> </a:t>
            </a:r>
            <a:r>
              <a:rPr lang="uk-UA">
                <a:solidFill>
                  <a:schemeClr val="bg1"/>
                </a:solidFill>
              </a:rPr>
              <a:t> </a:t>
            </a:r>
            <a:r>
              <a:rPr lang="uk-UA" sz="2400">
                <a:solidFill>
                  <a:schemeClr val="bg1"/>
                </a:solidFill>
              </a:rPr>
              <a:t>=18л</a:t>
            </a:r>
            <a:r>
              <a:rPr lang="uk-UA" sz="2400"/>
              <a:t> </a:t>
            </a:r>
            <a:endParaRPr lang="en-US" sz="2400"/>
          </a:p>
        </p:txBody>
      </p:sp>
      <p:sp>
        <p:nvSpPr>
          <p:cNvPr id="19472" name="Line 8"/>
          <p:cNvSpPr>
            <a:spLocks noChangeShapeType="1"/>
          </p:cNvSpPr>
          <p:nvPr/>
        </p:nvSpPr>
        <p:spPr bwMode="auto">
          <a:xfrm flipH="1">
            <a:off x="0" y="2590800"/>
            <a:ext cx="2133600" cy="0"/>
          </a:xfrm>
          <a:prstGeom prst="line">
            <a:avLst/>
          </a:prstGeom>
          <a:noFill/>
          <a:ln w="9525">
            <a:solidFill>
              <a:srgbClr val="F94168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19473" name="Text Box 16"/>
          <p:cNvSpPr txBox="1">
            <a:spLocks noChangeArrowheads="1"/>
          </p:cNvSpPr>
          <p:nvPr/>
        </p:nvSpPr>
        <p:spPr bwMode="auto">
          <a:xfrm>
            <a:off x="381000" y="25908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i="1">
                <a:solidFill>
                  <a:schemeClr val="bg1"/>
                </a:solidFill>
              </a:rPr>
              <a:t>знайти</a:t>
            </a:r>
          </a:p>
        </p:txBody>
      </p:sp>
      <p:sp>
        <p:nvSpPr>
          <p:cNvPr id="19474" name="Text Box 17"/>
          <p:cNvSpPr txBox="1">
            <a:spLocks noChangeArrowheads="1"/>
          </p:cNvSpPr>
          <p:nvPr/>
        </p:nvSpPr>
        <p:spPr bwMode="auto">
          <a:xfrm>
            <a:off x="152400" y="2971800"/>
            <a:ext cx="2133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800">
                <a:solidFill>
                  <a:srgbClr val="00FFFF"/>
                </a:solidFill>
                <a:sym typeface="Symbol" pitchFamily="18" charset="2"/>
              </a:rPr>
              <a:t>m</a:t>
            </a:r>
            <a:r>
              <a:rPr lang="uk-UA" sz="2400">
                <a:solidFill>
                  <a:srgbClr val="00FFFF"/>
                </a:solidFill>
              </a:rPr>
              <a:t> </a:t>
            </a:r>
            <a:r>
              <a:rPr lang="de-DE" sz="2400">
                <a:solidFill>
                  <a:srgbClr val="00FFFF"/>
                </a:solidFill>
              </a:rPr>
              <a:t>(</a:t>
            </a:r>
            <a:r>
              <a:rPr lang="ru-RU" sz="2400">
                <a:solidFill>
                  <a:srgbClr val="00FFFF"/>
                </a:solidFill>
              </a:rPr>
              <a:t> Р</a:t>
            </a:r>
            <a:r>
              <a:rPr lang="de-DE" sz="2400" baseline="-25000">
                <a:solidFill>
                  <a:srgbClr val="00FFFF"/>
                </a:solidFill>
              </a:rPr>
              <a:t>2</a:t>
            </a:r>
            <a:r>
              <a:rPr lang="de-DE" sz="2400">
                <a:solidFill>
                  <a:srgbClr val="00FFFF"/>
                </a:solidFill>
              </a:rPr>
              <a:t>O</a:t>
            </a:r>
            <a:r>
              <a:rPr lang="ru-RU" sz="2400" baseline="-25000">
                <a:solidFill>
                  <a:srgbClr val="00FFFF"/>
                </a:solidFill>
              </a:rPr>
              <a:t>5</a:t>
            </a:r>
            <a:r>
              <a:rPr lang="uk-UA" sz="2400">
                <a:solidFill>
                  <a:srgbClr val="00FFFF"/>
                </a:solidFill>
              </a:rPr>
              <a:t>)</a:t>
            </a:r>
            <a:r>
              <a:rPr lang="uk-UA"/>
              <a:t> </a:t>
            </a:r>
            <a:r>
              <a:rPr lang="uk-UA">
                <a:solidFill>
                  <a:schemeClr val="bg1"/>
                </a:solidFill>
              </a:rPr>
              <a:t>― </a:t>
            </a:r>
            <a:r>
              <a:rPr lang="en-US" sz="2400">
                <a:solidFill>
                  <a:srgbClr val="66FF66"/>
                </a:solidFill>
              </a:rPr>
              <a:t>?</a:t>
            </a:r>
            <a:r>
              <a:rPr lang="uk-UA"/>
              <a:t> </a:t>
            </a:r>
            <a:endParaRPr lang="en-US"/>
          </a:p>
        </p:txBody>
      </p:sp>
      <p:sp>
        <p:nvSpPr>
          <p:cNvPr id="19475" name="Text Box 12"/>
          <p:cNvSpPr txBox="1">
            <a:spLocks noChangeArrowheads="1"/>
          </p:cNvSpPr>
          <p:nvPr/>
        </p:nvSpPr>
        <p:spPr bwMode="auto">
          <a:xfrm>
            <a:off x="4191000" y="1752600"/>
            <a:ext cx="274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chemeClr val="bg1"/>
                </a:solidFill>
              </a:rPr>
              <a:t> </a:t>
            </a:r>
            <a:r>
              <a:rPr lang="uk-UA">
                <a:solidFill>
                  <a:srgbClr val="F94168"/>
                </a:solidFill>
              </a:rPr>
              <a:t>  </a:t>
            </a:r>
            <a:r>
              <a:rPr lang="uk-UA" sz="2400" i="1">
                <a:solidFill>
                  <a:schemeClr val="bg1"/>
                </a:solidFill>
              </a:rPr>
              <a:t>Розвязування</a:t>
            </a:r>
          </a:p>
        </p:txBody>
      </p:sp>
      <p:sp>
        <p:nvSpPr>
          <p:cNvPr id="19476" name="Line 8"/>
          <p:cNvSpPr>
            <a:spLocks noChangeShapeType="1"/>
          </p:cNvSpPr>
          <p:nvPr/>
        </p:nvSpPr>
        <p:spPr bwMode="auto">
          <a:xfrm>
            <a:off x="2209800" y="1752600"/>
            <a:ext cx="0" cy="1600200"/>
          </a:xfrm>
          <a:prstGeom prst="line">
            <a:avLst/>
          </a:prstGeom>
          <a:noFill/>
          <a:ln w="9525">
            <a:solidFill>
              <a:srgbClr val="F94168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19477" name="Rectangle 21" descr="Рисунок1"/>
          <p:cNvSpPr>
            <a:spLocks noChangeArrowheads="1"/>
          </p:cNvSpPr>
          <p:nvPr/>
        </p:nvSpPr>
        <p:spPr bwMode="auto">
          <a:xfrm>
            <a:off x="5105400" y="2209800"/>
            <a:ext cx="3429000" cy="519113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 dirty="0">
                <a:solidFill>
                  <a:srgbClr val="000076"/>
                </a:solidFill>
              </a:rPr>
              <a:t>4Р</a:t>
            </a:r>
            <a:r>
              <a:rPr lang="uk-UA" sz="2800" dirty="0"/>
              <a:t> </a:t>
            </a:r>
            <a:r>
              <a:rPr lang="de-DE" sz="2800" dirty="0"/>
              <a:t>+</a:t>
            </a:r>
            <a:r>
              <a:rPr lang="uk-UA" sz="2800" dirty="0"/>
              <a:t> 5</a:t>
            </a:r>
            <a:r>
              <a:rPr lang="de-DE" sz="2800" dirty="0"/>
              <a:t>O</a:t>
            </a:r>
            <a:r>
              <a:rPr lang="de-DE" sz="2800" baseline="-25000" dirty="0"/>
              <a:t>2</a:t>
            </a:r>
            <a:r>
              <a:rPr lang="de-DE" sz="2800" dirty="0"/>
              <a:t> </a:t>
            </a:r>
            <a:r>
              <a:rPr lang="ru-RU" sz="2800" dirty="0">
                <a:solidFill>
                  <a:schemeClr val="bg1"/>
                </a:solidFill>
              </a:rPr>
              <a:t>=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ru-RU" sz="2800" dirty="0" smtClean="0">
                <a:solidFill>
                  <a:schemeClr val="bg1"/>
                </a:solidFill>
              </a:rPr>
              <a:t>2Р</a:t>
            </a:r>
            <a:r>
              <a:rPr lang="de-DE" sz="2800" baseline="-25000" dirty="0">
                <a:solidFill>
                  <a:schemeClr val="bg1"/>
                </a:solidFill>
              </a:rPr>
              <a:t>2</a:t>
            </a:r>
            <a:r>
              <a:rPr lang="de-DE" sz="2800" dirty="0">
                <a:solidFill>
                  <a:schemeClr val="bg1"/>
                </a:solidFill>
              </a:rPr>
              <a:t>O</a:t>
            </a:r>
            <a:r>
              <a:rPr lang="ru-RU" sz="2800" baseline="-25000" dirty="0">
                <a:solidFill>
                  <a:schemeClr val="bg1"/>
                </a:solidFill>
              </a:rPr>
              <a:t>5</a:t>
            </a:r>
            <a:endParaRPr lang="uk-UA" sz="2800" baseline="-25000" dirty="0">
              <a:solidFill>
                <a:schemeClr val="bg1"/>
              </a:solidFill>
            </a:endParaRPr>
          </a:p>
        </p:txBody>
      </p:sp>
      <p:sp>
        <p:nvSpPr>
          <p:cNvPr id="19478" name="Line 8"/>
          <p:cNvSpPr>
            <a:spLocks noChangeShapeType="1"/>
          </p:cNvSpPr>
          <p:nvPr/>
        </p:nvSpPr>
        <p:spPr bwMode="auto">
          <a:xfrm flipH="1" flipV="1">
            <a:off x="5943600" y="2819400"/>
            <a:ext cx="609600" cy="0"/>
          </a:xfrm>
          <a:prstGeom prst="line">
            <a:avLst/>
          </a:prstGeom>
          <a:noFill/>
          <a:ln w="38100">
            <a:solidFill>
              <a:srgbClr val="F7093C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19479" name="Line 8"/>
          <p:cNvSpPr>
            <a:spLocks noChangeShapeType="1"/>
          </p:cNvSpPr>
          <p:nvPr/>
        </p:nvSpPr>
        <p:spPr bwMode="auto">
          <a:xfrm flipH="1" flipV="1">
            <a:off x="7086600" y="2895600"/>
            <a:ext cx="838200" cy="0"/>
          </a:xfrm>
          <a:prstGeom prst="line">
            <a:avLst/>
          </a:prstGeom>
          <a:noFill/>
          <a:ln w="38100">
            <a:solidFill>
              <a:srgbClr val="F7093C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19480" name="Line 8"/>
          <p:cNvSpPr>
            <a:spLocks noChangeShapeType="1"/>
          </p:cNvSpPr>
          <p:nvPr/>
        </p:nvSpPr>
        <p:spPr bwMode="auto">
          <a:xfrm flipH="1" flipV="1">
            <a:off x="7086600" y="2819400"/>
            <a:ext cx="838200" cy="0"/>
          </a:xfrm>
          <a:prstGeom prst="line">
            <a:avLst/>
          </a:prstGeom>
          <a:noFill/>
          <a:ln w="38100">
            <a:solidFill>
              <a:srgbClr val="F7093C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19481" name="AutoShape 25"/>
          <p:cNvSpPr>
            <a:spLocks noChangeArrowheads="1"/>
          </p:cNvSpPr>
          <p:nvPr/>
        </p:nvSpPr>
        <p:spPr bwMode="gray">
          <a:xfrm>
            <a:off x="2971800" y="2895600"/>
            <a:ext cx="2438400" cy="457200"/>
          </a:xfrm>
          <a:prstGeom prst="rightArrow">
            <a:avLst>
              <a:gd name="adj1" fmla="val 61574"/>
              <a:gd name="adj2" fmla="val 173605"/>
            </a:avLst>
          </a:prstGeom>
          <a:solidFill>
            <a:srgbClr val="FFFF00">
              <a:alpha val="9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400" b="1">
                <a:solidFill>
                  <a:schemeClr val="bg1"/>
                </a:solidFill>
              </a:rPr>
              <a:t> </a:t>
            </a:r>
            <a:r>
              <a:rPr lang="uk-UA" sz="2400"/>
              <a:t>за рівнянням</a:t>
            </a:r>
          </a:p>
        </p:txBody>
      </p:sp>
      <p:sp>
        <p:nvSpPr>
          <p:cNvPr id="19482" name="Rectangle 21"/>
          <p:cNvSpPr>
            <a:spLocks noChangeArrowheads="1"/>
          </p:cNvSpPr>
          <p:nvPr/>
        </p:nvSpPr>
        <p:spPr bwMode="auto">
          <a:xfrm>
            <a:off x="5867400" y="2895600"/>
            <a:ext cx="1154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400">
                <a:solidFill>
                  <a:schemeClr val="bg1"/>
                </a:solidFill>
              </a:rPr>
              <a:t>5 моль</a:t>
            </a:r>
            <a:endParaRPr lang="uk-UA" sz="2400" baseline="30000">
              <a:solidFill>
                <a:schemeClr val="bg1"/>
              </a:solidFill>
            </a:endParaRPr>
          </a:p>
        </p:txBody>
      </p:sp>
      <p:sp>
        <p:nvSpPr>
          <p:cNvPr id="19484" name="Rectangle 21"/>
          <p:cNvSpPr>
            <a:spLocks noChangeArrowheads="1"/>
          </p:cNvSpPr>
          <p:nvPr/>
        </p:nvSpPr>
        <p:spPr bwMode="auto">
          <a:xfrm>
            <a:off x="7086600" y="2971800"/>
            <a:ext cx="11573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400" dirty="0">
                <a:solidFill>
                  <a:schemeClr val="bg1"/>
                </a:solidFill>
              </a:rPr>
              <a:t>2</a:t>
            </a:r>
            <a:r>
              <a:rPr lang="uk-UA" sz="2400" dirty="0" smtClean="0">
                <a:solidFill>
                  <a:schemeClr val="bg1"/>
                </a:solidFill>
              </a:rPr>
              <a:t> </a:t>
            </a:r>
            <a:r>
              <a:rPr lang="uk-UA" sz="2400" dirty="0">
                <a:solidFill>
                  <a:schemeClr val="bg1"/>
                </a:solidFill>
              </a:rPr>
              <a:t>моль</a:t>
            </a:r>
            <a:endParaRPr lang="uk-UA" sz="2400" baseline="30000" dirty="0">
              <a:solidFill>
                <a:schemeClr val="bg1"/>
              </a:solidFill>
            </a:endParaRPr>
          </a:p>
        </p:txBody>
      </p:sp>
      <p:sp>
        <p:nvSpPr>
          <p:cNvPr id="19485" name="AutoShape 29"/>
          <p:cNvSpPr>
            <a:spLocks noChangeArrowheads="1"/>
          </p:cNvSpPr>
          <p:nvPr/>
        </p:nvSpPr>
        <p:spPr bwMode="gray">
          <a:xfrm>
            <a:off x="2971800" y="3352800"/>
            <a:ext cx="2438400" cy="457200"/>
          </a:xfrm>
          <a:prstGeom prst="rightArrow">
            <a:avLst>
              <a:gd name="adj1" fmla="val 61574"/>
              <a:gd name="adj2" fmla="val 173605"/>
            </a:avLst>
          </a:prstGeom>
          <a:solidFill>
            <a:srgbClr val="CCFD91">
              <a:alpha val="9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400" b="1">
                <a:solidFill>
                  <a:schemeClr val="bg1"/>
                </a:solidFill>
              </a:rPr>
              <a:t> </a:t>
            </a:r>
            <a:r>
              <a:rPr lang="uk-UA" sz="2400"/>
              <a:t> за умовою</a:t>
            </a:r>
          </a:p>
        </p:txBody>
      </p:sp>
      <p:pic>
        <p:nvPicPr>
          <p:cNvPr id="19486" name="Picture 30" descr="Рисуно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3886200"/>
            <a:ext cx="1219200" cy="819150"/>
          </a:xfrm>
          <a:prstGeom prst="rect">
            <a:avLst/>
          </a:prstGeom>
          <a:noFill/>
        </p:spPr>
      </p:pic>
      <p:sp>
        <p:nvSpPr>
          <p:cNvPr id="19487" name="Text Box 16"/>
          <p:cNvSpPr txBox="1">
            <a:spLocks noChangeArrowheads="1"/>
          </p:cNvSpPr>
          <p:nvPr/>
        </p:nvSpPr>
        <p:spPr bwMode="auto">
          <a:xfrm>
            <a:off x="0" y="3810000"/>
            <a:ext cx="2438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chemeClr val="bg1"/>
                </a:solidFill>
              </a:rPr>
              <a:t> </a:t>
            </a:r>
            <a:r>
              <a:rPr lang="uk-UA" sz="2400">
                <a:solidFill>
                  <a:srgbClr val="FF9933"/>
                </a:solidFill>
              </a:rPr>
              <a:t>Розраховуємо</a:t>
            </a:r>
            <a:br>
              <a:rPr lang="uk-UA" sz="2400">
                <a:solidFill>
                  <a:srgbClr val="FF9933"/>
                </a:solidFill>
              </a:rPr>
            </a:br>
            <a:r>
              <a:rPr lang="uk-UA" sz="2400">
                <a:solidFill>
                  <a:srgbClr val="FF9933"/>
                </a:solidFill>
              </a:rPr>
              <a:t>кількість кисню</a:t>
            </a:r>
          </a:p>
        </p:txBody>
      </p:sp>
      <p:pic>
        <p:nvPicPr>
          <p:cNvPr id="19490" name="Picture 34" descr="2003-06-06 02 29 5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3886200"/>
            <a:ext cx="4351338" cy="1038225"/>
          </a:xfrm>
          <a:prstGeom prst="rect">
            <a:avLst/>
          </a:prstGeom>
          <a:noFill/>
        </p:spPr>
      </p:pic>
      <p:sp>
        <p:nvSpPr>
          <p:cNvPr id="19495" name="Rectangle 21"/>
          <p:cNvSpPr>
            <a:spLocks noChangeArrowheads="1"/>
          </p:cNvSpPr>
          <p:nvPr/>
        </p:nvSpPr>
        <p:spPr bwMode="auto">
          <a:xfrm>
            <a:off x="2743200" y="5791200"/>
            <a:ext cx="1676400" cy="831850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400">
                <a:solidFill>
                  <a:srgbClr val="66FF33"/>
                </a:solidFill>
              </a:rPr>
              <a:t>  </a:t>
            </a:r>
            <a:r>
              <a:rPr lang="uk-UA" sz="2400">
                <a:solidFill>
                  <a:schemeClr val="bg1"/>
                </a:solidFill>
              </a:rPr>
              <a:t>М(</a:t>
            </a:r>
            <a:r>
              <a:rPr lang="ru-RU" sz="2400">
                <a:solidFill>
                  <a:schemeClr val="bg1"/>
                </a:solidFill>
              </a:rPr>
              <a:t>Р</a:t>
            </a:r>
            <a:r>
              <a:rPr lang="de-DE" sz="2400" baseline="-25000">
                <a:solidFill>
                  <a:schemeClr val="bg1"/>
                </a:solidFill>
              </a:rPr>
              <a:t>2</a:t>
            </a:r>
            <a:r>
              <a:rPr lang="de-DE" sz="2400">
                <a:solidFill>
                  <a:schemeClr val="bg1"/>
                </a:solidFill>
              </a:rPr>
              <a:t>O</a:t>
            </a:r>
            <a:r>
              <a:rPr lang="ru-RU" sz="2400" baseline="-25000">
                <a:solidFill>
                  <a:schemeClr val="bg1"/>
                </a:solidFill>
              </a:rPr>
              <a:t>5</a:t>
            </a:r>
            <a:r>
              <a:rPr lang="ru-RU" sz="2400">
                <a:solidFill>
                  <a:schemeClr val="bg1"/>
                </a:solidFill>
              </a:rPr>
              <a:t>)</a:t>
            </a:r>
            <a:r>
              <a:rPr lang="uk-UA">
                <a:solidFill>
                  <a:schemeClr val="bg1"/>
                </a:solidFill>
              </a:rPr>
              <a:t> </a:t>
            </a:r>
            <a:r>
              <a:rPr lang="uk-UA" sz="2400">
                <a:solidFill>
                  <a:schemeClr val="bg1"/>
                </a:solidFill>
              </a:rPr>
              <a:t>  142г/моль</a:t>
            </a:r>
          </a:p>
        </p:txBody>
      </p:sp>
      <p:pic>
        <p:nvPicPr>
          <p:cNvPr id="19496" name="Picture 40" descr="2003-06-06 02 36 1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13857" y="4876800"/>
            <a:ext cx="1447800" cy="811213"/>
          </a:xfrm>
          <a:prstGeom prst="rect">
            <a:avLst/>
          </a:prstGeom>
          <a:noFill/>
        </p:spPr>
      </p:pic>
      <p:pic>
        <p:nvPicPr>
          <p:cNvPr id="19497" name="Picture 41" descr="2003-06-06 02 40 5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57600" y="4876800"/>
            <a:ext cx="1981200" cy="844550"/>
          </a:xfrm>
          <a:prstGeom prst="rect">
            <a:avLst/>
          </a:prstGeom>
          <a:noFill/>
        </p:spPr>
      </p:pic>
      <p:sp>
        <p:nvSpPr>
          <p:cNvPr id="19498" name="Text Box 17"/>
          <p:cNvSpPr txBox="1">
            <a:spLocks noChangeArrowheads="1"/>
          </p:cNvSpPr>
          <p:nvPr/>
        </p:nvSpPr>
        <p:spPr bwMode="auto">
          <a:xfrm>
            <a:off x="5638800" y="4876800"/>
            <a:ext cx="3276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4000">
                <a:solidFill>
                  <a:srgbClr val="00FFFF"/>
                </a:solidFill>
                <a:sym typeface="Symbol" pitchFamily="18" charset="2"/>
              </a:rPr>
              <a:t></a:t>
            </a:r>
            <a:r>
              <a:rPr lang="uk-UA" sz="2400">
                <a:solidFill>
                  <a:srgbClr val="00FFFF"/>
                </a:solidFill>
              </a:rPr>
              <a:t> (</a:t>
            </a:r>
            <a:r>
              <a:rPr lang="uk-UA" sz="2800">
                <a:solidFill>
                  <a:srgbClr val="00FFFF"/>
                </a:solidFill>
              </a:rPr>
              <a:t>р</a:t>
            </a:r>
            <a:r>
              <a:rPr lang="de-DE" sz="2400" baseline="-25000">
                <a:solidFill>
                  <a:srgbClr val="00FFFF"/>
                </a:solidFill>
              </a:rPr>
              <a:t>2</a:t>
            </a:r>
            <a:r>
              <a:rPr lang="uk-UA" sz="2400">
                <a:solidFill>
                  <a:srgbClr val="00FFFF"/>
                </a:solidFill>
              </a:rPr>
              <a:t>О</a:t>
            </a:r>
            <a:r>
              <a:rPr lang="uk-UA" sz="2400" baseline="-25000">
                <a:solidFill>
                  <a:srgbClr val="00FFFF"/>
                </a:solidFill>
              </a:rPr>
              <a:t>5</a:t>
            </a:r>
            <a:r>
              <a:rPr lang="uk-UA" sz="2400">
                <a:solidFill>
                  <a:srgbClr val="00FFFF"/>
                </a:solidFill>
              </a:rPr>
              <a:t>)</a:t>
            </a:r>
            <a:r>
              <a:rPr lang="uk-UA"/>
              <a:t> </a:t>
            </a:r>
            <a:r>
              <a:rPr lang="uk-UA">
                <a:solidFill>
                  <a:schemeClr val="bg1"/>
                </a:solidFill>
              </a:rPr>
              <a:t> </a:t>
            </a:r>
            <a:r>
              <a:rPr lang="uk-UA" sz="2400">
                <a:solidFill>
                  <a:schemeClr val="bg1"/>
                </a:solidFill>
              </a:rPr>
              <a:t>= 0,48</a:t>
            </a:r>
            <a:r>
              <a:rPr lang="uk-UA" sz="2400">
                <a:solidFill>
                  <a:srgbClr val="66FF66"/>
                </a:solidFill>
              </a:rPr>
              <a:t> моль</a:t>
            </a:r>
            <a:r>
              <a:rPr lang="uk-UA"/>
              <a:t> </a:t>
            </a:r>
            <a:endParaRPr lang="en-US"/>
          </a:p>
        </p:txBody>
      </p:sp>
      <p:pic>
        <p:nvPicPr>
          <p:cNvPr id="19499" name="Picture 43" descr="Рисунок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14600" y="2057400"/>
            <a:ext cx="1752600" cy="596900"/>
          </a:xfrm>
          <a:prstGeom prst="rect">
            <a:avLst/>
          </a:prstGeom>
          <a:noFill/>
        </p:spPr>
      </p:pic>
      <p:sp>
        <p:nvSpPr>
          <p:cNvPr id="19500" name="Text Box 16"/>
          <p:cNvSpPr txBox="1">
            <a:spLocks noChangeArrowheads="1"/>
          </p:cNvSpPr>
          <p:nvPr/>
        </p:nvSpPr>
        <p:spPr bwMode="auto">
          <a:xfrm>
            <a:off x="0" y="5715000"/>
            <a:ext cx="2057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400">
                <a:solidFill>
                  <a:schemeClr val="bg1"/>
                </a:solidFill>
              </a:rPr>
              <a:t> </a:t>
            </a:r>
            <a:r>
              <a:rPr lang="uk-UA" sz="2400">
                <a:solidFill>
                  <a:srgbClr val="FF9933"/>
                </a:solidFill>
              </a:rPr>
              <a:t>Визначаємо масу </a:t>
            </a:r>
            <a:r>
              <a:rPr lang="ru-RU" sz="2400">
                <a:solidFill>
                  <a:srgbClr val="00FFFF"/>
                </a:solidFill>
              </a:rPr>
              <a:t>Р</a:t>
            </a:r>
            <a:r>
              <a:rPr lang="de-DE" sz="2400" baseline="-25000">
                <a:solidFill>
                  <a:srgbClr val="00FFFF"/>
                </a:solidFill>
              </a:rPr>
              <a:t>2</a:t>
            </a:r>
            <a:r>
              <a:rPr lang="de-DE" sz="2400">
                <a:solidFill>
                  <a:srgbClr val="00FFFF"/>
                </a:solidFill>
              </a:rPr>
              <a:t>O</a:t>
            </a:r>
            <a:r>
              <a:rPr lang="ru-RU" sz="2400" baseline="-25000">
                <a:solidFill>
                  <a:srgbClr val="00FFFF"/>
                </a:solidFill>
              </a:rPr>
              <a:t>5</a:t>
            </a:r>
            <a:endParaRPr lang="uk-UA" sz="2400" baseline="-25000">
              <a:solidFill>
                <a:srgbClr val="00FFFF"/>
              </a:solidFill>
            </a:endParaRPr>
          </a:p>
        </p:txBody>
      </p:sp>
      <p:sp>
        <p:nvSpPr>
          <p:cNvPr id="19501" name="Text Box 17"/>
          <p:cNvSpPr txBox="1">
            <a:spLocks noChangeArrowheads="1"/>
          </p:cNvSpPr>
          <p:nvPr/>
        </p:nvSpPr>
        <p:spPr bwMode="auto">
          <a:xfrm>
            <a:off x="4572000" y="5867400"/>
            <a:ext cx="4114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800">
                <a:solidFill>
                  <a:srgbClr val="66FFFF"/>
                </a:solidFill>
                <a:sym typeface="Symbol" pitchFamily="18" charset="2"/>
              </a:rPr>
              <a:t>m</a:t>
            </a:r>
            <a:r>
              <a:rPr lang="de-DE" sz="2400">
                <a:solidFill>
                  <a:srgbClr val="66FFFF"/>
                </a:solidFill>
              </a:rPr>
              <a:t>(</a:t>
            </a:r>
            <a:r>
              <a:rPr lang="ru-RU" sz="2400">
                <a:solidFill>
                  <a:srgbClr val="66FFFF"/>
                </a:solidFill>
              </a:rPr>
              <a:t>Р</a:t>
            </a:r>
            <a:r>
              <a:rPr lang="de-DE" sz="2400" baseline="-25000">
                <a:solidFill>
                  <a:srgbClr val="66FFFF"/>
                </a:solidFill>
              </a:rPr>
              <a:t>2</a:t>
            </a:r>
            <a:r>
              <a:rPr lang="de-DE" sz="2400">
                <a:solidFill>
                  <a:srgbClr val="66FFFF"/>
                </a:solidFill>
              </a:rPr>
              <a:t>O</a:t>
            </a:r>
            <a:r>
              <a:rPr lang="ru-RU" sz="2400" baseline="-25000">
                <a:solidFill>
                  <a:srgbClr val="66FFFF"/>
                </a:solidFill>
              </a:rPr>
              <a:t>5</a:t>
            </a:r>
            <a:r>
              <a:rPr lang="uk-UA" sz="2400">
                <a:solidFill>
                  <a:srgbClr val="66FFFF"/>
                </a:solidFill>
              </a:rPr>
              <a:t>)</a:t>
            </a:r>
            <a:r>
              <a:rPr lang="uk-UA" sz="2400">
                <a:solidFill>
                  <a:schemeClr val="bg1"/>
                </a:solidFill>
              </a:rPr>
              <a:t> =</a:t>
            </a:r>
            <a:r>
              <a:rPr lang="uk-UA">
                <a:solidFill>
                  <a:schemeClr val="bg1"/>
                </a:solidFill>
              </a:rPr>
              <a:t> </a:t>
            </a:r>
            <a:r>
              <a:rPr lang="uk-UA" sz="2400">
                <a:solidFill>
                  <a:schemeClr val="bg1"/>
                </a:solidFill>
              </a:rPr>
              <a:t>0,48</a:t>
            </a:r>
            <a:r>
              <a:rPr lang="en-US" sz="2400">
                <a:solidFill>
                  <a:schemeClr val="bg1"/>
                </a:solidFill>
              </a:rPr>
              <a:t>·</a:t>
            </a:r>
            <a:r>
              <a:rPr lang="uk-UA" sz="2400">
                <a:solidFill>
                  <a:schemeClr val="bg1"/>
                </a:solidFill>
              </a:rPr>
              <a:t>142 = 28,4 г</a:t>
            </a:r>
            <a:endParaRPr lang="en-US" sz="24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4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4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9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9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9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9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9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9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9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9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9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9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9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9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9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9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9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94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94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9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94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94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9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9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9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9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95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95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9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94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94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9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19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94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9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95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95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9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/>
      <p:bldP spid="19465" grpId="0"/>
      <p:bldP spid="19467" grpId="0"/>
      <p:bldP spid="19469" grpId="0"/>
      <p:bldP spid="19470" grpId="0"/>
      <p:bldP spid="19471" grpId="0"/>
      <p:bldP spid="19473" grpId="0"/>
      <p:bldP spid="19474" grpId="0"/>
      <p:bldP spid="19475" grpId="0"/>
      <p:bldP spid="19477" grpId="0" animBg="1"/>
      <p:bldP spid="19478" grpId="0" animBg="1"/>
      <p:bldP spid="19479" grpId="0" animBg="1"/>
      <p:bldP spid="19480" grpId="0" animBg="1"/>
      <p:bldP spid="19481" grpId="0" animBg="1"/>
      <p:bldP spid="19482" grpId="0"/>
      <p:bldP spid="19484" grpId="0"/>
      <p:bldP spid="19485" grpId="0" animBg="1"/>
      <p:bldP spid="19487" grpId="0"/>
      <p:bldP spid="19495" grpId="0" animBg="1"/>
      <p:bldP spid="19498" grpId="0"/>
      <p:bldP spid="19500" grpId="0"/>
      <p:bldP spid="1950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ext Box 33"/>
          <p:cNvSpPr txBox="1">
            <a:spLocks noChangeArrowheads="1"/>
          </p:cNvSpPr>
          <p:nvPr/>
        </p:nvSpPr>
        <p:spPr bwMode="auto">
          <a:xfrm>
            <a:off x="304800" y="228600"/>
            <a:ext cx="8458200" cy="466725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rgbClr val="66FFFF"/>
                </a:solidFill>
              </a:rPr>
              <a:t>Розрахунки за хім. рівняннями </a:t>
            </a:r>
            <a:r>
              <a:rPr lang="uk-UA" sz="2400">
                <a:solidFill>
                  <a:srgbClr val="FFFF00"/>
                </a:solidFill>
              </a:rPr>
              <a:t> </a:t>
            </a:r>
            <a:r>
              <a:rPr lang="uk-UA" sz="2400">
                <a:solidFill>
                  <a:srgbClr val="FF6600"/>
                </a:solidFill>
              </a:rPr>
              <a:t> </a:t>
            </a:r>
            <a:r>
              <a:rPr lang="uk-UA" sz="2400">
                <a:solidFill>
                  <a:srgbClr val="B0EE00"/>
                </a:solidFill>
              </a:rPr>
              <a:t>обєму газуватої речовини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0" y="990600"/>
            <a:ext cx="8763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chemeClr val="accent1"/>
                </a:solidFill>
              </a:rPr>
              <a:t>Завдання:</a:t>
            </a:r>
            <a:r>
              <a:rPr lang="uk-UA" sz="2400" b="1">
                <a:solidFill>
                  <a:schemeClr val="bg1"/>
                </a:solidFill>
              </a:rPr>
              <a:t> </a:t>
            </a:r>
            <a:r>
              <a:rPr lang="uk-UA" sz="2400">
                <a:solidFill>
                  <a:schemeClr val="bg1"/>
                </a:solidFill>
              </a:rPr>
              <a:t> Обчисліть </a:t>
            </a:r>
            <a:r>
              <a:rPr lang="uk-UA" sz="2400">
                <a:solidFill>
                  <a:srgbClr val="FF6600"/>
                </a:solidFill>
              </a:rPr>
              <a:t> об</a:t>
            </a:r>
            <a:r>
              <a:rPr lang="en-US" sz="2400">
                <a:solidFill>
                  <a:srgbClr val="FF6600"/>
                </a:solidFill>
                <a:latin typeface="Kristen ITC" pitchFamily="66" charset="0"/>
              </a:rPr>
              <a:t>'</a:t>
            </a:r>
            <a:r>
              <a:rPr lang="uk-UA" sz="2400">
                <a:solidFill>
                  <a:srgbClr val="FF6600"/>
                </a:solidFill>
              </a:rPr>
              <a:t>єм  хлороводню</a:t>
            </a:r>
            <a:r>
              <a:rPr lang="uk-UA" sz="2400">
                <a:solidFill>
                  <a:schemeClr val="bg1"/>
                </a:solidFill>
              </a:rPr>
              <a:t>, який утвориться </a:t>
            </a:r>
            <a:br>
              <a:rPr lang="uk-UA" sz="2400">
                <a:solidFill>
                  <a:schemeClr val="bg1"/>
                </a:solidFill>
              </a:rPr>
            </a:br>
            <a:r>
              <a:rPr lang="uk-UA" sz="2400">
                <a:solidFill>
                  <a:schemeClr val="bg1"/>
                </a:solidFill>
              </a:rPr>
              <a:t>під час взаємодії </a:t>
            </a:r>
            <a:r>
              <a:rPr lang="uk-UA" sz="2400">
                <a:solidFill>
                  <a:srgbClr val="33CCFF"/>
                </a:solidFill>
              </a:rPr>
              <a:t> водню</a:t>
            </a:r>
            <a:r>
              <a:rPr lang="uk-UA" sz="2400">
                <a:solidFill>
                  <a:schemeClr val="bg1"/>
                </a:solidFill>
              </a:rPr>
              <a:t>  кількістю  </a:t>
            </a:r>
            <a:r>
              <a:rPr lang="uk-UA" sz="2400">
                <a:solidFill>
                  <a:srgbClr val="B0EE00"/>
                </a:solidFill>
              </a:rPr>
              <a:t>5 моль</a:t>
            </a:r>
            <a:r>
              <a:rPr lang="uk-UA" sz="2400">
                <a:solidFill>
                  <a:schemeClr val="bg1"/>
                </a:solidFill>
              </a:rPr>
              <a:t> із </a:t>
            </a:r>
            <a:r>
              <a:rPr lang="uk-UA" sz="2400">
                <a:solidFill>
                  <a:srgbClr val="33CCFF"/>
                </a:solidFill>
              </a:rPr>
              <a:t> хлором</a:t>
            </a:r>
            <a:r>
              <a:rPr lang="uk-UA" sz="24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6390" name="Text Box 7"/>
          <p:cNvSpPr txBox="1">
            <a:spLocks noChangeArrowheads="1"/>
          </p:cNvSpPr>
          <p:nvPr/>
        </p:nvSpPr>
        <p:spPr bwMode="auto">
          <a:xfrm>
            <a:off x="304800" y="19812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i="1">
                <a:solidFill>
                  <a:schemeClr val="bg1"/>
                </a:solidFill>
              </a:rPr>
              <a:t>відомо</a:t>
            </a:r>
          </a:p>
        </p:txBody>
      </p:sp>
      <p:sp>
        <p:nvSpPr>
          <p:cNvPr id="16391" name="Text Box 17"/>
          <p:cNvSpPr txBox="1">
            <a:spLocks noChangeArrowheads="1"/>
          </p:cNvSpPr>
          <p:nvPr/>
        </p:nvSpPr>
        <p:spPr bwMode="auto">
          <a:xfrm>
            <a:off x="228600" y="3276600"/>
            <a:ext cx="228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400">
                <a:solidFill>
                  <a:srgbClr val="00FFFF"/>
                </a:solidFill>
              </a:rPr>
              <a:t>V(HCl</a:t>
            </a:r>
            <a:r>
              <a:rPr lang="uk-UA" sz="2400">
                <a:solidFill>
                  <a:srgbClr val="00FFFF"/>
                </a:solidFill>
              </a:rPr>
              <a:t>)</a:t>
            </a:r>
            <a:r>
              <a:rPr lang="uk-UA"/>
              <a:t> </a:t>
            </a:r>
            <a:r>
              <a:rPr lang="uk-UA">
                <a:solidFill>
                  <a:schemeClr val="bg1"/>
                </a:solidFill>
              </a:rPr>
              <a:t>― </a:t>
            </a:r>
            <a:r>
              <a:rPr lang="en-US" sz="2400">
                <a:solidFill>
                  <a:srgbClr val="66FF66"/>
                </a:solidFill>
              </a:rPr>
              <a:t>?</a:t>
            </a:r>
            <a:r>
              <a:rPr lang="uk-UA"/>
              <a:t> </a:t>
            </a:r>
            <a:endParaRPr lang="en-US"/>
          </a:p>
        </p:txBody>
      </p:sp>
      <p:sp>
        <p:nvSpPr>
          <p:cNvPr id="16392" name="Text Box 17"/>
          <p:cNvSpPr txBox="1">
            <a:spLocks noChangeArrowheads="1"/>
          </p:cNvSpPr>
          <p:nvPr/>
        </p:nvSpPr>
        <p:spPr bwMode="auto">
          <a:xfrm>
            <a:off x="0" y="2209800"/>
            <a:ext cx="2514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4000">
                <a:solidFill>
                  <a:srgbClr val="00FFFF"/>
                </a:solidFill>
                <a:sym typeface="Symbol" pitchFamily="18" charset="2"/>
              </a:rPr>
              <a:t> </a:t>
            </a:r>
            <a:r>
              <a:rPr lang="de-DE" sz="2400">
                <a:solidFill>
                  <a:srgbClr val="00FFFF"/>
                </a:solidFill>
              </a:rPr>
              <a:t>(H</a:t>
            </a:r>
            <a:r>
              <a:rPr lang="de-DE" sz="2400" baseline="-25000">
                <a:solidFill>
                  <a:srgbClr val="00FFFF"/>
                </a:solidFill>
              </a:rPr>
              <a:t>2</a:t>
            </a:r>
            <a:r>
              <a:rPr lang="uk-UA" sz="2400">
                <a:solidFill>
                  <a:srgbClr val="00FFFF"/>
                </a:solidFill>
              </a:rPr>
              <a:t>)</a:t>
            </a:r>
            <a:r>
              <a:rPr lang="uk-UA"/>
              <a:t> </a:t>
            </a:r>
            <a:r>
              <a:rPr lang="de-DE" sz="2400">
                <a:solidFill>
                  <a:srgbClr val="00FFFF"/>
                </a:solidFill>
              </a:rPr>
              <a:t>=</a:t>
            </a:r>
            <a:r>
              <a:rPr lang="uk-UA" sz="2400">
                <a:solidFill>
                  <a:srgbClr val="00FFFF"/>
                </a:solidFill>
              </a:rPr>
              <a:t> </a:t>
            </a:r>
            <a:r>
              <a:rPr lang="de-DE" sz="2400">
                <a:solidFill>
                  <a:srgbClr val="B0EE00"/>
                </a:solidFill>
              </a:rPr>
              <a:t>5 </a:t>
            </a:r>
            <a:r>
              <a:rPr lang="uk-UA" sz="2400" i="1">
                <a:solidFill>
                  <a:srgbClr val="B0EE00"/>
                </a:solidFill>
              </a:rPr>
              <a:t>моль</a:t>
            </a:r>
            <a:endParaRPr lang="de-DE" sz="2400" i="1">
              <a:solidFill>
                <a:srgbClr val="B0EE00"/>
              </a:solidFill>
            </a:endParaRPr>
          </a:p>
        </p:txBody>
      </p:sp>
      <p:sp>
        <p:nvSpPr>
          <p:cNvPr id="16393" name="Text Box 16"/>
          <p:cNvSpPr txBox="1">
            <a:spLocks noChangeArrowheads="1"/>
          </p:cNvSpPr>
          <p:nvPr/>
        </p:nvSpPr>
        <p:spPr bwMode="auto">
          <a:xfrm>
            <a:off x="228600" y="28956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i="1">
                <a:solidFill>
                  <a:schemeClr val="bg1"/>
                </a:solidFill>
              </a:rPr>
              <a:t>знайти</a:t>
            </a:r>
          </a:p>
        </p:txBody>
      </p:sp>
      <p:sp>
        <p:nvSpPr>
          <p:cNvPr id="16394" name="Line 8"/>
          <p:cNvSpPr>
            <a:spLocks noChangeShapeType="1"/>
          </p:cNvSpPr>
          <p:nvPr/>
        </p:nvSpPr>
        <p:spPr bwMode="auto">
          <a:xfrm flipH="1" flipV="1">
            <a:off x="152400" y="2895600"/>
            <a:ext cx="2057400" cy="0"/>
          </a:xfrm>
          <a:prstGeom prst="line">
            <a:avLst/>
          </a:prstGeom>
          <a:noFill/>
          <a:ln w="28575">
            <a:solidFill>
              <a:srgbClr val="F94168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16395" name="Line 8"/>
          <p:cNvSpPr>
            <a:spLocks noChangeShapeType="1"/>
          </p:cNvSpPr>
          <p:nvPr/>
        </p:nvSpPr>
        <p:spPr bwMode="auto">
          <a:xfrm>
            <a:off x="2286000" y="2057400"/>
            <a:ext cx="0" cy="1676400"/>
          </a:xfrm>
          <a:prstGeom prst="line">
            <a:avLst/>
          </a:prstGeom>
          <a:noFill/>
          <a:ln w="28575">
            <a:solidFill>
              <a:srgbClr val="F94168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16396" name="Rectangle 12" descr="Рисунок1"/>
          <p:cNvSpPr>
            <a:spLocks noChangeArrowheads="1"/>
          </p:cNvSpPr>
          <p:nvPr/>
        </p:nvSpPr>
        <p:spPr bwMode="auto">
          <a:xfrm>
            <a:off x="4953000" y="2667000"/>
            <a:ext cx="3733800" cy="519113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sz="2800">
                <a:solidFill>
                  <a:srgbClr val="000076"/>
                </a:solidFill>
              </a:rPr>
              <a:t> </a:t>
            </a:r>
            <a:r>
              <a:rPr lang="de-DE" sz="2800"/>
              <a:t>H</a:t>
            </a:r>
            <a:r>
              <a:rPr lang="de-DE" sz="2800" baseline="-25000"/>
              <a:t>2</a:t>
            </a:r>
            <a:r>
              <a:rPr lang="uk-UA"/>
              <a:t> </a:t>
            </a:r>
            <a:r>
              <a:rPr lang="de-DE" sz="2800"/>
              <a:t>+</a:t>
            </a:r>
            <a:r>
              <a:rPr lang="uk-UA" sz="2800"/>
              <a:t> </a:t>
            </a:r>
            <a:r>
              <a:rPr lang="de-DE" sz="2800"/>
              <a:t>Cl</a:t>
            </a:r>
            <a:r>
              <a:rPr lang="uk-UA" sz="2800" baseline="-25000"/>
              <a:t>2</a:t>
            </a:r>
            <a:r>
              <a:rPr lang="de-DE" sz="2800"/>
              <a:t>  </a:t>
            </a:r>
            <a:r>
              <a:rPr lang="de-DE" sz="2800" baseline="-25000">
                <a:solidFill>
                  <a:schemeClr val="bg1"/>
                </a:solidFill>
              </a:rPr>
              <a:t>  </a:t>
            </a:r>
            <a:r>
              <a:rPr lang="uk-UA" sz="2800" baseline="-25000">
                <a:solidFill>
                  <a:schemeClr val="bg1"/>
                </a:solidFill>
              </a:rPr>
              <a:t> </a:t>
            </a:r>
            <a:r>
              <a:rPr lang="uk-UA" sz="2800">
                <a:solidFill>
                  <a:schemeClr val="bg1"/>
                </a:solidFill>
              </a:rPr>
              <a:t>=</a:t>
            </a:r>
            <a:r>
              <a:rPr lang="en-US" sz="2800">
                <a:solidFill>
                  <a:schemeClr val="bg1"/>
                </a:solidFill>
              </a:rPr>
              <a:t>2</a:t>
            </a:r>
            <a:r>
              <a:rPr lang="uk-UA" sz="2800">
                <a:solidFill>
                  <a:schemeClr val="bg1"/>
                </a:solidFill>
              </a:rPr>
              <a:t>НС</a:t>
            </a:r>
            <a:r>
              <a:rPr lang="de-DE" sz="2800">
                <a:solidFill>
                  <a:schemeClr val="bg1"/>
                </a:solidFill>
              </a:rPr>
              <a:t>l</a:t>
            </a:r>
            <a:r>
              <a:rPr lang="de-DE" baseline="-25000">
                <a:solidFill>
                  <a:schemeClr val="bg1"/>
                </a:solidFill>
              </a:rPr>
              <a:t> </a:t>
            </a:r>
            <a:r>
              <a:rPr lang="de-DE" sz="2400">
                <a:solidFill>
                  <a:schemeClr val="bg1"/>
                </a:solidFill>
              </a:rPr>
              <a:t>↑</a:t>
            </a:r>
            <a:r>
              <a:rPr lang="de-DE" baseline="-25000">
                <a:solidFill>
                  <a:schemeClr val="bg1"/>
                </a:solidFill>
              </a:rPr>
              <a:t> </a:t>
            </a:r>
            <a:endParaRPr lang="de-DE" sz="2400" baseline="-25000">
              <a:solidFill>
                <a:schemeClr val="bg1"/>
              </a:solidFill>
            </a:endParaRPr>
          </a:p>
        </p:txBody>
      </p:sp>
      <p:sp>
        <p:nvSpPr>
          <p:cNvPr id="16397" name="Text Box 12"/>
          <p:cNvSpPr txBox="1">
            <a:spLocks noChangeArrowheads="1"/>
          </p:cNvSpPr>
          <p:nvPr/>
        </p:nvSpPr>
        <p:spPr bwMode="auto">
          <a:xfrm>
            <a:off x="5181600" y="2057400"/>
            <a:ext cx="274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chemeClr val="bg1"/>
                </a:solidFill>
              </a:rPr>
              <a:t> </a:t>
            </a:r>
            <a:r>
              <a:rPr lang="uk-UA">
                <a:solidFill>
                  <a:srgbClr val="F94168"/>
                </a:solidFill>
              </a:rPr>
              <a:t>  </a:t>
            </a:r>
            <a:r>
              <a:rPr lang="uk-UA" sz="2400" i="1">
                <a:solidFill>
                  <a:schemeClr val="bg1"/>
                </a:solidFill>
              </a:rPr>
              <a:t>Розвязування</a:t>
            </a:r>
          </a:p>
        </p:txBody>
      </p:sp>
      <p:sp>
        <p:nvSpPr>
          <p:cNvPr id="16398" name="Line 8"/>
          <p:cNvSpPr>
            <a:spLocks noChangeShapeType="1"/>
          </p:cNvSpPr>
          <p:nvPr/>
        </p:nvSpPr>
        <p:spPr bwMode="auto">
          <a:xfrm flipH="1" flipV="1">
            <a:off x="5181600" y="3505200"/>
            <a:ext cx="533400" cy="0"/>
          </a:xfrm>
          <a:prstGeom prst="line">
            <a:avLst/>
          </a:prstGeom>
          <a:noFill/>
          <a:ln w="38100">
            <a:solidFill>
              <a:srgbClr val="F7093C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16399" name="Line 8"/>
          <p:cNvSpPr>
            <a:spLocks noChangeShapeType="1"/>
          </p:cNvSpPr>
          <p:nvPr/>
        </p:nvSpPr>
        <p:spPr bwMode="auto">
          <a:xfrm flipH="1" flipV="1">
            <a:off x="7086600" y="3429000"/>
            <a:ext cx="838200" cy="0"/>
          </a:xfrm>
          <a:prstGeom prst="line">
            <a:avLst/>
          </a:prstGeom>
          <a:noFill/>
          <a:ln w="38100">
            <a:solidFill>
              <a:srgbClr val="F7093C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16400" name="Line 8"/>
          <p:cNvSpPr>
            <a:spLocks noChangeShapeType="1"/>
          </p:cNvSpPr>
          <p:nvPr/>
        </p:nvSpPr>
        <p:spPr bwMode="auto">
          <a:xfrm flipH="1" flipV="1">
            <a:off x="7086600" y="3505200"/>
            <a:ext cx="838200" cy="0"/>
          </a:xfrm>
          <a:prstGeom prst="line">
            <a:avLst/>
          </a:prstGeom>
          <a:noFill/>
          <a:ln w="38100">
            <a:solidFill>
              <a:srgbClr val="F7093C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16401" name="Rectangle 21"/>
          <p:cNvSpPr>
            <a:spLocks noChangeArrowheads="1"/>
          </p:cNvSpPr>
          <p:nvPr/>
        </p:nvSpPr>
        <p:spPr bwMode="auto">
          <a:xfrm>
            <a:off x="5029200" y="3505200"/>
            <a:ext cx="1149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400">
                <a:solidFill>
                  <a:schemeClr val="bg1"/>
                </a:solidFill>
              </a:rPr>
              <a:t>1 </a:t>
            </a:r>
            <a:r>
              <a:rPr lang="uk-UA" sz="2400" i="1">
                <a:solidFill>
                  <a:schemeClr val="bg1"/>
                </a:solidFill>
              </a:rPr>
              <a:t>моль</a:t>
            </a:r>
            <a:endParaRPr lang="uk-UA" sz="2400" i="1" baseline="30000">
              <a:solidFill>
                <a:schemeClr val="bg1"/>
              </a:solidFill>
            </a:endParaRPr>
          </a:p>
        </p:txBody>
      </p:sp>
      <p:sp>
        <p:nvSpPr>
          <p:cNvPr id="16402" name="Rectangle 21"/>
          <p:cNvSpPr>
            <a:spLocks noChangeArrowheads="1"/>
          </p:cNvSpPr>
          <p:nvPr/>
        </p:nvSpPr>
        <p:spPr bwMode="auto">
          <a:xfrm>
            <a:off x="5029200" y="3810000"/>
            <a:ext cx="1149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400" i="1">
                <a:solidFill>
                  <a:srgbClr val="66FF66"/>
                </a:solidFill>
              </a:rPr>
              <a:t>5 моль</a:t>
            </a:r>
            <a:endParaRPr lang="uk-UA" sz="2400" i="1" baseline="30000">
              <a:solidFill>
                <a:srgbClr val="66FF66"/>
              </a:solidFill>
            </a:endParaRPr>
          </a:p>
        </p:txBody>
      </p:sp>
      <p:sp>
        <p:nvSpPr>
          <p:cNvPr id="16403" name="Rectangle 21"/>
          <p:cNvSpPr>
            <a:spLocks noChangeArrowheads="1"/>
          </p:cNvSpPr>
          <p:nvPr/>
        </p:nvSpPr>
        <p:spPr bwMode="auto">
          <a:xfrm>
            <a:off x="7010400" y="3505200"/>
            <a:ext cx="1154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400">
                <a:solidFill>
                  <a:schemeClr val="bg1"/>
                </a:solidFill>
              </a:rPr>
              <a:t>2 моль</a:t>
            </a:r>
            <a:endParaRPr lang="uk-UA" sz="2400" baseline="30000">
              <a:solidFill>
                <a:schemeClr val="bg1"/>
              </a:solidFill>
            </a:endParaRPr>
          </a:p>
        </p:txBody>
      </p:sp>
      <p:sp>
        <p:nvSpPr>
          <p:cNvPr id="16404" name="Rectangle 21"/>
          <p:cNvSpPr>
            <a:spLocks noChangeArrowheads="1"/>
          </p:cNvSpPr>
          <p:nvPr/>
        </p:nvSpPr>
        <p:spPr bwMode="auto">
          <a:xfrm>
            <a:off x="7010400" y="3810000"/>
            <a:ext cx="1155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1">
                <a:solidFill>
                  <a:srgbClr val="66FF66"/>
                </a:solidFill>
              </a:rPr>
              <a:t>x</a:t>
            </a:r>
            <a:r>
              <a:rPr lang="uk-UA" sz="2400" i="1">
                <a:solidFill>
                  <a:srgbClr val="66FF66"/>
                </a:solidFill>
              </a:rPr>
              <a:t> моль</a:t>
            </a:r>
            <a:endParaRPr lang="uk-UA" sz="2400" i="1" baseline="30000">
              <a:solidFill>
                <a:srgbClr val="66FF66"/>
              </a:solidFill>
            </a:endParaRPr>
          </a:p>
        </p:txBody>
      </p:sp>
      <p:pic>
        <p:nvPicPr>
          <p:cNvPr id="16410" name="Picture 26" descr="2003-06-06 01 10 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4267200"/>
            <a:ext cx="2133600" cy="979488"/>
          </a:xfrm>
          <a:prstGeom prst="rect">
            <a:avLst/>
          </a:prstGeom>
          <a:noFill/>
        </p:spPr>
      </p:pic>
      <p:sp>
        <p:nvSpPr>
          <p:cNvPr id="16411" name="Text Box 17"/>
          <p:cNvSpPr txBox="1">
            <a:spLocks noChangeArrowheads="1"/>
          </p:cNvSpPr>
          <p:nvPr/>
        </p:nvSpPr>
        <p:spPr bwMode="auto">
          <a:xfrm>
            <a:off x="5029200" y="4183743"/>
            <a:ext cx="2743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4000" dirty="0">
                <a:solidFill>
                  <a:srgbClr val="00FFFF"/>
                </a:solidFill>
                <a:sym typeface="Symbol" pitchFamily="18" charset="2"/>
              </a:rPr>
              <a:t> </a:t>
            </a:r>
            <a:r>
              <a:rPr lang="de-DE" sz="2400" dirty="0">
                <a:solidFill>
                  <a:srgbClr val="00FFFF"/>
                </a:solidFill>
              </a:rPr>
              <a:t>(</a:t>
            </a:r>
            <a:r>
              <a:rPr lang="de-DE" sz="2400" dirty="0" err="1">
                <a:solidFill>
                  <a:srgbClr val="00FFFF"/>
                </a:solidFill>
              </a:rPr>
              <a:t>HCl</a:t>
            </a:r>
            <a:r>
              <a:rPr lang="uk-UA" sz="2400" dirty="0">
                <a:solidFill>
                  <a:srgbClr val="00FFFF"/>
                </a:solidFill>
              </a:rPr>
              <a:t>)</a:t>
            </a:r>
            <a:r>
              <a:rPr lang="uk-UA" dirty="0"/>
              <a:t> </a:t>
            </a:r>
            <a:r>
              <a:rPr lang="de-DE" sz="2400" dirty="0">
                <a:solidFill>
                  <a:srgbClr val="00FFFF"/>
                </a:solidFill>
              </a:rPr>
              <a:t>=</a:t>
            </a:r>
            <a:r>
              <a:rPr lang="uk-UA" sz="2400" dirty="0">
                <a:solidFill>
                  <a:srgbClr val="00FFFF"/>
                </a:solidFill>
              </a:rPr>
              <a:t> </a:t>
            </a:r>
            <a:r>
              <a:rPr lang="de-DE" sz="2400" dirty="0">
                <a:solidFill>
                  <a:srgbClr val="B0EE00"/>
                </a:solidFill>
              </a:rPr>
              <a:t>10 </a:t>
            </a:r>
            <a:r>
              <a:rPr lang="uk-UA" sz="2400" i="1" dirty="0">
                <a:solidFill>
                  <a:srgbClr val="B0EE00"/>
                </a:solidFill>
              </a:rPr>
              <a:t>моль</a:t>
            </a:r>
            <a:endParaRPr lang="de-DE" sz="2400" i="1" dirty="0">
              <a:solidFill>
                <a:srgbClr val="B0EE00"/>
              </a:solidFill>
            </a:endParaRPr>
          </a:p>
        </p:txBody>
      </p:sp>
      <p:pic>
        <p:nvPicPr>
          <p:cNvPr id="16413" name="Picture 29" descr="Рисунокfgj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0" y="2057400"/>
            <a:ext cx="1928813" cy="719138"/>
          </a:xfrm>
          <a:prstGeom prst="rect">
            <a:avLst/>
          </a:prstGeom>
          <a:noFill/>
        </p:spPr>
      </p:pic>
      <p:sp>
        <p:nvSpPr>
          <p:cNvPr id="16414" name="Line 8"/>
          <p:cNvSpPr>
            <a:spLocks noChangeShapeType="1"/>
          </p:cNvSpPr>
          <p:nvPr/>
        </p:nvSpPr>
        <p:spPr bwMode="auto">
          <a:xfrm>
            <a:off x="4191000" y="1981200"/>
            <a:ext cx="0" cy="1752600"/>
          </a:xfrm>
          <a:prstGeom prst="line">
            <a:avLst/>
          </a:prstGeom>
          <a:noFill/>
          <a:ln w="28575">
            <a:solidFill>
              <a:srgbClr val="F94168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97308" name="Text Box 28"/>
          <p:cNvSpPr txBox="1">
            <a:spLocks noChangeArrowheads="1"/>
          </p:cNvSpPr>
          <p:nvPr/>
        </p:nvSpPr>
        <p:spPr bwMode="auto">
          <a:xfrm>
            <a:off x="2438400" y="2819400"/>
            <a:ext cx="1676400" cy="466725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400">
                <a:solidFill>
                  <a:srgbClr val="66FFFF"/>
                </a:solidFill>
              </a:rPr>
              <a:t>Vm</a:t>
            </a:r>
            <a:r>
              <a:rPr lang="uk-UA" sz="2400">
                <a:solidFill>
                  <a:srgbClr val="66FFFF"/>
                </a:solidFill>
              </a:rPr>
              <a:t>=22,4</a:t>
            </a:r>
            <a:r>
              <a:rPr lang="uk-UA" sz="2400" i="1">
                <a:solidFill>
                  <a:srgbClr val="66FFFF"/>
                </a:solidFill>
              </a:rPr>
              <a:t>л</a:t>
            </a:r>
          </a:p>
        </p:txBody>
      </p:sp>
      <p:sp>
        <p:nvSpPr>
          <p:cNvPr id="16416" name="Text Box 17"/>
          <p:cNvSpPr txBox="1">
            <a:spLocks noChangeArrowheads="1"/>
          </p:cNvSpPr>
          <p:nvPr/>
        </p:nvSpPr>
        <p:spPr bwMode="auto">
          <a:xfrm>
            <a:off x="3352800" y="5105400"/>
            <a:ext cx="533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400">
                <a:solidFill>
                  <a:srgbClr val="00FFFF"/>
                </a:solidFill>
              </a:rPr>
              <a:t>V(HCl</a:t>
            </a:r>
            <a:r>
              <a:rPr lang="uk-UA" sz="2400">
                <a:solidFill>
                  <a:srgbClr val="00FFFF"/>
                </a:solidFill>
              </a:rPr>
              <a:t>)</a:t>
            </a:r>
            <a:r>
              <a:rPr lang="uk-UA"/>
              <a:t> </a:t>
            </a:r>
            <a:r>
              <a:rPr lang="uk-UA" sz="2400">
                <a:solidFill>
                  <a:schemeClr val="bg1"/>
                </a:solidFill>
              </a:rPr>
              <a:t>=10моль</a:t>
            </a:r>
            <a:r>
              <a:rPr lang="en-US" sz="2400">
                <a:solidFill>
                  <a:schemeClr val="bg1"/>
                </a:solidFill>
              </a:rPr>
              <a:t>·</a:t>
            </a:r>
            <a:r>
              <a:rPr lang="uk-UA" sz="2400">
                <a:solidFill>
                  <a:schemeClr val="bg1"/>
                </a:solidFill>
              </a:rPr>
              <a:t>22,4л/моль = 224 </a:t>
            </a:r>
            <a:r>
              <a:rPr lang="uk-UA" sz="2400" i="1">
                <a:solidFill>
                  <a:schemeClr val="bg1"/>
                </a:solidFill>
              </a:rPr>
              <a:t>л</a:t>
            </a:r>
            <a:r>
              <a:rPr lang="uk-UA" sz="2400">
                <a:solidFill>
                  <a:schemeClr val="bg1"/>
                </a:solidFill>
              </a:rPr>
              <a:t> </a:t>
            </a:r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16417" name="Text Box 12"/>
          <p:cNvSpPr txBox="1">
            <a:spLocks noChangeArrowheads="1"/>
          </p:cNvSpPr>
          <p:nvPr/>
        </p:nvSpPr>
        <p:spPr bwMode="auto">
          <a:xfrm>
            <a:off x="1371600" y="59436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chemeClr val="bg1"/>
                </a:solidFill>
              </a:rPr>
              <a:t> </a:t>
            </a:r>
            <a:r>
              <a:rPr lang="uk-UA">
                <a:solidFill>
                  <a:srgbClr val="F94168"/>
                </a:solidFill>
              </a:rPr>
              <a:t>  </a:t>
            </a:r>
            <a:r>
              <a:rPr lang="uk-UA" sz="2400" i="1">
                <a:solidFill>
                  <a:schemeClr val="bg1"/>
                </a:solidFill>
              </a:rPr>
              <a:t> Відповідь</a:t>
            </a:r>
          </a:p>
        </p:txBody>
      </p:sp>
      <p:sp>
        <p:nvSpPr>
          <p:cNvPr id="16418" name="Text Box 17"/>
          <p:cNvSpPr txBox="1">
            <a:spLocks noChangeArrowheads="1"/>
          </p:cNvSpPr>
          <p:nvPr/>
        </p:nvSpPr>
        <p:spPr bwMode="auto">
          <a:xfrm>
            <a:off x="3276600" y="5943600"/>
            <a:ext cx="236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400">
                <a:solidFill>
                  <a:srgbClr val="00FFFF"/>
                </a:solidFill>
              </a:rPr>
              <a:t>V(HCl</a:t>
            </a:r>
            <a:r>
              <a:rPr lang="uk-UA" sz="2400">
                <a:solidFill>
                  <a:srgbClr val="00FFFF"/>
                </a:solidFill>
              </a:rPr>
              <a:t>)</a:t>
            </a:r>
            <a:r>
              <a:rPr lang="uk-UA"/>
              <a:t> </a:t>
            </a:r>
            <a:r>
              <a:rPr lang="uk-UA" sz="2400">
                <a:solidFill>
                  <a:schemeClr val="bg1"/>
                </a:solidFill>
              </a:rPr>
              <a:t>= 224л </a:t>
            </a:r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16419" name="AutoShape 35"/>
          <p:cNvSpPr>
            <a:spLocks noChangeArrowheads="1"/>
          </p:cNvSpPr>
          <p:nvPr/>
        </p:nvSpPr>
        <p:spPr bwMode="gray">
          <a:xfrm>
            <a:off x="2743200" y="3962400"/>
            <a:ext cx="1828800" cy="457200"/>
          </a:xfrm>
          <a:prstGeom prst="rightArrow">
            <a:avLst>
              <a:gd name="adj1" fmla="val 61574"/>
              <a:gd name="adj2" fmla="val 130204"/>
            </a:avLst>
          </a:prstGeom>
          <a:solidFill>
            <a:srgbClr val="CCFD91">
              <a:alpha val="9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400" b="1">
                <a:solidFill>
                  <a:schemeClr val="bg1"/>
                </a:solidFill>
              </a:rPr>
              <a:t> </a:t>
            </a:r>
            <a:r>
              <a:rPr lang="uk-UA" sz="2400"/>
              <a:t> </a:t>
            </a:r>
            <a:r>
              <a:rPr lang="uk-UA" sz="2000"/>
              <a:t>за умовою</a:t>
            </a:r>
          </a:p>
        </p:txBody>
      </p:sp>
      <p:sp>
        <p:nvSpPr>
          <p:cNvPr id="16420" name="AutoShape 36"/>
          <p:cNvSpPr>
            <a:spLocks noChangeArrowheads="1"/>
          </p:cNvSpPr>
          <p:nvPr/>
        </p:nvSpPr>
        <p:spPr bwMode="gray">
          <a:xfrm>
            <a:off x="2743200" y="3429000"/>
            <a:ext cx="1828800" cy="457200"/>
          </a:xfrm>
          <a:prstGeom prst="rightArrow">
            <a:avLst>
              <a:gd name="adj1" fmla="val 61806"/>
              <a:gd name="adj2" fmla="val 103815"/>
            </a:avLst>
          </a:prstGeom>
          <a:solidFill>
            <a:srgbClr val="FFFF00">
              <a:alpha val="9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400" b="1">
                <a:solidFill>
                  <a:schemeClr val="bg1"/>
                </a:solidFill>
              </a:rPr>
              <a:t> </a:t>
            </a:r>
            <a:r>
              <a:rPr lang="uk-UA" sz="2000"/>
              <a:t>за рівнянням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6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6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6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6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6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6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6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7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97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7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6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6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6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6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6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6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6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6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6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6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16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16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16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/>
      <p:bldP spid="16390" grpId="0"/>
      <p:bldP spid="16391" grpId="0"/>
      <p:bldP spid="16392" grpId="0"/>
      <p:bldP spid="16393" grpId="0"/>
      <p:bldP spid="16396" grpId="0" animBg="1"/>
      <p:bldP spid="16397" grpId="0"/>
      <p:bldP spid="16398" grpId="0" animBg="1"/>
      <p:bldP spid="16399" grpId="0" animBg="1"/>
      <p:bldP spid="16400" grpId="0" animBg="1"/>
      <p:bldP spid="16401" grpId="0"/>
      <p:bldP spid="16402" grpId="0"/>
      <p:bldP spid="16403" grpId="0"/>
      <p:bldP spid="16404" grpId="0"/>
      <p:bldP spid="16411" grpId="0"/>
      <p:bldP spid="97308" grpId="0" animBg="1"/>
      <p:bldP spid="16416" grpId="0"/>
      <p:bldP spid="16417" grpId="0"/>
      <p:bldP spid="16418" grpId="0"/>
      <p:bldP spid="16419" grpId="0" animBg="1"/>
      <p:bldP spid="164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 Box 33"/>
          <p:cNvSpPr txBox="1">
            <a:spLocks noChangeArrowheads="1"/>
          </p:cNvSpPr>
          <p:nvPr/>
        </p:nvSpPr>
        <p:spPr bwMode="auto">
          <a:xfrm>
            <a:off x="304800" y="228600"/>
            <a:ext cx="8458200" cy="466725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rgbClr val="66FFFF"/>
                </a:solidFill>
              </a:rPr>
              <a:t>Розрахунки за хім. рівняннями </a:t>
            </a:r>
            <a:r>
              <a:rPr lang="uk-UA" sz="2400">
                <a:solidFill>
                  <a:srgbClr val="FFFF00"/>
                </a:solidFill>
              </a:rPr>
              <a:t> </a:t>
            </a:r>
            <a:r>
              <a:rPr lang="uk-UA" sz="2400">
                <a:solidFill>
                  <a:srgbClr val="FF6600"/>
                </a:solidFill>
              </a:rPr>
              <a:t> </a:t>
            </a:r>
            <a:r>
              <a:rPr lang="uk-UA" sz="2400">
                <a:solidFill>
                  <a:srgbClr val="B0EE00"/>
                </a:solidFill>
              </a:rPr>
              <a:t>обєму газуватої речовини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0" y="914400"/>
            <a:ext cx="9372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chemeClr val="accent1"/>
                </a:solidFill>
              </a:rPr>
              <a:t>Завдання:</a:t>
            </a:r>
            <a:r>
              <a:rPr lang="uk-UA" sz="2400" b="1">
                <a:solidFill>
                  <a:schemeClr val="bg1"/>
                </a:solidFill>
              </a:rPr>
              <a:t> </a:t>
            </a:r>
            <a:r>
              <a:rPr lang="uk-UA" sz="2400">
                <a:solidFill>
                  <a:schemeClr val="bg1"/>
                </a:solidFill>
              </a:rPr>
              <a:t> Обчисліть </a:t>
            </a:r>
            <a:r>
              <a:rPr lang="uk-UA" sz="2400">
                <a:solidFill>
                  <a:srgbClr val="FF6600"/>
                </a:solidFill>
              </a:rPr>
              <a:t> об</a:t>
            </a:r>
            <a:r>
              <a:rPr lang="en-US" sz="2400">
                <a:solidFill>
                  <a:srgbClr val="FF6600"/>
                </a:solidFill>
                <a:latin typeface="Kristen ITC" pitchFamily="66" charset="0"/>
              </a:rPr>
              <a:t>'</a:t>
            </a:r>
            <a:r>
              <a:rPr lang="uk-UA" sz="2400">
                <a:solidFill>
                  <a:srgbClr val="FF6600"/>
                </a:solidFill>
              </a:rPr>
              <a:t>єм водню</a:t>
            </a:r>
            <a:r>
              <a:rPr lang="uk-UA" sz="2400">
                <a:solidFill>
                  <a:schemeClr val="bg1"/>
                </a:solidFill>
              </a:rPr>
              <a:t>, який утвориться під час взаємодії </a:t>
            </a:r>
            <a:r>
              <a:rPr lang="uk-UA" sz="2400">
                <a:solidFill>
                  <a:srgbClr val="33CCFF"/>
                </a:solidFill>
              </a:rPr>
              <a:t>алюмінію</a:t>
            </a:r>
            <a:r>
              <a:rPr lang="uk-UA" sz="2400">
                <a:solidFill>
                  <a:schemeClr val="bg1"/>
                </a:solidFill>
              </a:rPr>
              <a:t> масою 81 грам із </a:t>
            </a:r>
            <a:r>
              <a:rPr lang="uk-UA" sz="2400">
                <a:solidFill>
                  <a:srgbClr val="33CCFF"/>
                </a:solidFill>
              </a:rPr>
              <a:t>хлоридною</a:t>
            </a:r>
            <a:r>
              <a:rPr lang="uk-UA" sz="2400">
                <a:solidFill>
                  <a:schemeClr val="bg1"/>
                </a:solidFill>
              </a:rPr>
              <a:t> кислотою.</a:t>
            </a:r>
          </a:p>
        </p:txBody>
      </p:sp>
      <p:sp>
        <p:nvSpPr>
          <p:cNvPr id="15366" name="Text Box 7"/>
          <p:cNvSpPr txBox="1">
            <a:spLocks noChangeArrowheads="1"/>
          </p:cNvSpPr>
          <p:nvPr/>
        </p:nvSpPr>
        <p:spPr bwMode="auto">
          <a:xfrm>
            <a:off x="304800" y="19812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i="1">
                <a:solidFill>
                  <a:schemeClr val="bg1"/>
                </a:solidFill>
              </a:rPr>
              <a:t>відомо</a:t>
            </a:r>
          </a:p>
        </p:txBody>
      </p:sp>
      <p:sp>
        <p:nvSpPr>
          <p:cNvPr id="15367" name="Text Box 17"/>
          <p:cNvSpPr txBox="1">
            <a:spLocks noChangeArrowheads="1"/>
          </p:cNvSpPr>
          <p:nvPr/>
        </p:nvSpPr>
        <p:spPr bwMode="auto">
          <a:xfrm>
            <a:off x="152400" y="2286000"/>
            <a:ext cx="2209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800">
                <a:solidFill>
                  <a:srgbClr val="00FFFF"/>
                </a:solidFill>
                <a:sym typeface="Symbol" pitchFamily="18" charset="2"/>
              </a:rPr>
              <a:t>m</a:t>
            </a:r>
            <a:r>
              <a:rPr lang="uk-UA" sz="2400">
                <a:solidFill>
                  <a:srgbClr val="00FFFF"/>
                </a:solidFill>
              </a:rPr>
              <a:t> </a:t>
            </a:r>
            <a:r>
              <a:rPr lang="de-DE" sz="2400">
                <a:solidFill>
                  <a:srgbClr val="00FFFF"/>
                </a:solidFill>
              </a:rPr>
              <a:t>(</a:t>
            </a:r>
            <a:r>
              <a:rPr lang="uk-UA" sz="2400">
                <a:solidFill>
                  <a:srgbClr val="00FFFF"/>
                </a:solidFill>
              </a:rPr>
              <a:t>А</a:t>
            </a:r>
            <a:r>
              <a:rPr lang="de-DE" sz="2400">
                <a:solidFill>
                  <a:srgbClr val="00FFFF"/>
                </a:solidFill>
              </a:rPr>
              <a:t>l</a:t>
            </a:r>
            <a:r>
              <a:rPr lang="uk-UA" sz="2400">
                <a:solidFill>
                  <a:srgbClr val="33CCFF"/>
                </a:solidFill>
              </a:rPr>
              <a:t>)</a:t>
            </a:r>
            <a:r>
              <a:rPr lang="uk-UA">
                <a:solidFill>
                  <a:srgbClr val="33CCFF"/>
                </a:solidFill>
              </a:rPr>
              <a:t> </a:t>
            </a:r>
            <a:r>
              <a:rPr lang="de-DE">
                <a:solidFill>
                  <a:srgbClr val="33CCFF"/>
                </a:solidFill>
              </a:rPr>
              <a:t> </a:t>
            </a:r>
            <a:r>
              <a:rPr lang="uk-UA">
                <a:solidFill>
                  <a:srgbClr val="33CCFF"/>
                </a:solidFill>
              </a:rPr>
              <a:t> </a:t>
            </a:r>
            <a:r>
              <a:rPr lang="uk-UA" sz="2400">
                <a:solidFill>
                  <a:srgbClr val="33CCFF"/>
                </a:solidFill>
              </a:rPr>
              <a:t>= 81</a:t>
            </a:r>
            <a:r>
              <a:rPr lang="uk-UA" sz="2400" i="1">
                <a:solidFill>
                  <a:schemeClr val="accent1"/>
                </a:solidFill>
              </a:rPr>
              <a:t>г</a:t>
            </a:r>
            <a:endParaRPr lang="en-US" sz="2400" i="1">
              <a:solidFill>
                <a:schemeClr val="accent1"/>
              </a:solidFill>
            </a:endParaRPr>
          </a:p>
        </p:txBody>
      </p:sp>
      <p:sp>
        <p:nvSpPr>
          <p:cNvPr id="15368" name="Line 8"/>
          <p:cNvSpPr>
            <a:spLocks noChangeShapeType="1"/>
          </p:cNvSpPr>
          <p:nvPr/>
        </p:nvSpPr>
        <p:spPr bwMode="auto">
          <a:xfrm flipH="1">
            <a:off x="0" y="2819400"/>
            <a:ext cx="2057400" cy="0"/>
          </a:xfrm>
          <a:prstGeom prst="line">
            <a:avLst/>
          </a:prstGeom>
          <a:noFill/>
          <a:ln w="9525">
            <a:solidFill>
              <a:srgbClr val="F94168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15369" name="Text Box 16"/>
          <p:cNvSpPr txBox="1">
            <a:spLocks noChangeArrowheads="1"/>
          </p:cNvSpPr>
          <p:nvPr/>
        </p:nvSpPr>
        <p:spPr bwMode="auto">
          <a:xfrm>
            <a:off x="228600" y="28194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i="1">
                <a:solidFill>
                  <a:schemeClr val="bg1"/>
                </a:solidFill>
              </a:rPr>
              <a:t>знайти</a:t>
            </a:r>
          </a:p>
        </p:txBody>
      </p:sp>
      <p:sp>
        <p:nvSpPr>
          <p:cNvPr id="15370" name="Text Box 17"/>
          <p:cNvSpPr txBox="1">
            <a:spLocks noChangeArrowheads="1"/>
          </p:cNvSpPr>
          <p:nvPr/>
        </p:nvSpPr>
        <p:spPr bwMode="auto">
          <a:xfrm>
            <a:off x="228600" y="3200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400">
                <a:solidFill>
                  <a:srgbClr val="00FFFF"/>
                </a:solidFill>
              </a:rPr>
              <a:t>V</a:t>
            </a:r>
            <a:r>
              <a:rPr lang="uk-UA" sz="2400">
                <a:solidFill>
                  <a:srgbClr val="00FFFF"/>
                </a:solidFill>
              </a:rPr>
              <a:t> </a:t>
            </a:r>
            <a:r>
              <a:rPr lang="de-DE" sz="2400">
                <a:solidFill>
                  <a:srgbClr val="00FFFF"/>
                </a:solidFill>
              </a:rPr>
              <a:t>(H</a:t>
            </a:r>
            <a:r>
              <a:rPr lang="de-DE" sz="2400" baseline="-25000">
                <a:solidFill>
                  <a:srgbClr val="00FFFF"/>
                </a:solidFill>
              </a:rPr>
              <a:t>2</a:t>
            </a:r>
            <a:r>
              <a:rPr lang="uk-UA" sz="2400">
                <a:solidFill>
                  <a:srgbClr val="00FFFF"/>
                </a:solidFill>
              </a:rPr>
              <a:t>)</a:t>
            </a:r>
            <a:r>
              <a:rPr lang="uk-UA"/>
              <a:t> </a:t>
            </a:r>
            <a:r>
              <a:rPr lang="uk-UA">
                <a:solidFill>
                  <a:schemeClr val="bg1"/>
                </a:solidFill>
              </a:rPr>
              <a:t>― </a:t>
            </a:r>
            <a:r>
              <a:rPr lang="en-US" sz="2400">
                <a:solidFill>
                  <a:srgbClr val="66FF66"/>
                </a:solidFill>
              </a:rPr>
              <a:t>?</a:t>
            </a:r>
            <a:r>
              <a:rPr lang="uk-UA"/>
              <a:t> </a:t>
            </a:r>
            <a:endParaRPr lang="en-US"/>
          </a:p>
        </p:txBody>
      </p:sp>
      <p:sp>
        <p:nvSpPr>
          <p:cNvPr id="15371" name="Line 8"/>
          <p:cNvSpPr>
            <a:spLocks noChangeShapeType="1"/>
          </p:cNvSpPr>
          <p:nvPr/>
        </p:nvSpPr>
        <p:spPr bwMode="auto">
          <a:xfrm>
            <a:off x="2133600" y="2133600"/>
            <a:ext cx="0" cy="1447800"/>
          </a:xfrm>
          <a:prstGeom prst="line">
            <a:avLst/>
          </a:prstGeom>
          <a:noFill/>
          <a:ln w="9525">
            <a:solidFill>
              <a:srgbClr val="F94168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15372" name="Text Box 12"/>
          <p:cNvSpPr txBox="1">
            <a:spLocks noChangeArrowheads="1"/>
          </p:cNvSpPr>
          <p:nvPr/>
        </p:nvSpPr>
        <p:spPr bwMode="auto">
          <a:xfrm>
            <a:off x="4876800" y="2057400"/>
            <a:ext cx="274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chemeClr val="bg1"/>
                </a:solidFill>
              </a:rPr>
              <a:t> </a:t>
            </a:r>
            <a:r>
              <a:rPr lang="uk-UA">
                <a:solidFill>
                  <a:srgbClr val="F94168"/>
                </a:solidFill>
              </a:rPr>
              <a:t>  </a:t>
            </a:r>
            <a:r>
              <a:rPr lang="uk-UA" sz="2400" i="1">
                <a:solidFill>
                  <a:schemeClr val="bg1"/>
                </a:solidFill>
              </a:rPr>
              <a:t>Розвязування</a:t>
            </a:r>
          </a:p>
        </p:txBody>
      </p:sp>
      <p:sp>
        <p:nvSpPr>
          <p:cNvPr id="15373" name="Line 8"/>
          <p:cNvSpPr>
            <a:spLocks noChangeShapeType="1"/>
          </p:cNvSpPr>
          <p:nvPr/>
        </p:nvSpPr>
        <p:spPr bwMode="auto">
          <a:xfrm>
            <a:off x="3962400" y="2133600"/>
            <a:ext cx="0" cy="1447800"/>
          </a:xfrm>
          <a:prstGeom prst="line">
            <a:avLst/>
          </a:prstGeom>
          <a:noFill/>
          <a:ln w="9525">
            <a:solidFill>
              <a:srgbClr val="F94168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pic>
        <p:nvPicPr>
          <p:cNvPr id="15375" name="Picture 15" descr="Рисунок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2057400"/>
            <a:ext cx="1295400" cy="863600"/>
          </a:xfrm>
          <a:prstGeom prst="rect">
            <a:avLst/>
          </a:prstGeom>
          <a:noFill/>
        </p:spPr>
      </p:pic>
      <p:sp>
        <p:nvSpPr>
          <p:cNvPr id="15376" name="Text Box 17"/>
          <p:cNvSpPr txBox="1">
            <a:spLocks noChangeArrowheads="1"/>
          </p:cNvSpPr>
          <p:nvPr/>
        </p:nvSpPr>
        <p:spPr bwMode="auto">
          <a:xfrm>
            <a:off x="6324600" y="5943600"/>
            <a:ext cx="2819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4000">
                <a:solidFill>
                  <a:srgbClr val="00FFFF"/>
                </a:solidFill>
                <a:sym typeface="Symbol" pitchFamily="18" charset="2"/>
              </a:rPr>
              <a:t> </a:t>
            </a:r>
            <a:r>
              <a:rPr lang="de-DE" sz="2400">
                <a:solidFill>
                  <a:srgbClr val="00FFFF"/>
                </a:solidFill>
              </a:rPr>
              <a:t>(H</a:t>
            </a:r>
            <a:r>
              <a:rPr lang="de-DE" sz="2400" baseline="-25000">
                <a:solidFill>
                  <a:srgbClr val="00FFFF"/>
                </a:solidFill>
              </a:rPr>
              <a:t>2</a:t>
            </a:r>
            <a:r>
              <a:rPr lang="uk-UA" sz="2400">
                <a:solidFill>
                  <a:srgbClr val="00FFFF"/>
                </a:solidFill>
              </a:rPr>
              <a:t>)</a:t>
            </a:r>
            <a:r>
              <a:rPr lang="uk-UA"/>
              <a:t> </a:t>
            </a:r>
            <a:r>
              <a:rPr lang="de-DE" sz="2400">
                <a:solidFill>
                  <a:srgbClr val="00FFFF"/>
                </a:solidFill>
              </a:rPr>
              <a:t>=1,5 </a:t>
            </a:r>
            <a:r>
              <a:rPr lang="uk-UA" sz="2400" i="1">
                <a:solidFill>
                  <a:srgbClr val="00FFFF"/>
                </a:solidFill>
              </a:rPr>
              <a:t>моль</a:t>
            </a:r>
            <a:endParaRPr lang="de-DE" sz="2400" i="1">
              <a:solidFill>
                <a:srgbClr val="00FFFF"/>
              </a:solidFill>
            </a:endParaRPr>
          </a:p>
        </p:txBody>
      </p:sp>
      <p:pic>
        <p:nvPicPr>
          <p:cNvPr id="15381" name="Picture 21" descr="2003-06-06 00 26 4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3124200"/>
            <a:ext cx="3790950" cy="1268413"/>
          </a:xfrm>
          <a:prstGeom prst="rect">
            <a:avLst/>
          </a:prstGeom>
          <a:noFill/>
        </p:spPr>
      </p:pic>
      <p:sp>
        <p:nvSpPr>
          <p:cNvPr id="15382" name="Text Box 17"/>
          <p:cNvSpPr txBox="1">
            <a:spLocks noChangeArrowheads="1"/>
          </p:cNvSpPr>
          <p:nvPr/>
        </p:nvSpPr>
        <p:spPr bwMode="auto">
          <a:xfrm>
            <a:off x="2209800" y="3048000"/>
            <a:ext cx="1600200" cy="831850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rgbClr val="00FFFF"/>
                </a:solidFill>
                <a:sym typeface="Symbol" pitchFamily="18" charset="2"/>
              </a:rPr>
              <a:t>М</a:t>
            </a:r>
            <a:r>
              <a:rPr lang="de-DE" sz="2400">
                <a:solidFill>
                  <a:srgbClr val="00FFFF"/>
                </a:solidFill>
              </a:rPr>
              <a:t>(Al</a:t>
            </a:r>
            <a:r>
              <a:rPr lang="uk-UA" sz="2400">
                <a:solidFill>
                  <a:srgbClr val="00FFFF"/>
                </a:solidFill>
              </a:rPr>
              <a:t>)</a:t>
            </a:r>
            <a:r>
              <a:rPr lang="uk-UA" sz="2400"/>
              <a:t> </a:t>
            </a:r>
            <a:r>
              <a:rPr lang="de-DE" sz="2400">
                <a:solidFill>
                  <a:schemeClr val="bg1"/>
                </a:solidFill>
              </a:rPr>
              <a:t>27</a:t>
            </a:r>
            <a:r>
              <a:rPr lang="uk-UA" sz="2400" i="1">
                <a:solidFill>
                  <a:schemeClr val="bg1"/>
                </a:solidFill>
              </a:rPr>
              <a:t>г/моль</a:t>
            </a:r>
            <a:r>
              <a:rPr lang="uk-UA" sz="2400" i="1"/>
              <a:t> </a:t>
            </a:r>
            <a:endParaRPr lang="en-US" sz="2400" i="1"/>
          </a:p>
        </p:txBody>
      </p:sp>
      <p:sp>
        <p:nvSpPr>
          <p:cNvPr id="15387" name="Rectangle 27" descr="Рисунок1"/>
          <p:cNvSpPr>
            <a:spLocks noChangeArrowheads="1"/>
          </p:cNvSpPr>
          <p:nvPr/>
        </p:nvSpPr>
        <p:spPr bwMode="auto">
          <a:xfrm>
            <a:off x="4114800" y="2514600"/>
            <a:ext cx="4572000" cy="519113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sz="2800">
                <a:solidFill>
                  <a:srgbClr val="000076"/>
                </a:solidFill>
              </a:rPr>
              <a:t>2Al</a:t>
            </a:r>
            <a:r>
              <a:rPr lang="uk-UA" sz="2800"/>
              <a:t> </a:t>
            </a:r>
            <a:r>
              <a:rPr lang="de-DE" sz="2800"/>
              <a:t>+</a:t>
            </a:r>
            <a:r>
              <a:rPr lang="uk-UA" sz="2800"/>
              <a:t> </a:t>
            </a:r>
            <a:r>
              <a:rPr lang="de-DE" sz="2800"/>
              <a:t>6HCl  </a:t>
            </a:r>
            <a:r>
              <a:rPr lang="de-DE" sz="2800" baseline="-25000">
                <a:solidFill>
                  <a:schemeClr val="bg1"/>
                </a:solidFill>
              </a:rPr>
              <a:t>  </a:t>
            </a:r>
            <a:r>
              <a:rPr lang="uk-UA" sz="2800" baseline="-25000">
                <a:solidFill>
                  <a:schemeClr val="bg1"/>
                </a:solidFill>
              </a:rPr>
              <a:t> </a:t>
            </a:r>
            <a:r>
              <a:rPr lang="uk-UA" sz="2800">
                <a:solidFill>
                  <a:schemeClr val="bg1"/>
                </a:solidFill>
              </a:rPr>
              <a:t>=</a:t>
            </a:r>
            <a:r>
              <a:rPr lang="en-US" sz="2800">
                <a:solidFill>
                  <a:schemeClr val="bg1"/>
                </a:solidFill>
              </a:rPr>
              <a:t>2</a:t>
            </a:r>
            <a:r>
              <a:rPr lang="uk-UA" sz="2800">
                <a:solidFill>
                  <a:schemeClr val="bg1"/>
                </a:solidFill>
              </a:rPr>
              <a:t>А</a:t>
            </a:r>
            <a:r>
              <a:rPr lang="de-DE" sz="2800">
                <a:solidFill>
                  <a:schemeClr val="bg1"/>
                </a:solidFill>
              </a:rPr>
              <a:t>l</a:t>
            </a:r>
            <a:r>
              <a:rPr lang="uk-UA" sz="2800">
                <a:solidFill>
                  <a:schemeClr val="bg1"/>
                </a:solidFill>
              </a:rPr>
              <a:t>С</a:t>
            </a:r>
            <a:r>
              <a:rPr lang="de-DE" sz="2800">
                <a:solidFill>
                  <a:schemeClr val="bg1"/>
                </a:solidFill>
              </a:rPr>
              <a:t>l</a:t>
            </a:r>
            <a:r>
              <a:rPr lang="uk-UA" sz="2800" baseline="-25000">
                <a:solidFill>
                  <a:schemeClr val="bg1"/>
                </a:solidFill>
              </a:rPr>
              <a:t>3</a:t>
            </a:r>
            <a:r>
              <a:rPr lang="de-DE" baseline="-25000">
                <a:solidFill>
                  <a:schemeClr val="bg1"/>
                </a:solidFill>
              </a:rPr>
              <a:t> </a:t>
            </a:r>
            <a:r>
              <a:rPr lang="de-DE" sz="2400">
                <a:solidFill>
                  <a:schemeClr val="bg1"/>
                </a:solidFill>
              </a:rPr>
              <a:t>+</a:t>
            </a:r>
            <a:r>
              <a:rPr lang="de-DE" sz="2400" baseline="-25000">
                <a:solidFill>
                  <a:schemeClr val="bg1"/>
                </a:solidFill>
              </a:rPr>
              <a:t> </a:t>
            </a:r>
            <a:r>
              <a:rPr lang="de-DE" sz="2400">
                <a:solidFill>
                  <a:schemeClr val="bg1"/>
                </a:solidFill>
              </a:rPr>
              <a:t>H</a:t>
            </a:r>
            <a:r>
              <a:rPr lang="de-DE" sz="2400" baseline="-25000">
                <a:solidFill>
                  <a:schemeClr val="bg1"/>
                </a:solidFill>
              </a:rPr>
              <a:t>2 </a:t>
            </a:r>
            <a:r>
              <a:rPr lang="de-DE" sz="2400">
                <a:solidFill>
                  <a:schemeClr val="bg1"/>
                </a:solidFill>
              </a:rPr>
              <a:t>↑</a:t>
            </a:r>
            <a:endParaRPr lang="de-DE" sz="2400" baseline="-25000">
              <a:solidFill>
                <a:schemeClr val="bg1"/>
              </a:solidFill>
            </a:endParaRPr>
          </a:p>
        </p:txBody>
      </p:sp>
      <p:sp>
        <p:nvSpPr>
          <p:cNvPr id="15388" name="Rectangle 28" descr="Рисунок1"/>
          <p:cNvSpPr>
            <a:spLocks noChangeArrowheads="1"/>
          </p:cNvSpPr>
          <p:nvPr/>
        </p:nvSpPr>
        <p:spPr bwMode="auto">
          <a:xfrm>
            <a:off x="4114800" y="4267200"/>
            <a:ext cx="4572000" cy="519113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sz="2800">
                <a:solidFill>
                  <a:srgbClr val="000076"/>
                </a:solidFill>
              </a:rPr>
              <a:t>2Al</a:t>
            </a:r>
            <a:r>
              <a:rPr lang="uk-UA" sz="2800"/>
              <a:t> </a:t>
            </a:r>
            <a:r>
              <a:rPr lang="de-DE" sz="2800"/>
              <a:t>+</a:t>
            </a:r>
            <a:r>
              <a:rPr lang="uk-UA" sz="2800"/>
              <a:t> </a:t>
            </a:r>
            <a:r>
              <a:rPr lang="de-DE" sz="2800"/>
              <a:t>6HCl  </a:t>
            </a:r>
            <a:r>
              <a:rPr lang="de-DE" sz="2800" baseline="-25000">
                <a:solidFill>
                  <a:schemeClr val="bg1"/>
                </a:solidFill>
              </a:rPr>
              <a:t>  </a:t>
            </a:r>
            <a:r>
              <a:rPr lang="uk-UA" sz="2800" baseline="-25000">
                <a:solidFill>
                  <a:schemeClr val="bg1"/>
                </a:solidFill>
              </a:rPr>
              <a:t> </a:t>
            </a:r>
            <a:r>
              <a:rPr lang="uk-UA" sz="2800">
                <a:solidFill>
                  <a:schemeClr val="bg1"/>
                </a:solidFill>
              </a:rPr>
              <a:t>=</a:t>
            </a:r>
            <a:r>
              <a:rPr lang="en-US" sz="2800">
                <a:solidFill>
                  <a:schemeClr val="bg1"/>
                </a:solidFill>
              </a:rPr>
              <a:t>2</a:t>
            </a:r>
            <a:r>
              <a:rPr lang="uk-UA" sz="2800">
                <a:solidFill>
                  <a:schemeClr val="bg1"/>
                </a:solidFill>
              </a:rPr>
              <a:t>А</a:t>
            </a:r>
            <a:r>
              <a:rPr lang="de-DE" sz="2800">
                <a:solidFill>
                  <a:schemeClr val="bg1"/>
                </a:solidFill>
              </a:rPr>
              <a:t>l</a:t>
            </a:r>
            <a:r>
              <a:rPr lang="uk-UA" sz="2800">
                <a:solidFill>
                  <a:schemeClr val="bg1"/>
                </a:solidFill>
              </a:rPr>
              <a:t>С</a:t>
            </a:r>
            <a:r>
              <a:rPr lang="de-DE" sz="2800">
                <a:solidFill>
                  <a:schemeClr val="bg1"/>
                </a:solidFill>
              </a:rPr>
              <a:t>l</a:t>
            </a:r>
            <a:r>
              <a:rPr lang="uk-UA" sz="2800" baseline="-25000">
                <a:solidFill>
                  <a:schemeClr val="bg1"/>
                </a:solidFill>
              </a:rPr>
              <a:t>3</a:t>
            </a:r>
            <a:r>
              <a:rPr lang="de-DE" baseline="-25000">
                <a:solidFill>
                  <a:schemeClr val="bg1"/>
                </a:solidFill>
              </a:rPr>
              <a:t> </a:t>
            </a:r>
            <a:r>
              <a:rPr lang="de-DE" sz="2400">
                <a:solidFill>
                  <a:schemeClr val="bg1"/>
                </a:solidFill>
              </a:rPr>
              <a:t>+</a:t>
            </a:r>
            <a:r>
              <a:rPr lang="de-DE" sz="2400" baseline="-25000">
                <a:solidFill>
                  <a:schemeClr val="bg1"/>
                </a:solidFill>
              </a:rPr>
              <a:t> </a:t>
            </a:r>
            <a:r>
              <a:rPr lang="de-DE" sz="2400">
                <a:solidFill>
                  <a:schemeClr val="bg1"/>
                </a:solidFill>
              </a:rPr>
              <a:t>H</a:t>
            </a:r>
            <a:r>
              <a:rPr lang="de-DE" sz="2400" baseline="-25000">
                <a:solidFill>
                  <a:schemeClr val="bg1"/>
                </a:solidFill>
              </a:rPr>
              <a:t>2 </a:t>
            </a:r>
            <a:r>
              <a:rPr lang="de-DE" sz="2400">
                <a:solidFill>
                  <a:schemeClr val="bg1"/>
                </a:solidFill>
              </a:rPr>
              <a:t>↑</a:t>
            </a:r>
            <a:endParaRPr lang="de-DE" sz="2400" baseline="-25000">
              <a:solidFill>
                <a:schemeClr val="bg1"/>
              </a:solidFill>
            </a:endParaRPr>
          </a:p>
        </p:txBody>
      </p:sp>
      <p:sp>
        <p:nvSpPr>
          <p:cNvPr id="15389" name="Rectangle 21"/>
          <p:cNvSpPr>
            <a:spLocks noChangeArrowheads="1"/>
          </p:cNvSpPr>
          <p:nvPr/>
        </p:nvSpPr>
        <p:spPr bwMode="auto">
          <a:xfrm>
            <a:off x="4343400" y="5029200"/>
            <a:ext cx="1149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400">
                <a:solidFill>
                  <a:schemeClr val="bg1"/>
                </a:solidFill>
              </a:rPr>
              <a:t>2 </a:t>
            </a:r>
            <a:r>
              <a:rPr lang="uk-UA" sz="2400" i="1">
                <a:solidFill>
                  <a:schemeClr val="bg1"/>
                </a:solidFill>
              </a:rPr>
              <a:t>моль</a:t>
            </a:r>
            <a:endParaRPr lang="uk-UA" sz="2400" i="1" baseline="30000">
              <a:solidFill>
                <a:schemeClr val="bg1"/>
              </a:solidFill>
            </a:endParaRPr>
          </a:p>
        </p:txBody>
      </p:sp>
      <p:sp>
        <p:nvSpPr>
          <p:cNvPr id="15390" name="Rectangle 21"/>
          <p:cNvSpPr>
            <a:spLocks noChangeArrowheads="1"/>
          </p:cNvSpPr>
          <p:nvPr/>
        </p:nvSpPr>
        <p:spPr bwMode="auto">
          <a:xfrm>
            <a:off x="4343400" y="5334000"/>
            <a:ext cx="1149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400" i="1">
                <a:solidFill>
                  <a:srgbClr val="66FF66"/>
                </a:solidFill>
              </a:rPr>
              <a:t>3</a:t>
            </a:r>
            <a:r>
              <a:rPr lang="uk-UA" sz="2400" i="1">
                <a:solidFill>
                  <a:srgbClr val="66FF66"/>
                </a:solidFill>
              </a:rPr>
              <a:t> моль</a:t>
            </a:r>
            <a:endParaRPr lang="uk-UA" sz="2400" i="1" baseline="30000">
              <a:solidFill>
                <a:srgbClr val="66FF66"/>
              </a:solidFill>
            </a:endParaRPr>
          </a:p>
        </p:txBody>
      </p:sp>
      <p:sp>
        <p:nvSpPr>
          <p:cNvPr id="15391" name="Rectangle 21"/>
          <p:cNvSpPr>
            <a:spLocks noChangeArrowheads="1"/>
          </p:cNvSpPr>
          <p:nvPr/>
        </p:nvSpPr>
        <p:spPr bwMode="auto">
          <a:xfrm>
            <a:off x="6705600" y="5029200"/>
            <a:ext cx="1149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400">
                <a:solidFill>
                  <a:schemeClr val="bg1"/>
                </a:solidFill>
              </a:rPr>
              <a:t>1 </a:t>
            </a:r>
            <a:r>
              <a:rPr lang="uk-UA" sz="2400" i="1">
                <a:solidFill>
                  <a:schemeClr val="bg1"/>
                </a:solidFill>
              </a:rPr>
              <a:t>моль</a:t>
            </a:r>
            <a:endParaRPr lang="uk-UA" sz="2400" i="1" baseline="30000">
              <a:solidFill>
                <a:schemeClr val="bg1"/>
              </a:solidFill>
            </a:endParaRPr>
          </a:p>
        </p:txBody>
      </p:sp>
      <p:sp>
        <p:nvSpPr>
          <p:cNvPr id="15392" name="Rectangle 21"/>
          <p:cNvSpPr>
            <a:spLocks noChangeArrowheads="1"/>
          </p:cNvSpPr>
          <p:nvPr/>
        </p:nvSpPr>
        <p:spPr bwMode="auto">
          <a:xfrm>
            <a:off x="6705600" y="5334000"/>
            <a:ext cx="1155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1">
                <a:solidFill>
                  <a:srgbClr val="66FF66"/>
                </a:solidFill>
              </a:rPr>
              <a:t>x</a:t>
            </a:r>
            <a:r>
              <a:rPr lang="uk-UA" sz="2400" i="1">
                <a:solidFill>
                  <a:srgbClr val="66FF66"/>
                </a:solidFill>
              </a:rPr>
              <a:t> моль</a:t>
            </a:r>
            <a:endParaRPr lang="uk-UA" sz="2400" i="1" baseline="30000">
              <a:solidFill>
                <a:srgbClr val="66FF66"/>
              </a:solidFill>
            </a:endParaRPr>
          </a:p>
        </p:txBody>
      </p:sp>
      <p:pic>
        <p:nvPicPr>
          <p:cNvPr id="15393" name="Picture 33" descr="2013-06-16 14 27 3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48600" y="5181600"/>
            <a:ext cx="1295400" cy="1066800"/>
          </a:xfrm>
          <a:prstGeom prst="rect">
            <a:avLst/>
          </a:prstGeom>
          <a:noFill/>
        </p:spPr>
      </p:pic>
      <p:sp>
        <p:nvSpPr>
          <p:cNvPr id="15394" name="Line 8"/>
          <p:cNvSpPr>
            <a:spLocks noChangeShapeType="1"/>
          </p:cNvSpPr>
          <p:nvPr/>
        </p:nvSpPr>
        <p:spPr bwMode="auto">
          <a:xfrm flipH="1" flipV="1">
            <a:off x="7696200" y="4953000"/>
            <a:ext cx="533400" cy="0"/>
          </a:xfrm>
          <a:prstGeom prst="line">
            <a:avLst/>
          </a:prstGeom>
          <a:noFill/>
          <a:ln w="38100">
            <a:solidFill>
              <a:srgbClr val="F7093C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15395" name="Line 8"/>
          <p:cNvSpPr>
            <a:spLocks noChangeShapeType="1"/>
          </p:cNvSpPr>
          <p:nvPr/>
        </p:nvSpPr>
        <p:spPr bwMode="auto">
          <a:xfrm flipH="1" flipV="1">
            <a:off x="7696200" y="4876800"/>
            <a:ext cx="533400" cy="0"/>
          </a:xfrm>
          <a:prstGeom prst="line">
            <a:avLst/>
          </a:prstGeom>
          <a:noFill/>
          <a:ln w="38100">
            <a:solidFill>
              <a:srgbClr val="F7093C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15396" name="Line 8"/>
          <p:cNvSpPr>
            <a:spLocks noChangeShapeType="1"/>
          </p:cNvSpPr>
          <p:nvPr/>
        </p:nvSpPr>
        <p:spPr bwMode="auto">
          <a:xfrm flipH="1" flipV="1">
            <a:off x="4267200" y="4876800"/>
            <a:ext cx="609600" cy="0"/>
          </a:xfrm>
          <a:prstGeom prst="line">
            <a:avLst/>
          </a:prstGeom>
          <a:noFill/>
          <a:ln w="38100">
            <a:solidFill>
              <a:srgbClr val="F7093C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pic>
        <p:nvPicPr>
          <p:cNvPr id="15397" name="Picture 37" descr="Рисунокfgj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09800" y="3962400"/>
            <a:ext cx="1600200" cy="596900"/>
          </a:xfrm>
          <a:prstGeom prst="rect">
            <a:avLst/>
          </a:prstGeom>
          <a:noFill/>
        </p:spPr>
      </p:pic>
      <p:sp>
        <p:nvSpPr>
          <p:cNvPr id="15398" name="Text Box 17"/>
          <p:cNvSpPr txBox="1">
            <a:spLocks noChangeArrowheads="1"/>
          </p:cNvSpPr>
          <p:nvPr/>
        </p:nvSpPr>
        <p:spPr bwMode="auto">
          <a:xfrm>
            <a:off x="381000" y="5334000"/>
            <a:ext cx="3505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4000">
                <a:solidFill>
                  <a:srgbClr val="00FFFF"/>
                </a:solidFill>
                <a:sym typeface="Symbol" pitchFamily="18" charset="2"/>
              </a:rPr>
              <a:t> </a:t>
            </a:r>
            <a:r>
              <a:rPr lang="de-DE" sz="2800">
                <a:solidFill>
                  <a:srgbClr val="00FFFF"/>
                </a:solidFill>
                <a:sym typeface="Symbol" pitchFamily="18" charset="2"/>
              </a:rPr>
              <a:t>V</a:t>
            </a:r>
            <a:r>
              <a:rPr lang="de-DE" sz="2400">
                <a:solidFill>
                  <a:srgbClr val="00FFFF"/>
                </a:solidFill>
              </a:rPr>
              <a:t>(H</a:t>
            </a:r>
            <a:r>
              <a:rPr lang="de-DE" sz="2400" baseline="-25000">
                <a:solidFill>
                  <a:srgbClr val="00FFFF"/>
                </a:solidFill>
              </a:rPr>
              <a:t>2</a:t>
            </a:r>
            <a:r>
              <a:rPr lang="uk-UA" sz="2400">
                <a:solidFill>
                  <a:srgbClr val="00FFFF"/>
                </a:solidFill>
              </a:rPr>
              <a:t>)</a:t>
            </a:r>
            <a:r>
              <a:rPr lang="uk-UA"/>
              <a:t> </a:t>
            </a:r>
            <a:r>
              <a:rPr lang="de-DE" sz="2400">
                <a:solidFill>
                  <a:schemeClr val="bg1"/>
                </a:solidFill>
              </a:rPr>
              <a:t>=1,5 </a:t>
            </a:r>
            <a:r>
              <a:rPr lang="uk-UA" sz="2400" i="1">
                <a:solidFill>
                  <a:schemeClr val="bg1"/>
                </a:solidFill>
              </a:rPr>
              <a:t>моль</a:t>
            </a:r>
            <a:r>
              <a:rPr lang="en-US" sz="2400">
                <a:solidFill>
                  <a:schemeClr val="bg1"/>
                </a:solidFill>
              </a:rPr>
              <a:t>·22,4</a:t>
            </a:r>
            <a:r>
              <a:rPr lang="uk-UA" sz="2400">
                <a:solidFill>
                  <a:schemeClr val="bg1"/>
                </a:solidFill>
              </a:rPr>
              <a:t>л</a:t>
            </a:r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97308" name="Text Box 28"/>
          <p:cNvSpPr txBox="1">
            <a:spLocks noChangeArrowheads="1"/>
          </p:cNvSpPr>
          <p:nvPr/>
        </p:nvSpPr>
        <p:spPr bwMode="auto">
          <a:xfrm>
            <a:off x="2133600" y="4648200"/>
            <a:ext cx="1752600" cy="466725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400">
                <a:solidFill>
                  <a:srgbClr val="66FFFF"/>
                </a:solidFill>
              </a:rPr>
              <a:t>Vm</a:t>
            </a:r>
            <a:r>
              <a:rPr lang="uk-UA" sz="2400">
                <a:solidFill>
                  <a:srgbClr val="66FFFF"/>
                </a:solidFill>
              </a:rPr>
              <a:t>=22,4 </a:t>
            </a:r>
            <a:r>
              <a:rPr lang="uk-UA" sz="2400" i="1">
                <a:solidFill>
                  <a:srgbClr val="66FFFF"/>
                </a:solidFill>
              </a:rPr>
              <a:t>л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3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3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5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5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5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5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5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5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5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5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5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5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5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5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5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5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5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5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5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5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5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5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5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5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5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5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5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97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97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97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5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5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5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15366" grpId="0"/>
      <p:bldP spid="15367" grpId="0"/>
      <p:bldP spid="15369" grpId="0"/>
      <p:bldP spid="15370" grpId="0"/>
      <p:bldP spid="15372" grpId="0"/>
      <p:bldP spid="15376" grpId="0"/>
      <p:bldP spid="15382" grpId="0" animBg="1"/>
      <p:bldP spid="15387" grpId="0" animBg="1"/>
      <p:bldP spid="15388" grpId="0" animBg="1"/>
      <p:bldP spid="15389" grpId="0"/>
      <p:bldP spid="15390" grpId="0"/>
      <p:bldP spid="15391" grpId="0"/>
      <p:bldP spid="15392" grpId="0"/>
      <p:bldP spid="15394" grpId="0" animBg="1"/>
      <p:bldP spid="15395" grpId="0" animBg="1"/>
      <p:bldP spid="15396" grpId="0" animBg="1"/>
      <p:bldP spid="15398" grpId="0"/>
      <p:bldP spid="97308" grpId="0" animBg="1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Другая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548DD4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10564416</TotalTime>
  <Words>1122</Words>
  <Application>Microsoft Office PowerPoint</Application>
  <PresentationFormat>Екран (4:3)</PresentationFormat>
  <Paragraphs>242</Paragraphs>
  <Slides>15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слайдів</vt:lpstr>
      </vt:variant>
      <vt:variant>
        <vt:i4>15</vt:i4>
      </vt:variant>
    </vt:vector>
  </HeadingPairs>
  <TitlesOfParts>
    <vt:vector size="21" baseType="lpstr">
      <vt:lpstr>Arial</vt:lpstr>
      <vt:lpstr>Kristen ITC</vt:lpstr>
      <vt:lpstr>Symbol</vt:lpstr>
      <vt:lpstr>Times New Roman</vt:lpstr>
      <vt:lpstr>Оформление по умолчанию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</dc:creator>
  <cp:lastModifiedBy>User</cp:lastModifiedBy>
  <cp:revision>78</cp:revision>
  <cp:lastPrinted>1601-01-01T00:00:00Z</cp:lastPrinted>
  <dcterms:created xsi:type="dcterms:W3CDTF">2003-06-05T22:16:18Z</dcterms:created>
  <dcterms:modified xsi:type="dcterms:W3CDTF">2021-01-14T10:15:03Z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