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94" r:id="rId3"/>
    <p:sldId id="297" r:id="rId4"/>
    <p:sldId id="295" r:id="rId5"/>
    <p:sldId id="299" r:id="rId6"/>
    <p:sldId id="298" r:id="rId7"/>
    <p:sldId id="313" r:id="rId8"/>
    <p:sldId id="301" r:id="rId9"/>
    <p:sldId id="314" r:id="rId10"/>
    <p:sldId id="311" r:id="rId11"/>
    <p:sldId id="309" r:id="rId12"/>
    <p:sldId id="310" r:id="rId13"/>
    <p:sldId id="317" r:id="rId14"/>
    <p:sldId id="308" r:id="rId15"/>
    <p:sldId id="315" r:id="rId16"/>
    <p:sldId id="300" r:id="rId17"/>
    <p:sldId id="312" r:id="rId18"/>
    <p:sldId id="302" r:id="rId19"/>
    <p:sldId id="316" r:id="rId20"/>
    <p:sldId id="318" r:id="rId21"/>
    <p:sldId id="303" r:id="rId22"/>
    <p:sldId id="281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993300"/>
    <a:srgbClr val="663300"/>
    <a:srgbClr val="3399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9" autoAdjust="0"/>
    <p:restoredTop sz="94660"/>
  </p:normalViewPr>
  <p:slideViewPr>
    <p:cSldViewPr>
      <p:cViewPr>
        <p:scale>
          <a:sx n="62" d="100"/>
          <a:sy n="62" d="100"/>
        </p:scale>
        <p:origin x="-1602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03426-7DEA-4F15-AFF3-B3CC1201BC1E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7DE4CE-7F43-47B9-8018-D364E40A02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Учитель на вушко висловлює</a:t>
            </a:r>
            <a:r>
              <a:rPr lang="uk-UA" baseline="0" dirty="0" smtClean="0"/>
              <a:t> побажання дітям</a:t>
            </a:r>
            <a:r>
              <a:rPr lang="en-US" baseline="0" dirty="0" smtClean="0"/>
              <a:t>,</a:t>
            </a:r>
            <a:r>
              <a:rPr lang="uk-UA" baseline="0" dirty="0" smtClean="0"/>
              <a:t> ті передають його по колу </a:t>
            </a:r>
            <a:r>
              <a:rPr lang="uk-UA" baseline="0" dirty="0" err="1" smtClean="0"/>
              <a:t>“змійкою”</a:t>
            </a:r>
            <a:r>
              <a:rPr lang="uk-UA" baseline="0" dirty="0" smtClean="0"/>
              <a:t>. Останній учень записує на дошці.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DE4CE-7F43-47B9-8018-D364E40A02E0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DE4CE-7F43-47B9-8018-D364E40A02E0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i="0" kern="1200" dirty="0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Як </a:t>
            </a:r>
            <a:r>
              <a:rPr lang="ru-RU" sz="1800" i="0" kern="1200" dirty="0" err="1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ви</a:t>
            </a:r>
            <a:r>
              <a:rPr lang="ru-RU" sz="1800" i="0" kern="1200" dirty="0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ru-RU" sz="1800" i="0" kern="1200" dirty="0" err="1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гадаєте</a:t>
            </a:r>
            <a:r>
              <a:rPr lang="ru-RU" sz="1800" i="0" kern="1200" dirty="0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, у </a:t>
            </a:r>
            <a:r>
              <a:rPr lang="ru-RU" sz="1800" i="0" kern="1200" dirty="0" err="1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чому</a:t>
            </a:r>
            <a:r>
              <a:rPr lang="ru-RU" sz="1800" i="0" kern="1200" dirty="0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ru-RU" sz="1800" i="0" kern="1200" dirty="0" err="1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цінність</a:t>
            </a:r>
            <a:r>
              <a:rPr lang="ru-RU" sz="1800" i="0" kern="1200" dirty="0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ru-RU" sz="1800" i="0" kern="1200" dirty="0" err="1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цих</a:t>
            </a:r>
            <a:r>
              <a:rPr lang="ru-RU" sz="1800" i="0" kern="1200" dirty="0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ru-RU" sz="1800" i="0" kern="1200" dirty="0" err="1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об’єктів</a:t>
            </a:r>
            <a:r>
              <a:rPr lang="ru-RU" sz="1800" i="0" kern="1200" dirty="0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? </a:t>
            </a:r>
            <a:r>
              <a:rPr lang="ru-RU" sz="1800" i="0" kern="1200" dirty="0" err="1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Чи</a:t>
            </a:r>
            <a:r>
              <a:rPr lang="ru-RU" sz="1800" i="0" kern="1200" dirty="0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 </a:t>
            </a:r>
            <a:r>
              <a:rPr lang="ru-RU" sz="1800" i="0" kern="1200" dirty="0" err="1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можна</a:t>
            </a:r>
            <a:r>
              <a:rPr lang="ru-RU" sz="1800" i="0" kern="1200" baseline="0" dirty="0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ru-RU" sz="1800" i="0" kern="1200" dirty="0" err="1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визначити</a:t>
            </a:r>
            <a:r>
              <a:rPr lang="ru-RU" sz="1800" i="0" kern="1200" dirty="0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ru-RU" sz="1800" i="0" kern="1200" dirty="0" err="1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їхню</a:t>
            </a:r>
            <a:r>
              <a:rPr lang="ru-RU" sz="1800" i="0" kern="1200" dirty="0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ru-RU" sz="1800" i="0" kern="1200" dirty="0" err="1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вартість</a:t>
            </a:r>
            <a:r>
              <a:rPr lang="ru-RU" sz="1800" i="0" kern="1200" dirty="0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  <a:t>?</a:t>
            </a:r>
            <a:br>
              <a:rPr lang="ru-RU" sz="1800" i="0" kern="1200" dirty="0" smtClean="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rPr>
            </a:br>
            <a:endParaRPr lang="ru-RU" sz="1800" dirty="0">
              <a:latin typeface="Comic Sans MS" pitchFamily="66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DE4CE-7F43-47B9-8018-D364E40A02E0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dirty="0" err="1" smtClean="0">
                <a:latin typeface="Comic Sans MS" pitchFamily="66" charset="0"/>
              </a:rPr>
              <a:t>прогнозують</a:t>
            </a:r>
            <a:r>
              <a:rPr lang="ru-RU" sz="1200" dirty="0" smtClean="0">
                <a:latin typeface="Comic Sans MS" pitchFamily="66" charset="0"/>
              </a:rPr>
              <a:t> </a:t>
            </a:r>
            <a:r>
              <a:rPr lang="ru-RU" sz="1200" dirty="0" err="1" smtClean="0">
                <a:latin typeface="Comic Sans MS" pitchFamily="66" charset="0"/>
              </a:rPr>
              <a:t>наслідки</a:t>
            </a:r>
            <a:r>
              <a:rPr lang="ru-RU" sz="1200" dirty="0" smtClean="0">
                <a:latin typeface="Comic Sans MS" pitchFamily="66" charset="0"/>
              </a:rPr>
              <a:t> </a:t>
            </a:r>
            <a:r>
              <a:rPr lang="ru-RU" sz="1200" dirty="0" err="1" smtClean="0">
                <a:latin typeface="Comic Sans MS" pitchFamily="66" charset="0"/>
              </a:rPr>
              <a:t>небезпечної</a:t>
            </a:r>
            <a:r>
              <a:rPr lang="ru-RU" sz="1200" dirty="0" smtClean="0">
                <a:latin typeface="Comic Sans MS" pitchFamily="66" charset="0"/>
              </a:rPr>
              <a:t> </a:t>
            </a:r>
            <a:r>
              <a:rPr lang="ru-RU" sz="1200" dirty="0" err="1" smtClean="0">
                <a:latin typeface="Comic Sans MS" pitchFamily="66" charset="0"/>
              </a:rPr>
              <a:t>поведінки</a:t>
            </a:r>
            <a:r>
              <a:rPr lang="ru-RU" sz="1200" dirty="0" smtClean="0">
                <a:latin typeface="Comic Sans MS" pitchFamily="66" charset="0"/>
              </a:rPr>
              <a:t> </a:t>
            </a:r>
            <a:r>
              <a:rPr lang="ru-RU" sz="1200" dirty="0" err="1" smtClean="0">
                <a:latin typeface="Comic Sans MS" pitchFamily="66" charset="0"/>
              </a:rPr>
              <a:t>з</a:t>
            </a:r>
            <a:r>
              <a:rPr lang="ru-RU" sz="1200" dirty="0" smtClean="0">
                <a:latin typeface="Comic Sans MS" pitchFamily="66" charset="0"/>
              </a:rPr>
              <a:t> </a:t>
            </a:r>
            <a:r>
              <a:rPr lang="ru-RU" sz="1200" dirty="0" err="1" smtClean="0">
                <a:latin typeface="Comic Sans MS" pitchFamily="66" charset="0"/>
              </a:rPr>
              <a:t>підозрілими</a:t>
            </a:r>
            <a:r>
              <a:rPr lang="ru-RU" sz="1200" dirty="0" smtClean="0">
                <a:latin typeface="Comic Sans MS" pitchFamily="66" charset="0"/>
              </a:rPr>
              <a:t> предметами, </a:t>
            </a:r>
            <a:r>
              <a:rPr lang="ru-RU" sz="1200" dirty="0" err="1" smtClean="0">
                <a:latin typeface="Comic Sans MS" pitchFamily="66" charset="0"/>
              </a:rPr>
              <a:t>забутими</a:t>
            </a:r>
            <a:r>
              <a:rPr lang="ru-RU" sz="1200" dirty="0" smtClean="0">
                <a:latin typeface="Comic Sans MS" pitchFamily="66" charset="0"/>
              </a:rPr>
              <a:t> речами, </a:t>
            </a:r>
            <a:r>
              <a:rPr lang="ru-RU" sz="1200" dirty="0" err="1" smtClean="0">
                <a:latin typeface="Comic Sans MS" pitchFamily="66" charset="0"/>
              </a:rPr>
              <a:t>вибуховими</a:t>
            </a:r>
            <a:r>
              <a:rPr lang="ru-RU" sz="1200" dirty="0" smtClean="0">
                <a:latin typeface="Comic Sans MS" pitchFamily="66" charset="0"/>
              </a:rPr>
              <a:t> </a:t>
            </a:r>
            <a:r>
              <a:rPr lang="ru-RU" sz="1200" dirty="0" err="1" smtClean="0">
                <a:latin typeface="Comic Sans MS" pitchFamily="66" charset="0"/>
              </a:rPr>
              <a:t>пристроями</a:t>
            </a:r>
            <a:r>
              <a:rPr lang="ru-RU" sz="1200" dirty="0" smtClean="0">
                <a:latin typeface="Comic Sans MS" pitchFamily="66" charset="0"/>
              </a:rPr>
              <a:t> та </a:t>
            </a:r>
            <a:r>
              <a:rPr lang="ru-RU" sz="1200" dirty="0" err="1" smtClean="0">
                <a:latin typeface="Comic Sans MS" pitchFamily="66" charset="0"/>
              </a:rPr>
              <a:t>зброєю</a:t>
            </a:r>
            <a:r>
              <a:rPr lang="ru-RU" sz="1200" dirty="0" smtClean="0">
                <a:latin typeface="Comic Sans MS" pitchFamily="66" charset="0"/>
              </a:rPr>
              <a:t>;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DE4CE-7F43-47B9-8018-D364E40A02E0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Presentations\1 september\Owl\Owl-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1470025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  <a:latin typeface="Monotype Corsiva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5527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Monotype Corsiva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6BAD8-869A-41F1-99CB-A57C57ED9C8E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BEDEC-36C4-4554-B0B4-F28A55878D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A0E20-DB4A-4837-8849-57C9121730B3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EE256-3D11-4DF7-8224-6A5E405C68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2CA07-E488-453A-A504-31EB263F494A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A941F-976C-4BCE-B4DF-8CB47A1747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BFC6D-D927-41EC-AAE4-ED5CE58C1C3F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61D4A-D562-40BC-8086-DAE3AFF1F5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67CBCB-88C1-44BB-A4E5-3DE3294DA7A5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8C4B7-8C3B-49E9-AECC-B9AD6EDE33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AC29B-0D8E-4FB2-A6A9-406844D90AC7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FE931-80FB-44C9-87B6-60EF6F7923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65A1D-1943-4672-BF31-E1687D7DACB2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AEEAF-EFD4-4F0D-ADB2-3FA36909BD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2E787-3556-4D80-A54E-D91AA7ED148B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8D06C-075A-469C-A0C2-482EAAE82F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D8E7E-9D0D-450E-9E8B-3A77712C77D4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F6CFB-7346-4253-B09E-2F63C24EB2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3510A-B4D0-4126-B835-752FB4FC76B7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8C8BC-BE23-49F4-92F7-90A3AD5ADF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0CEFF-B35B-4DC3-B78A-DCB43BA3B556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185EA-2139-45A7-B6FF-915331BA7D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Presentations\1 september\Owl\Owl-Print2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4763" y="0"/>
            <a:ext cx="9148763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341438"/>
            <a:ext cx="8229600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3BF2CF9-DA2F-49D7-9839-46740570407E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5D96B8F-62D3-448D-B7CB-FE5F527271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Monotype Corsiva" pitchFamily="66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onotype Corsiva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onotype Corsiva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onotype Corsiva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onotype Corsiva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onotype Corsiva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onotype Corsiva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onotype Corsiva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onotype Corsiva" pitchFamily="6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youtube.com/watch?v=kDh6bdJpOGE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1371600" y="2924944"/>
            <a:ext cx="7772400" cy="2880990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100" dirty="0" smtClean="0"/>
          </a:p>
        </p:txBody>
      </p:sp>
      <p:pic>
        <p:nvPicPr>
          <p:cNvPr id="3" name="Picture 4" descr="http://vseotkritki.ru/_ph/23/2/287372964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861048"/>
            <a:ext cx="2949445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3568" y="2060848"/>
            <a:ext cx="80648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mic Sans MS" pitchFamily="66" charset="0"/>
              </a:rPr>
              <a:t>Про </a:t>
            </a:r>
            <a:r>
              <a:rPr lang="ru-RU" sz="3600" b="1" dirty="0" err="1" smtClean="0">
                <a:solidFill>
                  <a:schemeClr val="bg1"/>
                </a:solidFill>
                <a:latin typeface="Comic Sans MS" pitchFamily="66" charset="0"/>
              </a:rPr>
              <a:t>що</a:t>
            </a:r>
            <a:r>
              <a:rPr lang="ru-RU" sz="36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Comic Sans MS" pitchFamily="66" charset="0"/>
              </a:rPr>
              <a:t>розповідають</a:t>
            </a:r>
            <a:r>
              <a:rPr lang="ru-RU" sz="3600" b="1" dirty="0" smtClean="0">
                <a:solidFill>
                  <a:schemeClr val="bg1"/>
                </a:solidFill>
                <a:latin typeface="Comic Sans MS" pitchFamily="66" charset="0"/>
              </a:rPr>
              <a:t> нам </a:t>
            </a:r>
            <a:r>
              <a:rPr lang="ru-RU" sz="3600" b="1" dirty="0" err="1" smtClean="0">
                <a:solidFill>
                  <a:schemeClr val="bg1"/>
                </a:solidFill>
                <a:latin typeface="Comic Sans MS" pitchFamily="66" charset="0"/>
              </a:rPr>
              <a:t>пам’ятки</a:t>
            </a:r>
            <a:r>
              <a:rPr lang="ru-RU" sz="36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Comic Sans MS" pitchFamily="66" charset="0"/>
              </a:rPr>
              <a:t>природи</a:t>
            </a:r>
            <a:r>
              <a:rPr lang="ru-RU" sz="3600" b="1" dirty="0" smtClean="0">
                <a:solidFill>
                  <a:schemeClr val="bg1"/>
                </a:solidFill>
                <a:latin typeface="Comic Sans MS" pitchFamily="66" charset="0"/>
              </a:rPr>
              <a:t> та </a:t>
            </a:r>
            <a:r>
              <a:rPr lang="ru-RU" sz="3600" b="1" dirty="0" err="1" smtClean="0">
                <a:solidFill>
                  <a:schemeClr val="bg1"/>
                </a:solidFill>
                <a:latin typeface="Comic Sans MS" pitchFamily="66" charset="0"/>
              </a:rPr>
              <a:t>культури</a:t>
            </a:r>
            <a:r>
              <a:rPr lang="ru-RU" sz="3600" b="1" dirty="0" smtClean="0">
                <a:solidFill>
                  <a:schemeClr val="bg1"/>
                </a:solidFill>
                <a:latin typeface="Comic Sans MS" pitchFamily="66" charset="0"/>
              </a:rPr>
              <a:t>?</a:t>
            </a:r>
            <a:r>
              <a:rPr lang="ru-RU" sz="5400" b="1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ru-RU" sz="54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04664"/>
            <a:ext cx="806489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Comic Sans MS" pitchFamily="66" charset="0"/>
              </a:rPr>
              <a:t>ЯДС 2 </a:t>
            </a:r>
            <a:r>
              <a:rPr lang="ru-RU" sz="3200" b="1" dirty="0" err="1" smtClean="0">
                <a:solidFill>
                  <a:srgbClr val="FFFF00"/>
                </a:solidFill>
                <a:latin typeface="Comic Sans MS" pitchFamily="66" charset="0"/>
              </a:rPr>
              <a:t>клас</a:t>
            </a:r>
            <a:endParaRPr lang="ru-RU" sz="3200" b="1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ru-RU" sz="3200" b="1" dirty="0" err="1" smtClean="0">
                <a:solidFill>
                  <a:srgbClr val="FFFF00"/>
                </a:solidFill>
                <a:latin typeface="Comic Sans MS" pitchFamily="66" charset="0"/>
              </a:rPr>
              <a:t>Інтегрована</a:t>
            </a:r>
            <a:r>
              <a:rPr lang="ru-RU" sz="3200" b="1" dirty="0" smtClean="0">
                <a:solidFill>
                  <a:srgbClr val="FFFF00"/>
                </a:solidFill>
                <a:latin typeface="Comic Sans MS" pitchFamily="66" charset="0"/>
              </a:rPr>
              <a:t> тема «</a:t>
            </a:r>
            <a:r>
              <a:rPr lang="ru-RU" sz="3200" b="1" dirty="0" err="1" smtClean="0">
                <a:solidFill>
                  <a:srgbClr val="FFFF00"/>
                </a:solidFill>
                <a:latin typeface="Comic Sans MS" pitchFamily="66" charset="0"/>
              </a:rPr>
              <a:t>Цінності</a:t>
            </a:r>
            <a:r>
              <a:rPr lang="ru-RU" sz="3200" b="1" dirty="0" smtClean="0">
                <a:solidFill>
                  <a:srgbClr val="FFFF00"/>
                </a:solidFill>
                <a:latin typeface="Comic Sans MS" pitchFamily="66" charset="0"/>
              </a:rPr>
              <a:t>»</a:t>
            </a:r>
            <a:br>
              <a:rPr lang="ru-RU" sz="3200" b="1" dirty="0" smtClean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755576" y="1772816"/>
            <a:ext cx="8676456" cy="777875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268760"/>
            <a:ext cx="8424936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latin typeface="Comic Sans MS" pitchFamily="66" charset="0"/>
              </a:rPr>
              <a:t>о</a:t>
            </a:r>
            <a:r>
              <a:rPr lang="ru-RU" sz="2400" dirty="0" err="1" smtClean="0">
                <a:latin typeface="Comic Sans MS" pitchFamily="66" charset="0"/>
              </a:rPr>
              <a:t>глядає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smtClean="0">
                <a:latin typeface="Comic Sans MS" pitchFamily="66" charset="0"/>
              </a:rPr>
              <a:t>та </a:t>
            </a:r>
            <a:r>
              <a:rPr lang="ru-RU" sz="2400" dirty="0" err="1" smtClean="0">
                <a:latin typeface="Comic Sans MS" pitchFamily="66" charset="0"/>
              </a:rPr>
              <a:t>описує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пам’ятки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культури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рідної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місцевості</a:t>
            </a:r>
            <a:r>
              <a:rPr lang="ru-RU" sz="2400" dirty="0" smtClean="0">
                <a:latin typeface="Comic Sans MS" pitchFamily="66" charset="0"/>
              </a:rPr>
              <a:t>;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- </a:t>
            </a:r>
            <a:r>
              <a:rPr lang="ru-RU" sz="2400" dirty="0" err="1" smtClean="0">
                <a:latin typeface="Comic Sans MS" pitchFamily="66" charset="0"/>
              </a:rPr>
              <a:t>досліджує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пам’ятки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культури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та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природи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своєї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місцевості</a:t>
            </a:r>
            <a:r>
              <a:rPr lang="ru-RU" sz="2400" dirty="0" smtClean="0">
                <a:latin typeface="Comic Sans MS" pitchFamily="66" charset="0"/>
              </a:rPr>
              <a:t>;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- </a:t>
            </a:r>
            <a:r>
              <a:rPr lang="ru-RU" sz="2400" dirty="0" err="1" smtClean="0">
                <a:latin typeface="Comic Sans MS" pitchFamily="66" charset="0"/>
              </a:rPr>
              <a:t>розпитує</a:t>
            </a:r>
            <a:r>
              <a:rPr lang="ru-RU" sz="2400" dirty="0" smtClean="0">
                <a:latin typeface="Comic Sans MS" pitchFamily="66" charset="0"/>
              </a:rPr>
              <a:t> старших людей про </a:t>
            </a:r>
            <a:r>
              <a:rPr lang="ru-RU" sz="2400" dirty="0" err="1" smtClean="0">
                <a:latin typeface="Comic Sans MS" pitchFamily="66" charset="0"/>
              </a:rPr>
              <a:t>минуле</a:t>
            </a:r>
            <a:r>
              <a:rPr lang="ru-RU" sz="2400" dirty="0" smtClean="0">
                <a:latin typeface="Comic Sans MS" pitchFamily="66" charset="0"/>
              </a:rPr>
              <a:t>;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- </a:t>
            </a:r>
            <a:r>
              <a:rPr lang="ru-RU" sz="2400" dirty="0" err="1" smtClean="0">
                <a:latin typeface="Comic Sans MS" pitchFamily="66" charset="0"/>
              </a:rPr>
              <a:t>розпізнає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ситуації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небезпеки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вдома</a:t>
            </a:r>
            <a:r>
              <a:rPr lang="ru-RU" sz="2400" dirty="0" smtClean="0">
                <a:latin typeface="Comic Sans MS" pitchFamily="66" charset="0"/>
              </a:rPr>
              <a:t>, на </a:t>
            </a:r>
            <a:r>
              <a:rPr lang="ru-RU" sz="2400" dirty="0" err="1" smtClean="0">
                <a:latin typeface="Comic Sans MS" pitchFamily="66" charset="0"/>
              </a:rPr>
              <a:t>вулиці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або</a:t>
            </a:r>
            <a:r>
              <a:rPr lang="ru-RU" sz="2400" dirty="0" smtClean="0">
                <a:latin typeface="Comic Sans MS" pitchFamily="66" charset="0"/>
              </a:rPr>
              <a:t> у </a:t>
            </a:r>
            <a:r>
              <a:rPr lang="ru-RU" sz="2400" dirty="0" err="1" smtClean="0">
                <a:latin typeface="Comic Sans MS" pitchFamily="66" charset="0"/>
              </a:rPr>
              <a:t>школі</a:t>
            </a:r>
            <a:r>
              <a:rPr lang="ru-RU" sz="2400" dirty="0" smtClean="0">
                <a:latin typeface="Comic Sans MS" pitchFamily="66" charset="0"/>
              </a:rPr>
              <a:t> та </a:t>
            </a:r>
            <a:r>
              <a:rPr lang="ru-RU" sz="2400" dirty="0" err="1" smtClean="0">
                <a:latin typeface="Comic Sans MS" pitchFamily="66" charset="0"/>
              </a:rPr>
              <a:t>пояснює</a:t>
            </a:r>
            <a:r>
              <a:rPr lang="ru-RU" sz="2400" dirty="0" smtClean="0">
                <a:latin typeface="Comic Sans MS" pitchFamily="66" charset="0"/>
              </a:rPr>
              <a:t>, </a:t>
            </a:r>
            <a:r>
              <a:rPr lang="ru-RU" sz="2400" dirty="0" err="1" smtClean="0">
                <a:latin typeface="Comic Sans MS" pitchFamily="66" charset="0"/>
              </a:rPr>
              <a:t>що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робити</a:t>
            </a:r>
            <a:r>
              <a:rPr lang="ru-RU" sz="2400" dirty="0" smtClean="0">
                <a:latin typeface="Comic Sans MS" pitchFamily="66" charset="0"/>
              </a:rPr>
              <a:t> в </a:t>
            </a:r>
            <a:r>
              <a:rPr lang="ru-RU" sz="2400" dirty="0" err="1" smtClean="0">
                <a:latin typeface="Comic Sans MS" pitchFamily="66" charset="0"/>
              </a:rPr>
              <a:t>цих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ситуаціях</a:t>
            </a:r>
            <a:r>
              <a:rPr lang="ru-RU" sz="2400" dirty="0" smtClean="0">
                <a:latin typeface="Comic Sans MS" pitchFamily="66" charset="0"/>
              </a:rPr>
              <a:t>;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- </a:t>
            </a:r>
            <a:r>
              <a:rPr lang="ru-RU" sz="2400" dirty="0" err="1" smtClean="0">
                <a:latin typeface="Comic Sans MS" pitchFamily="66" charset="0"/>
              </a:rPr>
              <a:t>розпізнає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предмети</a:t>
            </a:r>
            <a:r>
              <a:rPr lang="ru-RU" sz="2400" dirty="0" smtClean="0">
                <a:latin typeface="Comic Sans MS" pitchFamily="66" charset="0"/>
              </a:rPr>
              <a:t>, до </a:t>
            </a:r>
            <a:r>
              <a:rPr lang="ru-RU" sz="2400" dirty="0" err="1" smtClean="0">
                <a:latin typeface="Comic Sans MS" pitchFamily="66" charset="0"/>
              </a:rPr>
              <a:t>яких</a:t>
            </a:r>
            <a:r>
              <a:rPr lang="ru-RU" sz="2400" dirty="0" smtClean="0">
                <a:latin typeface="Comic Sans MS" pitchFamily="66" charset="0"/>
              </a:rPr>
              <a:t> не </a:t>
            </a:r>
            <a:r>
              <a:rPr lang="ru-RU" sz="2400" dirty="0" err="1" smtClean="0">
                <a:latin typeface="Comic Sans MS" pitchFamily="66" charset="0"/>
              </a:rPr>
              <a:t>можна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торкатися</a:t>
            </a:r>
            <a:r>
              <a:rPr lang="ru-RU" sz="2400" dirty="0" smtClean="0">
                <a:latin typeface="Comic Sans MS" pitchFamily="66" charset="0"/>
              </a:rPr>
              <a:t> (</a:t>
            </a:r>
            <a:r>
              <a:rPr lang="ru-RU" sz="2400" dirty="0" err="1" smtClean="0">
                <a:latin typeface="Comic Sans MS" pitchFamily="66" charset="0"/>
              </a:rPr>
              <a:t>забуті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сторонніми</a:t>
            </a:r>
            <a:r>
              <a:rPr lang="ru-RU" sz="2400" dirty="0" smtClean="0">
                <a:latin typeface="Comic Sans MS" pitchFamily="66" charset="0"/>
              </a:rPr>
              <a:t> людьми </a:t>
            </a:r>
            <a:r>
              <a:rPr lang="ru-RU" sz="2400" dirty="0" err="1" smtClean="0">
                <a:latin typeface="Comic Sans MS" pitchFamily="66" charset="0"/>
              </a:rPr>
              <a:t>речі</a:t>
            </a:r>
            <a:r>
              <a:rPr lang="ru-RU" sz="2400" dirty="0" smtClean="0">
                <a:latin typeface="Comic Sans MS" pitchFamily="66" charset="0"/>
              </a:rPr>
              <a:t>, </a:t>
            </a:r>
            <a:r>
              <a:rPr lang="ru-RU" sz="2400" dirty="0" err="1" smtClean="0">
                <a:latin typeface="Comic Sans MS" pitchFamily="66" charset="0"/>
              </a:rPr>
              <a:t>зброя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тощо</a:t>
            </a:r>
            <a:r>
              <a:rPr lang="ru-RU" sz="2400" dirty="0" smtClean="0">
                <a:latin typeface="Comic Sans MS" pitchFamily="66" charset="0"/>
              </a:rPr>
              <a:t>);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err="1" smtClean="0">
                <a:latin typeface="Comic Sans MS" pitchFamily="66" charset="0"/>
              </a:rPr>
              <a:t>прогнозує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наслідки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небезпечної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поведінки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з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підозрілими</a:t>
            </a:r>
            <a:r>
              <a:rPr lang="ru-RU" sz="2400" dirty="0" smtClean="0">
                <a:latin typeface="Comic Sans MS" pitchFamily="66" charset="0"/>
              </a:rPr>
              <a:t> предметами, </a:t>
            </a:r>
            <a:r>
              <a:rPr lang="ru-RU" sz="2400" dirty="0" err="1" smtClean="0">
                <a:latin typeface="Comic Sans MS" pitchFamily="66" charset="0"/>
              </a:rPr>
              <a:t>забутими</a:t>
            </a:r>
            <a:r>
              <a:rPr lang="ru-RU" sz="2400" dirty="0" smtClean="0">
                <a:latin typeface="Comic Sans MS" pitchFamily="66" charset="0"/>
              </a:rPr>
              <a:t> речами, </a:t>
            </a:r>
            <a:r>
              <a:rPr lang="ru-RU" sz="2400" dirty="0" err="1" smtClean="0">
                <a:latin typeface="Comic Sans MS" pitchFamily="66" charset="0"/>
              </a:rPr>
              <a:t>вибуховими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пристроями</a:t>
            </a:r>
            <a:r>
              <a:rPr lang="ru-RU" sz="2400" dirty="0" smtClean="0">
                <a:latin typeface="Comic Sans MS" pitchFamily="66" charset="0"/>
              </a:rPr>
              <a:t> та </a:t>
            </a:r>
            <a:r>
              <a:rPr lang="ru-RU" sz="2400" dirty="0" err="1" smtClean="0">
                <a:latin typeface="Comic Sans MS" pitchFamily="66" charset="0"/>
              </a:rPr>
              <a:t>зброєю</a:t>
            </a:r>
            <a:r>
              <a:rPr lang="ru-RU" sz="2400" dirty="0" smtClean="0">
                <a:latin typeface="Comic Sans MS" pitchFamily="66" charset="0"/>
              </a:rPr>
              <a:t>;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- </a:t>
            </a:r>
            <a:r>
              <a:rPr lang="ru-RU" sz="2400" dirty="0" err="1" smtClean="0">
                <a:latin typeface="Comic Sans MS" pitchFamily="66" charset="0"/>
              </a:rPr>
              <a:t>читає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та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пояснює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запропоновані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прості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схеми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і</a:t>
            </a:r>
            <a:r>
              <a:rPr lang="ru-RU" sz="2400" dirty="0" smtClean="0">
                <a:latin typeface="Comic Sans MS" pitchFamily="66" charset="0"/>
              </a:rPr>
              <a:t> / </a:t>
            </a:r>
            <a:r>
              <a:rPr lang="ru-RU" sz="2400" dirty="0" err="1" smtClean="0">
                <a:latin typeface="Comic Sans MS" pitchFamily="66" charset="0"/>
              </a:rPr>
              <a:t>або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інформаційні</a:t>
            </a:r>
            <a:r>
              <a:rPr lang="ru-RU" sz="2400" dirty="0" smtClean="0">
                <a:latin typeface="Comic Sans MS" pitchFamily="66" charset="0"/>
              </a:rPr>
              <a:t> знаки </a:t>
            </a:r>
            <a:r>
              <a:rPr lang="ru-RU" sz="2400" dirty="0" err="1" smtClean="0">
                <a:latin typeface="Comic Sans MS" pitchFamily="66" charset="0"/>
              </a:rPr>
              <a:t>й</a:t>
            </a:r>
            <a:r>
              <a:rPr lang="ru-RU" sz="2400" dirty="0" smtClean="0">
                <a:latin typeface="Comic Sans MS" pitchFamily="66" charset="0"/>
              </a:rPr>
              <a:t> табло в </a:t>
            </a:r>
            <a:r>
              <a:rPr lang="ru-RU" sz="2400" dirty="0" err="1" smtClean="0">
                <a:latin typeface="Comic Sans MS" pitchFamily="66" charset="0"/>
              </a:rPr>
              <a:t>місцях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перебування</a:t>
            </a:r>
            <a:r>
              <a:rPr lang="ru-RU" sz="2400" dirty="0" smtClean="0">
                <a:latin typeface="Comic Sans MS" pitchFamily="66" charset="0"/>
              </a:rPr>
              <a:t>; </a:t>
            </a:r>
          </a:p>
          <a:p>
            <a:r>
              <a:rPr lang="ru-RU" sz="2400" dirty="0" smtClean="0">
                <a:latin typeface="Comic Sans MS" pitchFamily="66" charset="0"/>
              </a:rPr>
              <a:t>- </a:t>
            </a:r>
            <a:r>
              <a:rPr lang="ru-RU" sz="2400" dirty="0" err="1" smtClean="0">
                <a:latin typeface="Comic Sans MS" pitchFamily="66" charset="0"/>
              </a:rPr>
              <a:t>відповідає</a:t>
            </a:r>
            <a:r>
              <a:rPr lang="ru-RU" sz="2400" dirty="0" smtClean="0">
                <a:latin typeface="Comic Sans MS" pitchFamily="66" charset="0"/>
              </a:rPr>
              <a:t> на </a:t>
            </a:r>
            <a:r>
              <a:rPr lang="ru-RU" sz="2400" dirty="0" err="1" smtClean="0">
                <a:latin typeface="Comic Sans MS" pitchFamily="66" charset="0"/>
              </a:rPr>
              <a:t>запитання</a:t>
            </a:r>
            <a:r>
              <a:rPr lang="ru-RU" sz="2400" dirty="0" smtClean="0">
                <a:latin typeface="Comic Sans MS" pitchFamily="66" charset="0"/>
              </a:rPr>
              <a:t> за </a:t>
            </a:r>
            <a:r>
              <a:rPr lang="ru-RU" sz="2400" dirty="0" err="1" smtClean="0">
                <a:latin typeface="Comic Sans MS" pitchFamily="66" charset="0"/>
              </a:rPr>
              <a:t>даними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схеми</a:t>
            </a:r>
            <a:r>
              <a:rPr lang="ru-RU" sz="2400" dirty="0" smtClean="0">
                <a:latin typeface="Comic Sans MS" pitchFamily="66" charset="0"/>
              </a:rPr>
              <a:t>.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omic Sans MS" pitchFamily="66" charset="0"/>
              </a:rPr>
              <a:t/>
            </a:r>
            <a:br>
              <a:rPr lang="ru-RU" sz="2000" dirty="0" smtClean="0">
                <a:latin typeface="Comic Sans MS" pitchFamily="66" charset="0"/>
              </a:rPr>
            </a:br>
            <a:endParaRPr lang="ru-RU" sz="2000" dirty="0" smtClean="0">
              <a:latin typeface="Comic Sans MS" pitchFamily="66" charset="0"/>
            </a:endParaRPr>
          </a:p>
          <a:p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endParaRPr lang="ru-RU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260648"/>
            <a:ext cx="68259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err="1" smtClean="0">
                <a:solidFill>
                  <a:schemeClr val="bg1"/>
                </a:solidFill>
                <a:latin typeface="Comic Sans MS" pitchFamily="66" charset="0"/>
              </a:rPr>
              <a:t>Очікувані</a:t>
            </a:r>
            <a:r>
              <a:rPr lang="ru-RU" sz="48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4800" b="1" dirty="0" err="1" smtClean="0">
                <a:solidFill>
                  <a:schemeClr val="bg1"/>
                </a:solidFill>
                <a:latin typeface="Comic Sans MS" pitchFamily="66" charset="0"/>
              </a:rPr>
              <a:t>результати</a:t>
            </a:r>
            <a:r>
              <a:rPr lang="ru-RU" sz="4800" b="1" dirty="0" smtClean="0">
                <a:solidFill>
                  <a:schemeClr val="bg1"/>
                </a:solidFill>
                <a:latin typeface="Comic Sans MS" pitchFamily="66" charset="0"/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755576" y="1772816"/>
            <a:ext cx="8676456" cy="777875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5124" name="Объект 2"/>
          <p:cNvSpPr>
            <a:spLocks noGrp="1"/>
          </p:cNvSpPr>
          <p:nvPr>
            <p:ph idx="1"/>
          </p:nvPr>
        </p:nvSpPr>
        <p:spPr>
          <a:xfrm>
            <a:off x="611560" y="1340768"/>
            <a:ext cx="7920880" cy="3168352"/>
          </a:xfrm>
        </p:spPr>
        <p:txBody>
          <a:bodyPr/>
          <a:lstStyle/>
          <a:p>
            <a:pPr algn="ctr">
              <a:buNone/>
            </a:pPr>
            <a:r>
              <a:rPr lang="ru-RU" sz="12000" b="1" dirty="0" err="1" smtClean="0">
                <a:latin typeface="Comic Sans MS" pitchFamily="66" charset="0"/>
              </a:rPr>
              <a:t>Цінності</a:t>
            </a:r>
            <a:r>
              <a:rPr lang="ru-RU" sz="12000" dirty="0" smtClean="0">
                <a:latin typeface="Comic Sans MS" pitchFamily="66" charset="0"/>
              </a:rPr>
              <a:t/>
            </a:r>
            <a:br>
              <a:rPr lang="ru-RU" sz="12000" dirty="0" smtClean="0">
                <a:latin typeface="Comic Sans MS" pitchFamily="66" charset="0"/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5" name="Picture 2" descr="http://clipartika.com/uploads/posts/1396423140_0uzj4iyqecbfso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100"/>
          <a:stretch>
            <a:fillRect/>
          </a:stretch>
        </p:blipFill>
        <p:spPr bwMode="auto">
          <a:xfrm>
            <a:off x="1403648" y="3489438"/>
            <a:ext cx="5976664" cy="3115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75656" y="260648"/>
            <a:ext cx="551785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b="1" dirty="0" smtClean="0">
                <a:solidFill>
                  <a:schemeClr val="bg1"/>
                </a:solidFill>
                <a:latin typeface="Comic Sans MS" pitchFamily="66" charset="0"/>
              </a:rPr>
              <a:t>Інтегрована тема</a:t>
            </a:r>
            <a:endParaRPr lang="ru-RU" sz="48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 rot="5400000">
            <a:off x="5202070" y="1070738"/>
            <a:ext cx="3024336" cy="3348372"/>
          </a:xfrm>
          <a:prstGeom prst="wedgeEllipseCallout">
            <a:avLst>
              <a:gd name="adj1" fmla="val -18943"/>
              <a:gd name="adj2" fmla="val 1510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755576" y="3717032"/>
            <a:ext cx="8676456" cy="777875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5124" name="Объект 2"/>
          <p:cNvSpPr>
            <a:spLocks noGrp="1"/>
          </p:cNvSpPr>
          <p:nvPr>
            <p:ph idx="1"/>
          </p:nvPr>
        </p:nvSpPr>
        <p:spPr>
          <a:xfrm>
            <a:off x="611560" y="1340768"/>
            <a:ext cx="7920880" cy="4824536"/>
          </a:xfrm>
        </p:spPr>
        <p:txBody>
          <a:bodyPr/>
          <a:lstStyle/>
          <a:p>
            <a:pPr>
              <a:buNone/>
            </a:pPr>
            <a:endParaRPr lang="uk-UA" sz="3600" dirty="0" smtClean="0"/>
          </a:p>
          <a:p>
            <a:pPr>
              <a:buNone/>
            </a:pP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95736" y="33265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5400" b="1" dirty="0" smtClean="0">
                <a:solidFill>
                  <a:srgbClr val="FFFFCC"/>
                </a:solidFill>
                <a:latin typeface="Comic Sans MS" pitchFamily="66" charset="0"/>
                <a:ea typeface="Calibri" charset="-52"/>
                <a:cs typeface="Calibri" charset="-52"/>
              </a:rPr>
              <a:t>Привітання</a:t>
            </a:r>
            <a:r>
              <a:rPr lang="ru-RU" sz="5400" b="1" dirty="0" smtClean="0">
                <a:latin typeface="Comic Sans MS" pitchFamily="66" charset="0"/>
                <a:ea typeface="Calibri" charset="-52"/>
                <a:cs typeface="Calibri" charset="-52"/>
              </a:rPr>
              <a:t/>
            </a:r>
            <a:br>
              <a:rPr lang="ru-RU" sz="5400" b="1" dirty="0" smtClean="0">
                <a:latin typeface="Comic Sans MS" pitchFamily="66" charset="0"/>
                <a:ea typeface="Calibri" charset="-52"/>
                <a:cs typeface="Calibri" charset="-52"/>
              </a:rPr>
            </a:br>
            <a:endParaRPr lang="ru-RU" sz="54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508104" y="2060848"/>
            <a:ext cx="2592288" cy="12241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latin typeface="Comic Sans MS" pitchFamily="66" charset="0"/>
              </a:rPr>
              <a:t>Здоров</a:t>
            </a:r>
            <a:r>
              <a:rPr lang="en-US" sz="4000" b="1" dirty="0" smtClean="0">
                <a:latin typeface="Comic Sans MS" pitchFamily="66" charset="0"/>
              </a:rPr>
              <a:t>’</a:t>
            </a:r>
            <a:r>
              <a:rPr lang="uk-UA" sz="4000" b="1" dirty="0" smtClean="0">
                <a:latin typeface="Comic Sans MS" pitchFamily="66" charset="0"/>
              </a:rPr>
              <a:t>я</a:t>
            </a:r>
            <a:endParaRPr lang="ru-RU" sz="4000" b="1" dirty="0">
              <a:latin typeface="Comic Sans MS" pitchFamily="66" charset="0"/>
            </a:endParaRPr>
          </a:p>
        </p:txBody>
      </p:sp>
      <p:pic>
        <p:nvPicPr>
          <p:cNvPr id="8" name="Рисунок 7" descr="1157abff697149e.jp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99223" l="0" r="85385"/>
                    </a14:imgEffect>
                  </a14:imgLayer>
                </a14:imgProps>
              </a:ext>
            </a:extLst>
          </a:blip>
          <a:srcRect r="16259"/>
          <a:stretch/>
        </p:blipFill>
        <p:spPr>
          <a:xfrm>
            <a:off x="467544" y="1196752"/>
            <a:ext cx="3312368" cy="540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777875"/>
          </a:xfrm>
        </p:spPr>
        <p:txBody>
          <a:bodyPr/>
          <a:lstStyle/>
          <a:p>
            <a:r>
              <a:rPr lang="uk-UA" b="1" dirty="0" smtClean="0">
                <a:latin typeface="Comic Sans MS" pitchFamily="66" charset="0"/>
              </a:rPr>
              <a:t>Мій  настрій</a:t>
            </a:r>
            <a:r>
              <a:rPr lang="ru-RU" b="1" dirty="0" smtClean="0">
                <a:latin typeface="Comic Sans MS" pitchFamily="66" charset="0"/>
              </a:rPr>
              <a:t/>
            </a:r>
            <a:br>
              <a:rPr lang="ru-RU" b="1" dirty="0" smtClean="0">
                <a:latin typeface="Comic Sans MS" pitchFamily="66" charset="0"/>
              </a:rPr>
            </a:br>
            <a:endParaRPr lang="ru-RU" dirty="0"/>
          </a:p>
        </p:txBody>
      </p:sp>
      <p:pic>
        <p:nvPicPr>
          <p:cNvPr id="4" name="Picture 1" descr="C:\Users\user\Desktop\Download\бо-ьшой-па-ец-руки-вверх-и-вниз-значка-также-вектор-и-юстрации-817994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grayscl/>
          </a:blip>
          <a:srcRect l="6243" t="20978" r="5964" b="28152"/>
          <a:stretch>
            <a:fillRect/>
          </a:stretch>
        </p:blipFill>
        <p:spPr bwMode="auto">
          <a:xfrm>
            <a:off x="457200" y="1991048"/>
            <a:ext cx="4834880" cy="3310159"/>
          </a:xfrm>
          <a:prstGeom prst="rect">
            <a:avLst/>
          </a:prstGeom>
          <a:noFill/>
        </p:spPr>
      </p:pic>
      <p:pic>
        <p:nvPicPr>
          <p:cNvPr id="5" name="Picture 1" descr="C:\Users\user\Desktop\Download\бо-ьшой-па-ец-руки-вверх-и-вниз-значка-также-вектор-и-юстрации-81799431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l="6243" t="20978" r="51723" b="28514"/>
          <a:stretch>
            <a:fillRect/>
          </a:stretch>
        </p:blipFill>
        <p:spPr bwMode="auto">
          <a:xfrm rot="16200000">
            <a:off x="5289647" y="1991273"/>
            <a:ext cx="3312368" cy="33075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755576" y="1772816"/>
            <a:ext cx="8676456" cy="777875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5124" name="Объект 2"/>
          <p:cNvSpPr>
            <a:spLocks noGrp="1"/>
          </p:cNvSpPr>
          <p:nvPr>
            <p:ph idx="1"/>
          </p:nvPr>
        </p:nvSpPr>
        <p:spPr>
          <a:xfrm>
            <a:off x="611560" y="1340768"/>
            <a:ext cx="7920880" cy="3168352"/>
          </a:xfrm>
        </p:spPr>
        <p:txBody>
          <a:bodyPr/>
          <a:lstStyle/>
          <a:p>
            <a:r>
              <a:rPr lang="uk-UA" dirty="0" err="1" smtClean="0">
                <a:latin typeface="Comic Sans MS" pitchFamily="66" charset="0"/>
              </a:rPr>
              <a:t>Сьогодні</a:t>
            </a:r>
            <a:r>
              <a:rPr lang="uk-UA" dirty="0" smtClean="0">
                <a:latin typeface="Comic Sans MS" pitchFamily="66" charset="0"/>
              </a:rPr>
              <a:t>___ (число)__________ (місяць)_________ (день тижня). </a:t>
            </a:r>
            <a:endParaRPr lang="ru-RU" dirty="0" smtClean="0">
              <a:latin typeface="Comic Sans MS" pitchFamily="66" charset="0"/>
            </a:endParaRPr>
          </a:p>
          <a:p>
            <a:r>
              <a:rPr lang="uk-UA" dirty="0" smtClean="0">
                <a:latin typeface="Comic Sans MS" pitchFamily="66" charset="0"/>
              </a:rPr>
              <a:t>На </a:t>
            </a:r>
            <a:r>
              <a:rPr lang="uk-UA" dirty="0" err="1" smtClean="0">
                <a:latin typeface="Comic Sans MS" pitchFamily="66" charset="0"/>
              </a:rPr>
              <a:t>дворі__</a:t>
            </a:r>
            <a:r>
              <a:rPr lang="uk-UA" dirty="0" smtClean="0">
                <a:latin typeface="Comic Sans MS" pitchFamily="66" charset="0"/>
              </a:rPr>
              <a:t>______ (пора року).</a:t>
            </a:r>
            <a:endParaRPr lang="ru-RU" dirty="0" smtClean="0">
              <a:latin typeface="Comic Sans MS" pitchFamily="66" charset="0"/>
            </a:endParaRPr>
          </a:p>
          <a:p>
            <a:r>
              <a:rPr lang="uk-UA" dirty="0" smtClean="0">
                <a:latin typeface="Comic Sans MS" pitchFamily="66" charset="0"/>
              </a:rPr>
              <a:t>(тепло/холодно).</a:t>
            </a:r>
            <a:endParaRPr lang="ru-RU" dirty="0" smtClean="0">
              <a:latin typeface="Comic Sans MS" pitchFamily="66" charset="0"/>
            </a:endParaRPr>
          </a:p>
          <a:p>
            <a:r>
              <a:rPr lang="uk-UA" dirty="0" smtClean="0">
                <a:latin typeface="Comic Sans MS" pitchFamily="66" charset="0"/>
              </a:rPr>
              <a:t>Коли в ранці я йшов/йшла до школи небо було _____(ясним, похмурим). </a:t>
            </a:r>
            <a:endParaRPr lang="ru-RU" dirty="0" smtClean="0">
              <a:latin typeface="Comic Sans MS" pitchFamily="66" charset="0"/>
            </a:endParaRPr>
          </a:p>
          <a:p>
            <a:r>
              <a:rPr lang="uk-UA" dirty="0" smtClean="0">
                <a:latin typeface="Comic Sans MS" pitchFamily="66" charset="0"/>
              </a:rPr>
              <a:t>Опади (були/не було</a:t>
            </a:r>
            <a:r>
              <a:rPr lang="uk-UA" sz="3600" dirty="0" smtClean="0">
                <a:latin typeface="Comic Sans MS" pitchFamily="66" charset="0"/>
              </a:rPr>
              <a:t>).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068375" y="404664"/>
            <a:ext cx="41520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  <a:latin typeface="Comic Sans MS" pitchFamily="66" charset="0"/>
                <a:ea typeface="Calibri" charset="-52"/>
                <a:cs typeface="Times New Roman" pitchFamily="18" charset="0"/>
              </a:rPr>
              <a:t>Календар погоди</a:t>
            </a:r>
            <a:endParaRPr lang="uk-UA" sz="3600" dirty="0" smtClean="0">
              <a:solidFill>
                <a:schemeClr val="bg1"/>
              </a:solidFill>
              <a:latin typeface="Comic Sans MS" pitchFamily="66" charset="0"/>
              <a:ea typeface="Calibri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676456" cy="777875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043608" y="4221088"/>
          <a:ext cx="6912768" cy="115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/>
                <a:gridCol w="864096"/>
                <a:gridCol w="864096"/>
                <a:gridCol w="864096"/>
                <a:gridCol w="864096"/>
                <a:gridCol w="864096"/>
                <a:gridCol w="864096"/>
                <a:gridCol w="864096"/>
              </a:tblGrid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15</a:t>
                      </a:r>
                      <a:endParaRPr lang="ru-RU" sz="2800" dirty="0">
                        <a:latin typeface="Comic Sans MS" pitchFamily="66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24</a:t>
                      </a:r>
                      <a:endParaRPr lang="ru-RU" sz="2800" dirty="0">
                        <a:latin typeface="Comic Sans MS" pitchFamily="66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16</a:t>
                      </a:r>
                      <a:endParaRPr lang="ru-RU" sz="2800" dirty="0">
                        <a:latin typeface="Comic Sans MS" pitchFamily="66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31</a:t>
                      </a:r>
                      <a:endParaRPr lang="ru-RU" sz="2800" dirty="0">
                        <a:latin typeface="Comic Sans MS" pitchFamily="66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23</a:t>
                      </a:r>
                      <a:endParaRPr lang="ru-RU" sz="2800" dirty="0">
                        <a:latin typeface="Comic Sans MS" pitchFamily="66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 smtClean="0">
                          <a:latin typeface="Comic Sans MS" pitchFamily="66" charset="0"/>
                          <a:ea typeface="Calibri"/>
                        </a:rPr>
                        <a:t>24</a:t>
                      </a:r>
                      <a:endParaRPr lang="ru-RU" sz="2800" dirty="0">
                        <a:latin typeface="Comic Sans MS" pitchFamily="66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21</a:t>
                      </a:r>
                      <a:endParaRPr lang="ru-RU" sz="2800" dirty="0">
                        <a:latin typeface="Comic Sans MS" pitchFamily="66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1</a:t>
                      </a:r>
                      <a:endParaRPr lang="ru-RU" sz="2800" dirty="0">
                        <a:latin typeface="Comic Sans MS" pitchFamily="66" charset="0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1" y="1196752"/>
          <a:ext cx="8640960" cy="2804160"/>
        </p:xfrm>
        <a:graphic>
          <a:graphicData uri="http://schemas.openxmlformats.org/drawingml/2006/table">
            <a:tbl>
              <a:tblPr/>
              <a:tblGrid>
                <a:gridCol w="1063720"/>
                <a:gridCol w="1068404"/>
                <a:gridCol w="929700"/>
                <a:gridCol w="1104957"/>
                <a:gridCol w="894087"/>
                <a:gridCol w="895023"/>
                <a:gridCol w="895023"/>
                <a:gridCol w="895023"/>
                <a:gridCol w="895023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7030A0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7030A0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Б</a:t>
                      </a:r>
                      <a:endParaRPr lang="ru-RU" sz="1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Г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7030A0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Ґ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Е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Є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Ж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Comic Sans MS"/>
                          <a:ea typeface="Calibri"/>
                        </a:rPr>
                        <a:t>2</a:t>
                      </a:r>
                      <a:endParaRPr lang="ru-RU" sz="1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Comic Sans MS"/>
                          <a:ea typeface="Calibri"/>
                        </a:rPr>
                        <a:t>3</a:t>
                      </a:r>
                      <a:endParaRPr lang="ru-RU" sz="1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Comic Sans MS"/>
                          <a:ea typeface="Calibri"/>
                        </a:rPr>
                        <a:t>4</a:t>
                      </a:r>
                      <a:endParaRPr lang="ru-RU" sz="1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Comic Sans MS"/>
                          <a:ea typeface="Calibri"/>
                        </a:rPr>
                        <a:t>5</a:t>
                      </a:r>
                      <a:endParaRPr lang="ru-RU" sz="1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Comic Sans MS"/>
                          <a:ea typeface="Calibri"/>
                        </a:rPr>
                        <a:t>6</a:t>
                      </a:r>
                      <a:endParaRPr lang="ru-RU" sz="1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Comic Sans MS"/>
                          <a:ea typeface="Calibri"/>
                        </a:rPr>
                        <a:t>7</a:t>
                      </a:r>
                      <a:endParaRPr lang="ru-RU" sz="1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Comic Sans MS"/>
                          <a:ea typeface="Calibri"/>
                        </a:rPr>
                        <a:t>8</a:t>
                      </a:r>
                      <a:endParaRPr lang="ru-RU" sz="1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Calibri"/>
                        </a:rPr>
                        <a:t>9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7030A0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З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Calibri"/>
                        </a:rPr>
                        <a:t>И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Calibri"/>
                        </a:rPr>
                        <a:t>І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Calibri"/>
                        </a:rPr>
                        <a:t>Ї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Calibri"/>
                        </a:rPr>
                        <a:t>Й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Calibri"/>
                        </a:rPr>
                        <a:t>К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Calibri"/>
                        </a:rPr>
                        <a:t>Л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Calibri"/>
                        </a:rPr>
                        <a:t>М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Calibri"/>
                        </a:rPr>
                        <a:t>Н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atin typeface="Comic Sans MS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Calibri"/>
                        </a:rPr>
                        <a:t>11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Calibri"/>
                        </a:rPr>
                        <a:t>12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Calibri"/>
                        </a:rPr>
                        <a:t>13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Calibri"/>
                        </a:rPr>
                        <a:t>14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Calibri"/>
                        </a:rPr>
                        <a:t>15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Calibri"/>
                        </a:rPr>
                        <a:t>16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Calibri"/>
                        </a:rPr>
                        <a:t>17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Calibri"/>
                        </a:rPr>
                        <a:t>18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7030A0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Calibri"/>
                        </a:rPr>
                        <a:t>П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Calibri"/>
                        </a:rPr>
                        <a:t>Р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Calibri"/>
                        </a:rPr>
                        <a:t>С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Calibri"/>
                        </a:rPr>
                        <a:t>Т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Calibri"/>
                        </a:rPr>
                        <a:t>У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Calibri"/>
                        </a:rPr>
                        <a:t>Ф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Calibri"/>
                        </a:rPr>
                        <a:t>Х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Calibri"/>
                        </a:rPr>
                        <a:t>Ц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atin typeface="Comic Sans MS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Calibri"/>
                        </a:rPr>
                        <a:t>20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Calibri"/>
                        </a:rPr>
                        <a:t>21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Calibri"/>
                        </a:rPr>
                        <a:t>22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Calibri"/>
                        </a:rPr>
                        <a:t>23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Calibri"/>
                        </a:rPr>
                        <a:t>24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Calibri"/>
                        </a:rPr>
                        <a:t>25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Calibri"/>
                        </a:rPr>
                        <a:t>26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Calibri"/>
                        </a:rPr>
                        <a:t>27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7030A0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Ч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Calibri"/>
                        </a:rPr>
                        <a:t>Ш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Calibri"/>
                        </a:rPr>
                        <a:t>Щ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Calibri"/>
                        </a:rPr>
                        <a:t>ь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Calibri"/>
                        </a:rPr>
                        <a:t>Ю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7030A0"/>
                          </a:solidFill>
                          <a:latin typeface="Comic Sans MS"/>
                          <a:ea typeface="Calibri"/>
                        </a:rPr>
                        <a:t>Я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atin typeface="Comic Sans MS"/>
                          <a:ea typeface="Times New Roman"/>
                          <a:cs typeface="Times New Roman"/>
                        </a:rPr>
                        <a:t>28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Calibri"/>
                        </a:rPr>
                        <a:t>29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Calibri"/>
                        </a:rPr>
                        <a:t>30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Calibri"/>
                        </a:rPr>
                        <a:t>31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>
                          <a:latin typeface="Comic Sans MS"/>
                          <a:ea typeface="Calibri"/>
                        </a:rPr>
                        <a:t>32</a:t>
                      </a: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Comic Sans MS"/>
                          <a:ea typeface="Calibri"/>
                        </a:rPr>
                        <a:t>33</a:t>
                      </a:r>
                      <a:endParaRPr lang="ru-RU" sz="1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691680" y="260648"/>
            <a:ext cx="58849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err="1" smtClean="0">
                <a:solidFill>
                  <a:schemeClr val="bg1"/>
                </a:solidFill>
                <a:latin typeface="Comic Sans MS" pitchFamily="66" charset="0"/>
              </a:rPr>
              <a:t>Гра</a:t>
            </a:r>
            <a:r>
              <a:rPr lang="ru-RU" sz="4000" b="1" dirty="0" smtClean="0">
                <a:solidFill>
                  <a:schemeClr val="bg1"/>
                </a:solidFill>
                <a:latin typeface="Comic Sans MS" pitchFamily="66" charset="0"/>
              </a:rPr>
              <a:t> «</a:t>
            </a:r>
            <a:r>
              <a:rPr lang="ru-RU" sz="4000" b="1" dirty="0" err="1" smtClean="0">
                <a:solidFill>
                  <a:schemeClr val="bg1"/>
                </a:solidFill>
                <a:latin typeface="Comic Sans MS" pitchFamily="66" charset="0"/>
              </a:rPr>
              <a:t>Шифрувальник</a:t>
            </a:r>
            <a:r>
              <a:rPr lang="ru-RU" sz="4000" b="1" dirty="0" smtClean="0">
                <a:solidFill>
                  <a:schemeClr val="bg1"/>
                </a:solidFill>
                <a:latin typeface="Comic Sans MS" pitchFamily="66" charset="0"/>
              </a:rPr>
              <a:t>» </a:t>
            </a:r>
            <a:endParaRPr lang="ru-RU" sz="4000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Содержимое 4"/>
          <p:cNvGraphicFramePr>
            <a:graphicFrameLocks/>
          </p:cNvGraphicFramePr>
          <p:nvPr/>
        </p:nvGraphicFramePr>
        <p:xfrm>
          <a:off x="1115616" y="4221088"/>
          <a:ext cx="6912768" cy="119176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64096"/>
                <a:gridCol w="864096"/>
                <a:gridCol w="864096"/>
                <a:gridCol w="864096"/>
                <a:gridCol w="864096"/>
                <a:gridCol w="864096"/>
                <a:gridCol w="864096"/>
                <a:gridCol w="864096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15</a:t>
                      </a:r>
                      <a:endParaRPr lang="ru-RU" sz="2800" dirty="0">
                        <a:latin typeface="Comic Sans MS" pitchFamily="66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24</a:t>
                      </a:r>
                      <a:endParaRPr lang="ru-RU" sz="2800" dirty="0">
                        <a:latin typeface="Comic Sans MS" pitchFamily="66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16</a:t>
                      </a:r>
                      <a:endParaRPr lang="ru-RU" sz="2800" dirty="0">
                        <a:latin typeface="Comic Sans MS" pitchFamily="66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31</a:t>
                      </a:r>
                      <a:endParaRPr lang="ru-RU" sz="2800" dirty="0">
                        <a:latin typeface="Comic Sans MS" pitchFamily="66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23</a:t>
                      </a:r>
                      <a:endParaRPr lang="ru-RU" sz="2800" dirty="0">
                        <a:latin typeface="Comic Sans MS" pitchFamily="66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 smtClean="0">
                          <a:latin typeface="Comic Sans MS" pitchFamily="66" charset="0"/>
                          <a:ea typeface="Calibri"/>
                        </a:rPr>
                        <a:t>24</a:t>
                      </a:r>
                      <a:endParaRPr lang="ru-RU" sz="2800" dirty="0">
                        <a:latin typeface="Comic Sans MS" pitchFamily="66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21</a:t>
                      </a:r>
                      <a:endParaRPr lang="ru-RU" sz="2800" dirty="0">
                        <a:latin typeface="Comic Sans MS" pitchFamily="66" charset="0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1</a:t>
                      </a:r>
                      <a:endParaRPr lang="ru-RU" sz="2800" dirty="0">
                        <a:latin typeface="Comic Sans MS" pitchFamily="66" charset="0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latin typeface="Comic Sans MS" pitchFamily="66" charset="0"/>
                        </a:rPr>
                        <a:t>К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latin typeface="Comic Sans MS" pitchFamily="66" charset="0"/>
                        </a:rPr>
                        <a:t>У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latin typeface="Comic Sans MS" pitchFamily="66" charset="0"/>
                        </a:rPr>
                        <a:t>Л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latin typeface="Comic Sans MS" pitchFamily="66" charset="0"/>
                        </a:rPr>
                        <a:t>Ь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latin typeface="Comic Sans MS" pitchFamily="66" charset="0"/>
                        </a:rPr>
                        <a:t>Т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latin typeface="Comic Sans MS" pitchFamily="66" charset="0"/>
                        </a:rPr>
                        <a:t>У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latin typeface="Comic Sans MS" pitchFamily="66" charset="0"/>
                        </a:rPr>
                        <a:t>Р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latin typeface="Comic Sans MS" pitchFamily="66" charset="0"/>
                        </a:rPr>
                        <a:t>А</a:t>
                      </a:r>
                      <a:endParaRPr lang="ru-RU" sz="4000" b="1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xit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755576" y="1772816"/>
            <a:ext cx="8676456" cy="777875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2411760" y="332656"/>
            <a:ext cx="46698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err="1" smtClean="0">
                <a:solidFill>
                  <a:schemeClr val="bg1"/>
                </a:solidFill>
                <a:latin typeface="Comic Sans MS" pitchFamily="66" charset="0"/>
              </a:rPr>
              <a:t>Обмін</a:t>
            </a:r>
            <a:r>
              <a:rPr lang="ru-RU" sz="36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Comic Sans MS" pitchFamily="66" charset="0"/>
              </a:rPr>
              <a:t>інформацією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11560" y="1196752"/>
            <a:ext cx="79216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sz="8000" b="1" dirty="0" smtClean="0">
                <a:solidFill>
                  <a:srgbClr val="C00000"/>
                </a:solidFill>
                <a:latin typeface="Comic Sans MS" pitchFamily="66" charset="0"/>
              </a:rPr>
              <a:t>КУЛЬТУРА</a:t>
            </a:r>
            <a:endParaRPr lang="ru-RU" sz="8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14" name="Содержимое 4"/>
          <p:cNvSpPr txBox="1">
            <a:spLocks/>
          </p:cNvSpPr>
          <p:nvPr/>
        </p:nvSpPr>
        <p:spPr bwMode="auto">
          <a:xfrm>
            <a:off x="323528" y="2636912"/>
            <a:ext cx="8496944" cy="117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uk-UA" sz="3200" b="1" dirty="0" smtClean="0">
                <a:latin typeface="Comic Sans MS" pitchFamily="66" charset="0"/>
                <a:cs typeface="+mn-cs"/>
              </a:rPr>
              <a:t>Духовні та матеріальні  надбання</a:t>
            </a:r>
            <a:r>
              <a:rPr lang="en-US" sz="3200" b="1" dirty="0" smtClean="0">
                <a:latin typeface="Comic Sans MS" pitchFamily="66" charset="0"/>
                <a:cs typeface="+mn-cs"/>
              </a:rPr>
              <a:t>,</a:t>
            </a:r>
            <a:endParaRPr lang="uk-UA" sz="3200" b="1" dirty="0" smtClean="0">
              <a:latin typeface="Comic Sans MS" pitchFamily="66" charset="0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uk-UA" sz="3200" b="1" dirty="0" smtClean="0">
                <a:latin typeface="Comic Sans MS" pitchFamily="66" charset="0"/>
                <a:cs typeface="+mn-cs"/>
              </a:rPr>
              <a:t>створені народом протягом усієї історії.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5" name="Содержимое 4"/>
          <p:cNvSpPr txBox="1">
            <a:spLocks/>
          </p:cNvSpPr>
          <p:nvPr/>
        </p:nvSpPr>
        <p:spPr bwMode="auto">
          <a:xfrm>
            <a:off x="323528" y="4509120"/>
            <a:ext cx="849694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uk-UA" sz="3200" b="1" dirty="0" smtClean="0">
                <a:latin typeface="Comic Sans MS" pitchFamily="66" charset="0"/>
                <a:cs typeface="+mn-cs"/>
              </a:rPr>
              <a:t>Наші предки залишили нам у спадок землю</a:t>
            </a:r>
            <a:r>
              <a:rPr lang="en-US" sz="3200" b="1" dirty="0" smtClean="0">
                <a:latin typeface="Comic Sans MS" pitchFamily="66" charset="0"/>
                <a:cs typeface="+mn-cs"/>
              </a:rPr>
              <a:t>,</a:t>
            </a:r>
            <a:r>
              <a:rPr lang="uk-UA" sz="3200" b="1" dirty="0" smtClean="0">
                <a:latin typeface="Comic Sans MS" pitchFamily="66" charset="0"/>
                <a:cs typeface="+mn-cs"/>
              </a:rPr>
              <a:t> свою історію</a:t>
            </a:r>
            <a:r>
              <a:rPr lang="en-US" sz="3200" b="1" dirty="0" smtClean="0">
                <a:latin typeface="Comic Sans MS" pitchFamily="66" charset="0"/>
                <a:cs typeface="+mn-cs"/>
              </a:rPr>
              <a:t>,</a:t>
            </a:r>
            <a:r>
              <a:rPr lang="uk-UA" sz="3200" b="1" dirty="0" smtClean="0">
                <a:latin typeface="Comic Sans MS" pitchFamily="66" charset="0"/>
                <a:cs typeface="+mn-cs"/>
              </a:rPr>
              <a:t> культуру</a:t>
            </a:r>
            <a:r>
              <a:rPr lang="en-US" sz="3200" b="1" dirty="0" smtClean="0">
                <a:latin typeface="Comic Sans MS" pitchFamily="66" charset="0"/>
                <a:cs typeface="+mn-cs"/>
              </a:rPr>
              <a:t>,</a:t>
            </a:r>
            <a:r>
              <a:rPr lang="uk-UA" sz="3200" b="1" dirty="0" smtClean="0">
                <a:latin typeface="Comic Sans MS" pitchFamily="66" charset="0"/>
                <a:cs typeface="+mn-cs"/>
              </a:rPr>
              <a:t> освіту</a:t>
            </a:r>
            <a:r>
              <a:rPr lang="en-US" sz="3200" b="1" dirty="0" smtClean="0">
                <a:latin typeface="Comic Sans MS" pitchFamily="66" charset="0"/>
                <a:cs typeface="+mn-cs"/>
              </a:rPr>
              <a:t>,</a:t>
            </a:r>
            <a:r>
              <a:rPr lang="uk-UA" sz="3200" b="1" dirty="0" smtClean="0">
                <a:latin typeface="Comic Sans MS" pitchFamily="66" charset="0"/>
                <a:cs typeface="+mn-cs"/>
              </a:rPr>
              <a:t> звичаї</a:t>
            </a:r>
            <a:r>
              <a:rPr lang="en-US" sz="3200" b="1" dirty="0" smtClean="0">
                <a:latin typeface="Comic Sans MS" pitchFamily="66" charset="0"/>
                <a:cs typeface="+mn-cs"/>
              </a:rPr>
              <a:t>,</a:t>
            </a:r>
            <a:r>
              <a:rPr lang="uk-UA" sz="3200" b="1" dirty="0" smtClean="0">
                <a:latin typeface="Comic Sans MS" pitchFamily="66" charset="0"/>
                <a:cs typeface="+mn-cs"/>
              </a:rPr>
              <a:t> традиції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latin typeface="Comic Sans MS" pitchFamily="66" charset="0"/>
              </a:rPr>
              <a:t>Асоціації</a:t>
            </a:r>
            <a:r>
              <a:rPr lang="ru-RU" b="1" dirty="0" smtClean="0">
                <a:latin typeface="Comic Sans MS" pitchFamily="66" charset="0"/>
              </a:rPr>
              <a:t/>
            </a:r>
            <a:br>
              <a:rPr lang="ru-RU" b="1" dirty="0" smtClean="0">
                <a:latin typeface="Comic Sans MS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1439"/>
            <a:ext cx="8229600" cy="1079450"/>
          </a:xfrm>
        </p:spPr>
        <p:txBody>
          <a:bodyPr/>
          <a:lstStyle/>
          <a:p>
            <a:pPr>
              <a:buNone/>
            </a:pPr>
            <a:r>
              <a:rPr lang="uk-UA" sz="6600" dirty="0" err="1" smtClean="0">
                <a:solidFill>
                  <a:srgbClr val="FF0000"/>
                </a:solidFill>
                <a:latin typeface="Comic Sans MS" pitchFamily="66" charset="0"/>
              </a:rPr>
              <a:t>Пам</a:t>
            </a:r>
            <a:r>
              <a:rPr lang="en-US" sz="6600" dirty="0" smtClean="0">
                <a:solidFill>
                  <a:srgbClr val="FF0000"/>
                </a:solidFill>
                <a:latin typeface="Comic Sans MS" pitchFamily="66" charset="0"/>
              </a:rPr>
              <a:t>‘</a:t>
            </a:r>
            <a:r>
              <a:rPr lang="uk-UA" sz="6600" dirty="0" smtClean="0">
                <a:solidFill>
                  <a:srgbClr val="FF0000"/>
                </a:solidFill>
                <a:latin typeface="Comic Sans MS" pitchFamily="66" charset="0"/>
              </a:rPr>
              <a:t>ятки культури</a:t>
            </a:r>
            <a:endParaRPr lang="ru-RU" sz="6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16200000" flipH="1">
            <a:off x="4644008" y="2636912"/>
            <a:ext cx="1944216" cy="18002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2267744" y="2564904"/>
            <a:ext cx="1944216" cy="18002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6200000" flipH="1">
            <a:off x="5868144" y="2420888"/>
            <a:ext cx="1944216" cy="18002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683568" y="2420888"/>
            <a:ext cx="1944216" cy="18002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755576" y="1772816"/>
            <a:ext cx="8676456" cy="777875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2411760" y="332656"/>
            <a:ext cx="46698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err="1" smtClean="0">
                <a:solidFill>
                  <a:schemeClr val="bg1"/>
                </a:solidFill>
                <a:latin typeface="Comic Sans MS" pitchFamily="66" charset="0"/>
              </a:rPr>
              <a:t>Обмін</a:t>
            </a:r>
            <a:r>
              <a:rPr lang="ru-RU" sz="36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Comic Sans MS" pitchFamily="66" charset="0"/>
              </a:rPr>
              <a:t>інформацією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11560" y="1196752"/>
            <a:ext cx="79216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sz="4800" b="1" dirty="0" smtClean="0">
                <a:solidFill>
                  <a:srgbClr val="C00000"/>
                </a:solidFill>
                <a:latin typeface="Comic Sans MS" pitchFamily="66" charset="0"/>
              </a:rPr>
              <a:t>Вправа </a:t>
            </a:r>
            <a:r>
              <a:rPr lang="uk-UA" sz="4800" b="1" dirty="0" err="1" smtClean="0">
                <a:solidFill>
                  <a:srgbClr val="C00000"/>
                </a:solidFill>
                <a:latin typeface="Comic Sans MS" pitchFamily="66" charset="0"/>
              </a:rPr>
              <a:t>“Цікаві</a:t>
            </a:r>
            <a:r>
              <a:rPr lang="uk-UA" sz="4800" b="1" dirty="0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uk-UA" sz="4800" b="1" dirty="0" err="1" smtClean="0">
                <a:solidFill>
                  <a:srgbClr val="C00000"/>
                </a:solidFill>
                <a:latin typeface="Comic Sans MS" pitchFamily="66" charset="0"/>
              </a:rPr>
              <a:t>статті”</a:t>
            </a:r>
            <a:endParaRPr lang="ru-RU" sz="48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9" name="Содержимое 4"/>
          <p:cNvSpPr txBox="1">
            <a:spLocks/>
          </p:cNvSpPr>
          <p:nvPr/>
        </p:nvSpPr>
        <p:spPr bwMode="auto">
          <a:xfrm>
            <a:off x="683568" y="1988840"/>
            <a:ext cx="79216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uk-UA" sz="3600" b="1" dirty="0" smtClean="0">
                <a:latin typeface="Comic Sans MS" pitchFamily="66" charset="0"/>
                <a:cs typeface="+mn-cs"/>
              </a:rPr>
              <a:t>Яка з </a:t>
            </a:r>
            <a:r>
              <a:rPr lang="uk-UA" sz="3600" b="1" dirty="0" err="1" smtClean="0">
                <a:latin typeface="Comic Sans MS" pitchFamily="66" charset="0"/>
                <a:cs typeface="+mn-cs"/>
              </a:rPr>
              <a:t>пам</a:t>
            </a:r>
            <a:r>
              <a:rPr lang="en-US" sz="3600" b="1" dirty="0" smtClean="0">
                <a:latin typeface="Comic Sans MS" pitchFamily="66" charset="0"/>
                <a:cs typeface="+mn-cs"/>
              </a:rPr>
              <a:t>’</a:t>
            </a:r>
            <a:r>
              <a:rPr lang="uk-UA" sz="3600" b="1" dirty="0" smtClean="0">
                <a:latin typeface="Comic Sans MS" pitchFamily="66" charset="0"/>
                <a:cs typeface="+mn-cs"/>
              </a:rPr>
              <a:t>яток природи вам найбільше </a:t>
            </a:r>
            <a:r>
              <a:rPr lang="uk-UA" sz="3600" b="1" dirty="0" err="1" smtClean="0">
                <a:latin typeface="Comic Sans MS" pitchFamily="66" charset="0"/>
                <a:cs typeface="+mn-cs"/>
              </a:rPr>
              <a:t>запам</a:t>
            </a:r>
            <a:r>
              <a:rPr lang="en-US" sz="3600" b="1" dirty="0" smtClean="0">
                <a:latin typeface="Comic Sans MS" pitchFamily="66" charset="0"/>
              </a:rPr>
              <a:t>’</a:t>
            </a:r>
            <a:r>
              <a:rPr lang="uk-UA" sz="3600" b="1" dirty="0" err="1" smtClean="0">
                <a:latin typeface="Comic Sans MS" pitchFamily="66" charset="0"/>
                <a:cs typeface="+mn-cs"/>
              </a:rPr>
              <a:t>яталася</a:t>
            </a:r>
            <a:r>
              <a:rPr lang="uk-UA" sz="3600" b="1" dirty="0" smtClean="0">
                <a:latin typeface="Comic Sans MS" pitchFamily="66" charset="0"/>
                <a:cs typeface="+mn-cs"/>
              </a:rPr>
              <a:t> і чим?</a:t>
            </a:r>
            <a:endParaRPr lang="uk-UA" sz="3600" b="1" dirty="0" smtClean="0">
              <a:latin typeface="Comic Sans MS" pitchFamily="66" charset="0"/>
            </a:endParaRPr>
          </a:p>
        </p:txBody>
      </p:sp>
      <p:sp>
        <p:nvSpPr>
          <p:cNvPr id="14" name="Содержимое 4"/>
          <p:cNvSpPr txBox="1">
            <a:spLocks/>
          </p:cNvSpPr>
          <p:nvPr/>
        </p:nvSpPr>
        <p:spPr bwMode="auto">
          <a:xfrm>
            <a:off x="755576" y="3284984"/>
            <a:ext cx="79216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uk-UA" sz="3600" b="1" dirty="0" smtClean="0">
                <a:latin typeface="Comic Sans MS" pitchFamily="66" charset="0"/>
                <a:cs typeface="+mn-cs"/>
              </a:rPr>
              <a:t>Яка з </a:t>
            </a:r>
            <a:r>
              <a:rPr lang="uk-UA" sz="3600" b="1" dirty="0" err="1" smtClean="0">
                <a:latin typeface="Comic Sans MS" pitchFamily="66" charset="0"/>
                <a:cs typeface="+mn-cs"/>
              </a:rPr>
              <a:t>пам</a:t>
            </a:r>
            <a:r>
              <a:rPr lang="en-US" sz="3600" b="1" dirty="0" smtClean="0">
                <a:latin typeface="Comic Sans MS" pitchFamily="66" charset="0"/>
              </a:rPr>
              <a:t>’</a:t>
            </a:r>
            <a:r>
              <a:rPr lang="uk-UA" sz="3600" b="1" dirty="0" smtClean="0">
                <a:latin typeface="Comic Sans MS" pitchFamily="66" charset="0"/>
              </a:rPr>
              <a:t>яток культури вам найбільше </a:t>
            </a:r>
            <a:r>
              <a:rPr lang="uk-UA" sz="3600" b="1" dirty="0" err="1" smtClean="0">
                <a:latin typeface="Comic Sans MS" pitchFamily="66" charset="0"/>
              </a:rPr>
              <a:t>запам</a:t>
            </a:r>
            <a:r>
              <a:rPr lang="en-US" sz="3600" b="1" dirty="0" smtClean="0">
                <a:latin typeface="Comic Sans MS" pitchFamily="66" charset="0"/>
              </a:rPr>
              <a:t>’</a:t>
            </a:r>
            <a:r>
              <a:rPr lang="uk-UA" sz="3600" b="1" dirty="0" err="1" smtClean="0">
                <a:latin typeface="Comic Sans MS" pitchFamily="66" charset="0"/>
              </a:rPr>
              <a:t>яталася</a:t>
            </a:r>
            <a:r>
              <a:rPr lang="uk-UA" sz="3600" b="1" dirty="0" smtClean="0">
                <a:latin typeface="Comic Sans MS" pitchFamily="66" charset="0"/>
              </a:rPr>
              <a:t> і чим?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755576" y="1772816"/>
            <a:ext cx="8676456" cy="777875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2411760" y="332656"/>
            <a:ext cx="38250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>
                <a:solidFill>
                  <a:schemeClr val="bg1"/>
                </a:solidFill>
                <a:latin typeface="Comic Sans MS" pitchFamily="66" charset="0"/>
              </a:rPr>
              <a:t>Групове заняття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11560" y="1196752"/>
            <a:ext cx="79216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sz="4800" b="1" dirty="0" smtClean="0">
                <a:solidFill>
                  <a:srgbClr val="C00000"/>
                </a:solidFill>
                <a:latin typeface="Comic Sans MS" pitchFamily="66" charset="0"/>
              </a:rPr>
              <a:t>Складання порадника</a:t>
            </a:r>
            <a:endParaRPr lang="ru-RU" sz="48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9" name="Содержимое 4"/>
          <p:cNvSpPr txBox="1">
            <a:spLocks/>
          </p:cNvSpPr>
          <p:nvPr/>
        </p:nvSpPr>
        <p:spPr bwMode="auto">
          <a:xfrm>
            <a:off x="683568" y="1988840"/>
            <a:ext cx="7921625" cy="197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lvl="0" indent="-342900" algn="just">
              <a:spcBef>
                <a:spcPct val="20000"/>
              </a:spcBef>
            </a:pPr>
            <a:r>
              <a:rPr lang="uk-UA" sz="3600" b="1" dirty="0" smtClean="0">
                <a:latin typeface="Comic Sans MS" pitchFamily="66" charset="0"/>
                <a:cs typeface="+mn-cs"/>
              </a:rPr>
              <a:t>Що можна й чого не можна</a:t>
            </a:r>
          </a:p>
          <a:p>
            <a:pPr marL="342900" lvl="0" indent="-342900" algn="just">
              <a:spcBef>
                <a:spcPct val="20000"/>
              </a:spcBef>
            </a:pPr>
            <a:r>
              <a:rPr lang="uk-UA" sz="3600" b="1" dirty="0" smtClean="0">
                <a:latin typeface="Comic Sans MS" pitchFamily="66" charset="0"/>
                <a:cs typeface="+mn-cs"/>
              </a:rPr>
              <a:t>робити</a:t>
            </a:r>
            <a:r>
              <a:rPr lang="en-US" sz="3600" b="1" dirty="0" smtClean="0">
                <a:latin typeface="Comic Sans MS" pitchFamily="66" charset="0"/>
                <a:cs typeface="+mn-cs"/>
              </a:rPr>
              <a:t>,</a:t>
            </a:r>
            <a:r>
              <a:rPr lang="uk-UA" sz="3600" b="1" dirty="0" smtClean="0">
                <a:latin typeface="Comic Sans MS" pitchFamily="66" charset="0"/>
                <a:cs typeface="+mn-cs"/>
              </a:rPr>
              <a:t>аби не зашкодити</a:t>
            </a:r>
          </a:p>
          <a:p>
            <a:pPr marL="342900" lvl="0" indent="-342900" algn="just">
              <a:spcBef>
                <a:spcPct val="20000"/>
              </a:spcBef>
            </a:pPr>
            <a:r>
              <a:rPr lang="uk-UA" sz="3600" b="1" dirty="0" err="1" smtClean="0">
                <a:latin typeface="Comic Sans MS" pitchFamily="66" charset="0"/>
                <a:cs typeface="+mn-cs"/>
              </a:rPr>
              <a:t>пам</a:t>
            </a:r>
            <a:r>
              <a:rPr lang="en-US" sz="3600" b="1" dirty="0" smtClean="0">
                <a:latin typeface="Comic Sans MS" pitchFamily="66" charset="0"/>
                <a:cs typeface="+mn-cs"/>
              </a:rPr>
              <a:t>’</a:t>
            </a:r>
            <a:r>
              <a:rPr lang="uk-UA" sz="3600" b="1" dirty="0" smtClean="0">
                <a:latin typeface="Comic Sans MS" pitchFamily="66" charset="0"/>
                <a:cs typeface="+mn-cs"/>
              </a:rPr>
              <a:t>яткам природи і культури?</a:t>
            </a:r>
            <a:endParaRPr lang="uk-UA" sz="3600" b="1" dirty="0" smtClean="0">
              <a:latin typeface="Comic Sans MS" pitchFamily="66" charset="0"/>
            </a:endParaRPr>
          </a:p>
        </p:txBody>
      </p:sp>
      <p:pic>
        <p:nvPicPr>
          <p:cNvPr id="2051" name="Picture 3" descr="C:\Users\User\Desktop\зображення_viber_2020-01-20_09-31-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4005064"/>
            <a:ext cx="3888432" cy="26522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755576" y="1772816"/>
            <a:ext cx="8676456" cy="777875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2411760" y="332656"/>
            <a:ext cx="44646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>
                <a:solidFill>
                  <a:schemeClr val="bg1"/>
                </a:solidFill>
                <a:latin typeface="Comic Sans MS" pitchFamily="66" charset="0"/>
              </a:rPr>
              <a:t>Щоденник вражень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23528" y="1124744"/>
            <a:ext cx="853244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uk-UA" sz="4000" b="1" dirty="0" smtClean="0">
                <a:solidFill>
                  <a:srgbClr val="C00000"/>
                </a:solidFill>
                <a:latin typeface="Comic Sans MS" pitchFamily="66" charset="0"/>
              </a:rPr>
              <a:t>Я люблю </a:t>
            </a:r>
            <a:r>
              <a:rPr lang="uk-UA" sz="4000" b="1" dirty="0" err="1" smtClean="0">
                <a:solidFill>
                  <a:srgbClr val="C00000"/>
                </a:solidFill>
                <a:latin typeface="Comic Sans MS" pitchFamily="66" charset="0"/>
              </a:rPr>
              <a:t>пам</a:t>
            </a:r>
            <a:r>
              <a:rPr lang="en-US" sz="4000" b="1" dirty="0" smtClean="0">
                <a:solidFill>
                  <a:srgbClr val="C00000"/>
                </a:solidFill>
                <a:latin typeface="Comic Sans MS" pitchFamily="66" charset="0"/>
              </a:rPr>
              <a:t>’</a:t>
            </a:r>
            <a:r>
              <a:rPr lang="uk-UA" sz="4000" b="1" dirty="0" smtClean="0">
                <a:solidFill>
                  <a:srgbClr val="C00000"/>
                </a:solidFill>
                <a:latin typeface="Comic Sans MS" pitchFamily="66" charset="0"/>
              </a:rPr>
              <a:t>ятки природи….</a:t>
            </a:r>
          </a:p>
          <a:p>
            <a:pPr algn="ctr">
              <a:buNone/>
            </a:pPr>
            <a:endParaRPr lang="ru-RU" sz="4000" b="1" dirty="0">
              <a:latin typeface="Comic Sans MS" pitchFamily="66" charset="0"/>
            </a:endParaRPr>
          </a:p>
        </p:txBody>
      </p:sp>
      <p:sp>
        <p:nvSpPr>
          <p:cNvPr id="7" name="Содержимое 4"/>
          <p:cNvSpPr txBox="1">
            <a:spLocks/>
          </p:cNvSpPr>
          <p:nvPr/>
        </p:nvSpPr>
        <p:spPr bwMode="auto">
          <a:xfrm>
            <a:off x="323528" y="2204864"/>
            <a:ext cx="853244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uk-UA" sz="4000" b="1" noProof="0" dirty="0" smtClean="0">
                <a:solidFill>
                  <a:srgbClr val="C00000"/>
                </a:solidFill>
                <a:latin typeface="Comic Sans MS" pitchFamily="66" charset="0"/>
                <a:cs typeface="+mn-cs"/>
              </a:rPr>
              <a:t>Мій улюблений куточок</a:t>
            </a:r>
            <a:endParaRPr lang="uk-UA" sz="4000" b="1" dirty="0" smtClean="0">
              <a:solidFill>
                <a:srgbClr val="C00000"/>
              </a:solidFill>
              <a:latin typeface="Comic Sans MS" pitchFamily="66" charset="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природи….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Содержимое 4"/>
          <p:cNvSpPr txBox="1">
            <a:spLocks/>
          </p:cNvSpPr>
          <p:nvPr/>
        </p:nvSpPr>
        <p:spPr bwMode="auto">
          <a:xfrm>
            <a:off x="323528" y="4293096"/>
            <a:ext cx="853244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uk-UA" sz="4000" b="1" dirty="0" smtClean="0">
                <a:solidFill>
                  <a:srgbClr val="C00000"/>
                </a:solidFill>
                <a:latin typeface="Comic Sans MS" pitchFamily="66" charset="0"/>
                <a:cs typeface="+mn-cs"/>
              </a:rPr>
              <a:t>Для мене важливо</a:t>
            </a:r>
            <a:r>
              <a:rPr kumimoji="0" lang="uk-UA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….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Comic Sans MS" pitchFamily="66" charset="0"/>
              </a:rPr>
              <a:t>Досліджуємо медіа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5013176"/>
            <a:ext cx="7956376" cy="1106834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hlinkClick r:id="rId2"/>
              </a:rPr>
              <a:t>https://www.youtube.com/watch?v=kDh6bdJpOGE</a:t>
            </a:r>
            <a:endParaRPr lang="ru-RU" sz="2800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027" name="Picture 3" descr="C:\Users\User\Desktop\зображення_viber_2020-01-20_09-19-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268760"/>
            <a:ext cx="4680520" cy="35103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755576" y="1772816"/>
            <a:ext cx="8676456" cy="777875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2411760" y="332656"/>
            <a:ext cx="5137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>
                <a:solidFill>
                  <a:schemeClr val="bg1"/>
                </a:solidFill>
                <a:latin typeface="Comic Sans MS" pitchFamily="66" charset="0"/>
              </a:rPr>
              <a:t>Робота з підручником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164288" y="1340768"/>
            <a:ext cx="144016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atin typeface="Comic Sans MS" pitchFamily="66" charset="0"/>
              </a:rPr>
              <a:t>Замок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76056" y="5085184"/>
            <a:ext cx="187220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err="1" smtClean="0">
                <a:latin typeface="Comic Sans MS" pitchFamily="66" charset="0"/>
              </a:rPr>
              <a:t>Любарта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732240" y="3212976"/>
            <a:ext cx="187220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atin typeface="Comic Sans MS" pitchFamily="66" charset="0"/>
              </a:rPr>
              <a:t>В Луцьку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300192" y="4077072"/>
            <a:ext cx="1872208" cy="72008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atin typeface="Comic Sans MS" pitchFamily="66" charset="0"/>
              </a:rPr>
              <a:t>В Києві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788024" y="1340768"/>
            <a:ext cx="1872208" cy="72008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atin typeface="Comic Sans MS" pitchFamily="66" charset="0"/>
              </a:rPr>
              <a:t>Золоті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948264" y="5877272"/>
            <a:ext cx="1872208" cy="72008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atin typeface="Comic Sans MS" pitchFamily="66" charset="0"/>
              </a:rPr>
              <a:t>ворота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07496" y="2276872"/>
            <a:ext cx="4536504" cy="72008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800" b="1" dirty="0" err="1" smtClean="0">
                <a:latin typeface="Comic Sans MS" pitchFamily="66" charset="0"/>
              </a:rPr>
              <a:t>Кам</a:t>
            </a:r>
            <a:r>
              <a:rPr lang="en-US" sz="2800" b="1" dirty="0" smtClean="0">
                <a:latin typeface="Comic Sans MS" pitchFamily="66" charset="0"/>
              </a:rPr>
              <a:t>’</a:t>
            </a:r>
            <a:r>
              <a:rPr lang="uk-UA" sz="2800" b="1" dirty="0" err="1" smtClean="0">
                <a:latin typeface="Comic Sans MS" pitchFamily="66" charset="0"/>
              </a:rPr>
              <a:t>янець-Подільська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20272" y="5013176"/>
            <a:ext cx="1800200" cy="72008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800" b="1" dirty="0" smtClean="0">
                <a:latin typeface="Comic Sans MS" pitchFamily="66" charset="0"/>
              </a:rPr>
              <a:t>фортеця</a:t>
            </a:r>
            <a:endParaRPr lang="ru-RU" sz="2800" b="1" dirty="0"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790" t="2537" r="5153" b="54336"/>
          <a:stretch>
            <a:fillRect/>
          </a:stretch>
        </p:blipFill>
        <p:spPr bwMode="auto">
          <a:xfrm>
            <a:off x="539551" y="1268760"/>
            <a:ext cx="4053627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/>
          <a:srcRect l="7942" t="45664" r="53003" b="8672"/>
          <a:stretch>
            <a:fillRect/>
          </a:stretch>
        </p:blipFill>
        <p:spPr bwMode="auto">
          <a:xfrm>
            <a:off x="539552" y="3717032"/>
            <a:ext cx="1848205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/>
          <a:srcRect l="46997" t="48201" b="1062"/>
          <a:stretch>
            <a:fillRect/>
          </a:stretch>
        </p:blipFill>
        <p:spPr bwMode="auto">
          <a:xfrm>
            <a:off x="2555776" y="3717032"/>
            <a:ext cx="2394266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1187624" y="1988840"/>
            <a:ext cx="8676456" cy="777875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2411760" y="332656"/>
            <a:ext cx="54585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>
                <a:solidFill>
                  <a:schemeClr val="bg1"/>
                </a:solidFill>
                <a:latin typeface="Comic Sans MS" pitchFamily="66" charset="0"/>
              </a:rPr>
              <a:t>Визначні місця України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499992" y="5301208"/>
            <a:ext cx="4320480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atin typeface="Comic Sans MS" pitchFamily="66" charset="0"/>
              </a:rPr>
              <a:t>Замок </a:t>
            </a:r>
            <a:r>
              <a:rPr lang="uk-UA" sz="3200" b="1" dirty="0" err="1" smtClean="0">
                <a:latin typeface="Comic Sans MS" pitchFamily="66" charset="0"/>
              </a:rPr>
              <a:t>Любарта</a:t>
            </a:r>
            <a:endParaRPr lang="uk-UA" sz="3200" b="1" dirty="0" smtClean="0">
              <a:latin typeface="Comic Sans MS" pitchFamily="66" charset="0"/>
            </a:endParaRPr>
          </a:p>
          <a:p>
            <a:pPr algn="ctr"/>
            <a:r>
              <a:rPr lang="uk-UA" sz="3200" b="1" dirty="0" smtClean="0">
                <a:latin typeface="Comic Sans MS" pitchFamily="66" charset="0"/>
              </a:rPr>
              <a:t> в Луцьку</a:t>
            </a:r>
            <a:endParaRPr lang="ru-RU" sz="3200" b="1" dirty="0" smtClean="0">
              <a:latin typeface="Comic Sans MS" pitchFamily="66" charset="0"/>
            </a:endParaRPr>
          </a:p>
          <a:p>
            <a:pPr algn="ctr"/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860032" y="1844824"/>
            <a:ext cx="3816424" cy="122413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atin typeface="Comic Sans MS" pitchFamily="66" charset="0"/>
              </a:rPr>
              <a:t>Золоті ворота </a:t>
            </a:r>
          </a:p>
          <a:p>
            <a:pPr algn="ctr"/>
            <a:r>
              <a:rPr lang="uk-UA" sz="2800" b="1" dirty="0" smtClean="0">
                <a:latin typeface="Comic Sans MS" pitchFamily="66" charset="0"/>
              </a:rPr>
              <a:t>в Києві</a:t>
            </a:r>
            <a:endParaRPr lang="ru-RU" sz="2800" b="1" dirty="0" smtClean="0">
              <a:latin typeface="Comic Sans MS" pitchFamily="66" charset="0"/>
            </a:endParaRPr>
          </a:p>
          <a:p>
            <a:pPr algn="ctr"/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07496" y="3645024"/>
            <a:ext cx="4356992" cy="11521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800" b="1" dirty="0" err="1" smtClean="0">
                <a:latin typeface="Comic Sans MS" pitchFamily="66" charset="0"/>
              </a:rPr>
              <a:t>Кам</a:t>
            </a:r>
            <a:r>
              <a:rPr lang="en-US" sz="2800" b="1" dirty="0" smtClean="0">
                <a:latin typeface="Comic Sans MS" pitchFamily="66" charset="0"/>
              </a:rPr>
              <a:t>’</a:t>
            </a:r>
            <a:r>
              <a:rPr lang="uk-UA" sz="2800" b="1" dirty="0" err="1" smtClean="0">
                <a:latin typeface="Comic Sans MS" pitchFamily="66" charset="0"/>
              </a:rPr>
              <a:t>янець-Подільська</a:t>
            </a:r>
            <a:r>
              <a:rPr lang="uk-UA" sz="2800" b="1" dirty="0" smtClean="0">
                <a:latin typeface="Comic Sans MS" pitchFamily="66" charset="0"/>
              </a:rPr>
              <a:t> </a:t>
            </a:r>
          </a:p>
          <a:p>
            <a:r>
              <a:rPr lang="uk-UA" sz="2800" b="1" dirty="0" smtClean="0">
                <a:latin typeface="Comic Sans MS" pitchFamily="66" charset="0"/>
              </a:rPr>
              <a:t>фортеця</a:t>
            </a:r>
            <a:endParaRPr lang="ru-RU" sz="2800" b="1" dirty="0" smtClean="0">
              <a:latin typeface="Comic Sans MS" pitchFamily="66" charset="0"/>
            </a:endParaRPr>
          </a:p>
          <a:p>
            <a:endParaRPr lang="ru-RU" sz="2800" b="1" dirty="0">
              <a:latin typeface="Comic Sans MS" pitchFamily="66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 l="2790" t="2537" r="5153" b="54336"/>
          <a:stretch>
            <a:fillRect/>
          </a:stretch>
        </p:blipFill>
        <p:spPr bwMode="auto">
          <a:xfrm>
            <a:off x="179513" y="1340768"/>
            <a:ext cx="352839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 l="46997" t="48201" b="1062"/>
          <a:stretch>
            <a:fillRect/>
          </a:stretch>
        </p:blipFill>
        <p:spPr bwMode="auto">
          <a:xfrm>
            <a:off x="179512" y="3717032"/>
            <a:ext cx="2232248" cy="2349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 l="7942" t="45664" r="53003" b="8672"/>
          <a:stretch>
            <a:fillRect/>
          </a:stretch>
        </p:blipFill>
        <p:spPr bwMode="auto">
          <a:xfrm>
            <a:off x="2555776" y="4481736"/>
            <a:ext cx="1848205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755576" y="1772816"/>
            <a:ext cx="8676456" cy="777875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3131840" y="260648"/>
            <a:ext cx="284404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err="1" smtClean="0">
                <a:solidFill>
                  <a:schemeClr val="bg1"/>
                </a:solidFill>
                <a:latin typeface="Comic Sans MS" pitchFamily="66" charset="0"/>
              </a:rPr>
              <a:t>Руханка</a:t>
            </a:r>
            <a:endParaRPr lang="ru-RU" sz="5400" b="1" dirty="0">
              <a:solidFill>
                <a:schemeClr val="bg1"/>
              </a:solidFill>
            </a:endParaRPr>
          </a:p>
        </p:txBody>
      </p:sp>
      <p:pic>
        <p:nvPicPr>
          <p:cNvPr id="8" name="Picture 4" descr="ÐÐ°ÑÑÐ¸Ð½ÐºÐ¸ Ð¿Ð¾ Ð·Ð°Ð¿ÑÐ¾ÑÑ ÑÐ°Ð·Ð¼Ð¸Ð½ÐºÐ° Ð´ÐµÑÐ¸ ÐºÐ»Ð¸Ð¿Ð°ÑÑ">
            <a:extLst>
              <a:ext uri="{FF2B5EF4-FFF2-40B4-BE49-F238E27FC236}">
                <a16:creationId xmlns:a16="http://schemas.microsoft.com/office/drawing/2014/main" xmlns="" id="{BABD8864-9173-452D-96CB-2519F9DCBC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42770"/>
            <a:ext cx="7883122" cy="5138558"/>
          </a:xfrm>
          <a:prstGeom prst="rect">
            <a:avLst/>
          </a:prstGeom>
          <a:ln w="38100" cap="sq">
            <a:solidFill>
              <a:srgbClr val="2F324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3" y="1340769"/>
            <a:ext cx="2808312" cy="2736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071156" y="201911"/>
            <a:ext cx="50016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5400" b="1" dirty="0" smtClean="0">
                <a:latin typeface="Comic Sans MS" pitchFamily="66" charset="0"/>
              </a:rPr>
              <a:t>Передбачення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 bwMode="auto">
          <a:xfrm>
            <a:off x="395536" y="4221088"/>
            <a:ext cx="874846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400" b="1" dirty="0" err="1" smtClean="0">
                <a:solidFill>
                  <a:srgbClr val="000000"/>
                </a:solidFill>
                <a:latin typeface="Comic Sans MS" pitchFamily="66" charset="0"/>
              </a:rPr>
              <a:t>Під</a:t>
            </a:r>
            <a:r>
              <a:rPr lang="ru-RU" sz="2400" b="1" dirty="0" smtClean="0">
                <a:solidFill>
                  <a:srgbClr val="000000"/>
                </a:solidFill>
                <a:latin typeface="Comic Sans MS" pitchFamily="66" charset="0"/>
              </a:rPr>
              <a:t> час </a:t>
            </a:r>
            <a:r>
              <a:rPr lang="ru-RU" sz="2400" b="1" dirty="0" err="1" smtClean="0">
                <a:solidFill>
                  <a:srgbClr val="000000"/>
                </a:solidFill>
                <a:latin typeface="Comic Sans MS" pitchFamily="66" charset="0"/>
              </a:rPr>
              <a:t>прогулянки</a:t>
            </a:r>
            <a:r>
              <a:rPr lang="ru-RU" sz="2400" b="1" dirty="0" smtClean="0">
                <a:solidFill>
                  <a:srgbClr val="000000"/>
                </a:solidFill>
                <a:latin typeface="Comic Sans MS" pitchFamily="66" charset="0"/>
              </a:rPr>
              <a:t> в парку Захар </a:t>
            </a:r>
            <a:r>
              <a:rPr lang="ru-RU" sz="2400" b="1" dirty="0" err="1" smtClean="0">
                <a:solidFill>
                  <a:srgbClr val="000000"/>
                </a:solidFill>
                <a:latin typeface="Comic Sans MS" pitchFamily="66" charset="0"/>
              </a:rPr>
              <a:t>побачив</a:t>
            </a:r>
            <a:r>
              <a:rPr lang="ru-RU" sz="24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Comic Sans MS" pitchFamily="66" charset="0"/>
              </a:rPr>
              <a:t>залишену</a:t>
            </a:r>
            <a:endParaRPr lang="ru-RU" sz="2400" b="1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ru-RU" sz="2400" b="1" dirty="0" smtClean="0">
                <a:solidFill>
                  <a:srgbClr val="000000"/>
                </a:solidFill>
                <a:latin typeface="Comic Sans MS" pitchFamily="66" charset="0"/>
              </a:rPr>
              <a:t>без </a:t>
            </a:r>
            <a:r>
              <a:rPr lang="ru-RU" sz="2400" b="1" dirty="0" err="1" smtClean="0">
                <a:solidFill>
                  <a:srgbClr val="000000"/>
                </a:solidFill>
                <a:latin typeface="Comic Sans MS" pitchFamily="66" charset="0"/>
              </a:rPr>
              <a:t>нагляду</a:t>
            </a:r>
            <a:r>
              <a:rPr lang="ru-RU" sz="24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Comic Sans MS" pitchFamily="66" charset="0"/>
              </a:rPr>
              <a:t>сумку.Хлопчик</a:t>
            </a:r>
            <a:r>
              <a:rPr lang="ru-RU" sz="24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Comic Sans MS" pitchFamily="66" charset="0"/>
              </a:rPr>
              <a:t>хотів</a:t>
            </a:r>
            <a:r>
              <a:rPr lang="ru-RU" sz="24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Comic Sans MS" pitchFamily="66" charset="0"/>
              </a:rPr>
              <a:t>подивитися</a:t>
            </a:r>
            <a:r>
              <a:rPr lang="ru-RU" sz="2400" b="1" dirty="0" smtClean="0">
                <a:solidFill>
                  <a:srgbClr val="000000"/>
                </a:solidFill>
                <a:latin typeface="Comic Sans MS" pitchFamily="66" charset="0"/>
              </a:rPr>
              <a:t>, </a:t>
            </a:r>
            <a:r>
              <a:rPr lang="ru-RU" sz="2400" b="1" dirty="0" err="1" smtClean="0">
                <a:solidFill>
                  <a:srgbClr val="000000"/>
                </a:solidFill>
                <a:latin typeface="Comic Sans MS" pitchFamily="66" charset="0"/>
              </a:rPr>
              <a:t>що</a:t>
            </a:r>
            <a:endParaRPr lang="ru-RU" sz="2400" b="1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ru-RU" sz="2400" b="1" dirty="0" smtClean="0">
                <a:solidFill>
                  <a:srgbClr val="000000"/>
                </a:solidFill>
                <a:latin typeface="Comic Sans MS" pitchFamily="66" charset="0"/>
              </a:rPr>
              <a:t>в  </a:t>
            </a:r>
            <a:r>
              <a:rPr lang="ru-RU" sz="2400" b="1" dirty="0" err="1" smtClean="0">
                <a:solidFill>
                  <a:srgbClr val="000000"/>
                </a:solidFill>
                <a:latin typeface="Comic Sans MS" pitchFamily="66" charset="0"/>
              </a:rPr>
              <a:t>ній,але</a:t>
            </a:r>
            <a:r>
              <a:rPr lang="ru-RU" sz="2400" b="1" dirty="0" smtClean="0">
                <a:solidFill>
                  <a:srgbClr val="000000"/>
                </a:solidFill>
                <a:latin typeface="Comic Sans MS" pitchFamily="66" charset="0"/>
              </a:rPr>
              <a:t> бабуся не  дозволила. </a:t>
            </a:r>
            <a:r>
              <a:rPr lang="ru-RU" sz="2400" b="1" dirty="0" err="1" smtClean="0">
                <a:solidFill>
                  <a:srgbClr val="000000"/>
                </a:solidFill>
                <a:latin typeface="Comic Sans MS" pitchFamily="66" charset="0"/>
              </a:rPr>
              <a:t>Чому</a:t>
            </a:r>
            <a:r>
              <a:rPr lang="ru-RU" sz="2400" b="1" dirty="0" smtClean="0">
                <a:solidFill>
                  <a:srgbClr val="000000"/>
                </a:solidFill>
                <a:latin typeface="Comic Sans MS" pitchFamily="66" charset="0"/>
              </a:rPr>
              <a:t>? </a:t>
            </a:r>
            <a:r>
              <a:rPr lang="ru-RU" sz="2000" dirty="0" smtClean="0">
                <a:solidFill>
                  <a:srgbClr val="000000"/>
                </a:solidFill>
                <a:latin typeface="Roboto-Regular"/>
              </a:rPr>
              <a:t/>
            </a:r>
            <a:br>
              <a:rPr lang="ru-RU" sz="2000" dirty="0" smtClean="0">
                <a:solidFill>
                  <a:srgbClr val="000000"/>
                </a:solidFill>
                <a:latin typeface="Roboto-Regular"/>
              </a:rPr>
            </a:b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5733256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000000"/>
                </a:solidFill>
                <a:latin typeface="Comic Sans MS" pitchFamily="66" charset="0"/>
              </a:rPr>
              <a:t>Спрогнозуйте</a:t>
            </a:r>
            <a:r>
              <a:rPr lang="ru-RU" sz="24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Comic Sans MS" pitchFamily="66" charset="0"/>
              </a:rPr>
              <a:t>і</a:t>
            </a:r>
            <a:r>
              <a:rPr lang="ru-RU" sz="24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Comic Sans MS" pitchFamily="66" charset="0"/>
              </a:rPr>
              <a:t>розкажіть</a:t>
            </a:r>
            <a:r>
              <a:rPr lang="ru-RU" sz="2400" b="1" dirty="0" smtClean="0">
                <a:solidFill>
                  <a:srgbClr val="000000"/>
                </a:solidFill>
                <a:latin typeface="Comic Sans MS" pitchFamily="66" charset="0"/>
              </a:rPr>
              <a:t>, як могли б </a:t>
            </a:r>
            <a:r>
              <a:rPr lang="ru-RU" sz="2400" b="1" dirty="0" err="1" smtClean="0">
                <a:solidFill>
                  <a:srgbClr val="000000"/>
                </a:solidFill>
                <a:latin typeface="Comic Sans MS" pitchFamily="66" charset="0"/>
              </a:rPr>
              <a:t>розвиватися</a:t>
            </a:r>
            <a:r>
              <a:rPr lang="ru-RU" sz="24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Comic Sans MS" pitchFamily="66" charset="0"/>
              </a:rPr>
              <a:t>події</a:t>
            </a:r>
            <a:r>
              <a:rPr lang="ru-RU" sz="24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Comic Sans MS" pitchFamily="66" charset="0"/>
              </a:rPr>
              <a:t>далі</a:t>
            </a:r>
            <a:r>
              <a:rPr lang="ru-RU" sz="2400" b="1" dirty="0" smtClean="0">
                <a:solidFill>
                  <a:srgbClr val="000000"/>
                </a:solidFill>
                <a:latin typeface="Comic Sans MS" pitchFamily="66" charset="0"/>
              </a:rPr>
              <a:t>.</a:t>
            </a:r>
            <a:endParaRPr lang="ru-RU" sz="2400" b="1" dirty="0"/>
          </a:p>
        </p:txBody>
      </p:sp>
      <p:sp>
        <p:nvSpPr>
          <p:cNvPr id="8" name="Заголовок 4"/>
          <p:cNvSpPr txBox="1">
            <a:spLocks/>
          </p:cNvSpPr>
          <p:nvPr/>
        </p:nvSpPr>
        <p:spPr bwMode="auto">
          <a:xfrm>
            <a:off x="2051720" y="188640"/>
            <a:ext cx="500169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Передбачення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0" y="1556792"/>
            <a:ext cx="8676456" cy="777875"/>
          </a:xfrm>
        </p:spPr>
        <p:txBody>
          <a:bodyPr>
            <a:normAutofit fontScale="90000"/>
          </a:bodyPr>
          <a:lstStyle/>
          <a:p>
            <a:pPr lvl="0"/>
            <a:r>
              <a:rPr lang="uk-UA" b="1" dirty="0" smtClean="0">
                <a:solidFill>
                  <a:srgbClr val="FF0000"/>
                </a:solidFill>
                <a:latin typeface="Comic Sans MS" pitchFamily="66" charset="0"/>
              </a:rPr>
              <a:t>Складання </a:t>
            </a:r>
            <a:r>
              <a:rPr lang="uk-UA" b="1" dirty="0" err="1" smtClean="0">
                <a:solidFill>
                  <a:srgbClr val="FF0000"/>
                </a:solidFill>
                <a:latin typeface="Comic Sans MS" pitchFamily="66" charset="0"/>
              </a:rPr>
              <a:t>пам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’</a:t>
            </a:r>
            <a:r>
              <a:rPr lang="uk-UA" b="1" dirty="0" smtClean="0">
                <a:solidFill>
                  <a:srgbClr val="FF0000"/>
                </a:solidFill>
                <a:latin typeface="Comic Sans MS" pitchFamily="66" charset="0"/>
              </a:rPr>
              <a:t>ятки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1700808"/>
            <a:ext cx="820891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Comic Sans MS" pitchFamily="66" charset="0"/>
              </a:rPr>
              <a:t>«Правила </a:t>
            </a:r>
            <a:r>
              <a:rPr lang="ru-RU" sz="3600" dirty="0" err="1" smtClean="0">
                <a:latin typeface="Comic Sans MS" pitchFamily="66" charset="0"/>
              </a:rPr>
              <a:t>поведінки</a:t>
            </a:r>
            <a:r>
              <a:rPr lang="ru-RU" sz="3600" dirty="0" smtClean="0">
                <a:latin typeface="Comic Sans MS" pitchFamily="66" charset="0"/>
              </a:rPr>
              <a:t> </a:t>
            </a:r>
            <a:r>
              <a:rPr lang="ru-RU" sz="3600" dirty="0" err="1" smtClean="0">
                <a:latin typeface="Comic Sans MS" pitchFamily="66" charset="0"/>
              </a:rPr>
              <a:t>з</a:t>
            </a:r>
            <a:r>
              <a:rPr lang="ru-RU" sz="3600" dirty="0" smtClean="0">
                <a:latin typeface="Comic Sans MS" pitchFamily="66" charset="0"/>
              </a:rPr>
              <a:t> предметами, до </a:t>
            </a:r>
            <a:r>
              <a:rPr lang="ru-RU" sz="3600" dirty="0" err="1" smtClean="0">
                <a:latin typeface="Comic Sans MS" pitchFamily="66" charset="0"/>
              </a:rPr>
              <a:t>яких</a:t>
            </a:r>
            <a:r>
              <a:rPr lang="ru-RU" sz="3600" dirty="0" smtClean="0">
                <a:latin typeface="Comic Sans MS" pitchFamily="66" charset="0"/>
              </a:rPr>
              <a:t> не </a:t>
            </a:r>
            <a:r>
              <a:rPr lang="ru-RU" sz="3600" dirty="0" err="1" smtClean="0">
                <a:latin typeface="Comic Sans MS" pitchFamily="66" charset="0"/>
              </a:rPr>
              <a:t>можна</a:t>
            </a:r>
            <a:r>
              <a:rPr lang="ru-RU" sz="3600" dirty="0" smtClean="0">
                <a:latin typeface="Comic Sans MS" pitchFamily="66" charset="0"/>
              </a:rPr>
              <a:t> </a:t>
            </a:r>
            <a:r>
              <a:rPr lang="ru-RU" sz="3600" dirty="0" err="1" smtClean="0">
                <a:latin typeface="Comic Sans MS" pitchFamily="66" charset="0"/>
              </a:rPr>
              <a:t>торкатися</a:t>
            </a:r>
            <a:r>
              <a:rPr lang="ru-RU" sz="3600" dirty="0" smtClean="0">
                <a:latin typeface="Comic Sans MS" pitchFamily="66" charset="0"/>
              </a:rPr>
              <a:t> </a:t>
            </a:r>
            <a:r>
              <a:rPr lang="ru-RU" sz="3200" dirty="0" smtClean="0">
                <a:latin typeface="Comic Sans MS" pitchFamily="66" charset="0"/>
              </a:rPr>
              <a:t>(</a:t>
            </a:r>
            <a:r>
              <a:rPr lang="ru-RU" sz="3200" dirty="0" err="1" smtClean="0">
                <a:latin typeface="Comic Sans MS" pitchFamily="66" charset="0"/>
              </a:rPr>
              <a:t>забуті</a:t>
            </a:r>
            <a:r>
              <a:rPr lang="ru-RU" sz="3200" dirty="0" smtClean="0">
                <a:latin typeface="Comic Sans MS" pitchFamily="66" charset="0"/>
              </a:rPr>
              <a:t> </a:t>
            </a:r>
            <a:r>
              <a:rPr lang="ru-RU" sz="3200" dirty="0" err="1" smtClean="0">
                <a:latin typeface="Comic Sans MS" pitchFamily="66" charset="0"/>
              </a:rPr>
              <a:t>сторонніми</a:t>
            </a:r>
            <a:r>
              <a:rPr lang="ru-RU" sz="3200" dirty="0" smtClean="0">
                <a:latin typeface="Comic Sans MS" pitchFamily="66" charset="0"/>
              </a:rPr>
              <a:t> людьми </a:t>
            </a:r>
            <a:r>
              <a:rPr lang="ru-RU" sz="3200" dirty="0" err="1" smtClean="0">
                <a:latin typeface="Comic Sans MS" pitchFamily="66" charset="0"/>
              </a:rPr>
              <a:t>речі</a:t>
            </a:r>
            <a:r>
              <a:rPr lang="ru-RU" sz="3200" dirty="0" smtClean="0">
                <a:latin typeface="Comic Sans MS" pitchFamily="66" charset="0"/>
              </a:rPr>
              <a:t>, </a:t>
            </a:r>
            <a:r>
              <a:rPr lang="ru-RU" sz="3200" dirty="0" err="1" smtClean="0">
                <a:latin typeface="Comic Sans MS" pitchFamily="66" charset="0"/>
              </a:rPr>
              <a:t>зброя</a:t>
            </a:r>
            <a:r>
              <a:rPr lang="ru-RU" sz="3200" dirty="0" smtClean="0">
                <a:latin typeface="Comic Sans MS" pitchFamily="66" charset="0"/>
              </a:rPr>
              <a:t> </a:t>
            </a:r>
            <a:r>
              <a:rPr lang="ru-RU" sz="3200" dirty="0" err="1" smtClean="0">
                <a:latin typeface="Comic Sans MS" pitchFamily="66" charset="0"/>
              </a:rPr>
              <a:t>тощо</a:t>
            </a:r>
            <a:r>
              <a:rPr lang="ru-RU" sz="3200" dirty="0" smtClean="0">
                <a:latin typeface="Comic Sans MS" pitchFamily="66" charset="0"/>
              </a:rPr>
              <a:t>)»</a:t>
            </a:r>
            <a:endParaRPr lang="ru-RU" sz="3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3645024"/>
            <a:ext cx="74168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/>
            </a:r>
            <a:br>
              <a:rPr lang="ru-RU" sz="2800" dirty="0" smtClean="0">
                <a:latin typeface="Comic Sans MS" pitchFamily="66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 bwMode="auto">
          <a:xfrm>
            <a:off x="467544" y="332656"/>
            <a:ext cx="8676456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sz="17600" b="1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Робота в парах</a:t>
            </a:r>
            <a:r>
              <a:rPr kumimoji="0" lang="ru-RU" sz="17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/>
            </a:r>
            <a:br>
              <a:rPr kumimoji="0" lang="ru-RU" sz="17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</a:b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3074" name="Picture 2" descr="C:\Users\User\Desktop\зображення_viber_2020-01-20_09-31-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24744"/>
            <a:ext cx="7992888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6192688" cy="4967287"/>
          </a:xfrm>
        </p:spPr>
        <p:txBody>
          <a:bodyPr/>
          <a:lstStyle/>
          <a:p>
            <a:pPr>
              <a:buNone/>
            </a:pPr>
            <a:r>
              <a:rPr lang="ru-RU" sz="2800" dirty="0" err="1" smtClean="0">
                <a:latin typeface="Comic Sans MS" pitchFamily="66" charset="0"/>
              </a:rPr>
              <a:t>Захарко</a:t>
            </a:r>
            <a:r>
              <a:rPr lang="ru-RU" sz="2800" dirty="0" smtClean="0">
                <a:latin typeface="Comic Sans MS" pitchFamily="66" charset="0"/>
              </a:rPr>
              <a:t> </a:t>
            </a:r>
            <a:r>
              <a:rPr lang="ru-RU" sz="2800" dirty="0" err="1" smtClean="0">
                <a:latin typeface="Comic Sans MS" pitchFamily="66" charset="0"/>
              </a:rPr>
              <a:t>дізнався</a:t>
            </a:r>
            <a:r>
              <a:rPr lang="ru-RU" sz="2800" dirty="0" smtClean="0">
                <a:latin typeface="Comic Sans MS" pitchFamily="66" charset="0"/>
              </a:rPr>
              <a:t>, </a:t>
            </a:r>
            <a:r>
              <a:rPr lang="ru-RU" sz="2800" dirty="0" err="1" smtClean="0">
                <a:latin typeface="Comic Sans MS" pitchFamily="66" charset="0"/>
              </a:rPr>
              <a:t>що</a:t>
            </a:r>
            <a:r>
              <a:rPr lang="ru-RU" sz="2800" dirty="0" smtClean="0">
                <a:latin typeface="Comic Sans MS" pitchFamily="66" charset="0"/>
              </a:rPr>
              <a:t> в  </a:t>
            </a:r>
            <a:r>
              <a:rPr lang="ru-RU" sz="2800" dirty="0" err="1" smtClean="0">
                <a:latin typeface="Comic Sans MS" pitchFamily="66" charset="0"/>
              </a:rPr>
              <a:t>Києві</a:t>
            </a:r>
            <a:r>
              <a:rPr lang="ru-RU" sz="2800" dirty="0" smtClean="0">
                <a:latin typeface="Comic Sans MS" pitchFamily="66" charset="0"/>
              </a:rPr>
              <a:t> </a:t>
            </a:r>
            <a:r>
              <a:rPr lang="ru-RU" sz="2800" dirty="0" err="1" smtClean="0">
                <a:latin typeface="Comic Sans MS" pitchFamily="66" charset="0"/>
              </a:rPr>
              <a:t>є</a:t>
            </a:r>
            <a:endParaRPr lang="ru-RU" sz="28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sz="2800" dirty="0" err="1" smtClean="0">
                <a:latin typeface="Comic Sans MS" pitchFamily="66" charset="0"/>
              </a:rPr>
              <a:t>старий</a:t>
            </a:r>
            <a:r>
              <a:rPr lang="ru-RU" sz="2800" dirty="0" smtClean="0">
                <a:latin typeface="Comic Sans MS" pitchFamily="66" charset="0"/>
              </a:rPr>
              <a:t> дуб, </a:t>
            </a:r>
            <a:r>
              <a:rPr lang="ru-RU" sz="2800" dirty="0" err="1" smtClean="0">
                <a:latin typeface="Comic Sans MS" pitchFamily="66" charset="0"/>
              </a:rPr>
              <a:t>якому</a:t>
            </a:r>
            <a:r>
              <a:rPr lang="ru-RU" sz="2800" dirty="0" smtClean="0">
                <a:latin typeface="Comic Sans MS" pitchFamily="66" charset="0"/>
              </a:rPr>
              <a:t> </a:t>
            </a:r>
            <a:r>
              <a:rPr lang="ru-RU" sz="2800" dirty="0" err="1" smtClean="0">
                <a:latin typeface="Comic Sans MS" pitchFamily="66" charset="0"/>
              </a:rPr>
              <a:t>понад</a:t>
            </a:r>
            <a:endParaRPr lang="ru-RU" sz="28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sz="2800" dirty="0" smtClean="0">
                <a:latin typeface="Comic Sans MS" pitchFamily="66" charset="0"/>
              </a:rPr>
              <a:t>600  </a:t>
            </a:r>
            <a:r>
              <a:rPr lang="ru-RU" sz="2800" dirty="0" err="1" smtClean="0">
                <a:latin typeface="Comic Sans MS" pitchFamily="66" charset="0"/>
              </a:rPr>
              <a:t>років</a:t>
            </a:r>
            <a:r>
              <a:rPr lang="ru-RU" sz="2800" dirty="0" smtClean="0">
                <a:latin typeface="Comic Sans MS" pitchFamily="66" charset="0"/>
              </a:rPr>
              <a:t>. </a:t>
            </a:r>
            <a:r>
              <a:rPr lang="ru-RU" sz="2800" dirty="0" err="1" smtClean="0">
                <a:latin typeface="Comic Sans MS" pitchFamily="66" charset="0"/>
              </a:rPr>
              <a:t>Його</a:t>
            </a:r>
            <a:r>
              <a:rPr lang="ru-RU" sz="2800" dirty="0" smtClean="0">
                <a:latin typeface="Comic Sans MS" pitchFamily="66" charset="0"/>
              </a:rPr>
              <a:t> </a:t>
            </a:r>
            <a:r>
              <a:rPr lang="ru-RU" sz="2800" dirty="0" err="1" smtClean="0">
                <a:latin typeface="Comic Sans MS" pitchFamily="66" charset="0"/>
              </a:rPr>
              <a:t>визнано</a:t>
            </a:r>
            <a:endParaRPr lang="ru-RU" sz="28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sz="2800" dirty="0" err="1" smtClean="0">
                <a:latin typeface="Comic Sans MS" pitchFamily="66" charset="0"/>
              </a:rPr>
              <a:t>пам’яткою</a:t>
            </a:r>
            <a:r>
              <a:rPr lang="ru-RU" sz="2800" dirty="0" smtClean="0">
                <a:latin typeface="Comic Sans MS" pitchFamily="66" charset="0"/>
              </a:rPr>
              <a:t> </a:t>
            </a:r>
            <a:r>
              <a:rPr lang="ru-RU" sz="2800" dirty="0" err="1" smtClean="0">
                <a:latin typeface="Comic Sans MS" pitchFamily="66" charset="0"/>
              </a:rPr>
              <a:t>природи</a:t>
            </a:r>
            <a:r>
              <a:rPr lang="ru-RU" sz="2800" dirty="0" smtClean="0">
                <a:latin typeface="Comic Sans MS" pitchFamily="66" charset="0"/>
              </a:rPr>
              <a:t> та </a:t>
            </a:r>
            <a:r>
              <a:rPr lang="ru-RU" sz="2800" dirty="0" err="1" smtClean="0">
                <a:latin typeface="Comic Sans MS" pitchFamily="66" charset="0"/>
              </a:rPr>
              <a:t>історії</a:t>
            </a:r>
            <a:r>
              <a:rPr lang="ru-RU" sz="2800" dirty="0" smtClean="0">
                <a:latin typeface="Comic Sans MS" pitchFamily="66" charset="0"/>
              </a:rPr>
              <a:t>. Хлопчик попросив бабусю</a:t>
            </a:r>
          </a:p>
          <a:p>
            <a:pPr>
              <a:buNone/>
            </a:pPr>
            <a:r>
              <a:rPr lang="ru-RU" sz="2800" dirty="0" err="1" smtClean="0">
                <a:latin typeface="Comic Sans MS" pitchFamily="66" charset="0"/>
              </a:rPr>
              <a:t>поїхати</a:t>
            </a:r>
            <a:r>
              <a:rPr lang="ru-RU" sz="2800" dirty="0" smtClean="0">
                <a:latin typeface="Comic Sans MS" pitchFamily="66" charset="0"/>
              </a:rPr>
              <a:t> разом до </a:t>
            </a:r>
            <a:r>
              <a:rPr lang="ru-RU" sz="2800" dirty="0" err="1" smtClean="0">
                <a:latin typeface="Comic Sans MS" pitchFamily="66" charset="0"/>
              </a:rPr>
              <a:t>столиці</a:t>
            </a:r>
            <a:r>
              <a:rPr lang="ru-RU" sz="2800" dirty="0" smtClean="0">
                <a:latin typeface="Comic Sans MS" pitchFamily="66" charset="0"/>
              </a:rPr>
              <a:t> </a:t>
            </a:r>
            <a:r>
              <a:rPr lang="ru-RU" sz="2800" dirty="0" err="1" smtClean="0">
                <a:latin typeface="Comic Sans MS" pitchFamily="66" charset="0"/>
              </a:rPr>
              <a:t>й</a:t>
            </a:r>
            <a:endParaRPr lang="ru-RU" sz="28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sz="2800" dirty="0" err="1" smtClean="0">
                <a:latin typeface="Comic Sans MS" pitchFamily="66" charset="0"/>
              </a:rPr>
              <a:t>подивитися</a:t>
            </a:r>
            <a:r>
              <a:rPr lang="ru-RU" sz="2800" dirty="0" smtClean="0">
                <a:latin typeface="Comic Sans MS" pitchFamily="66" charset="0"/>
              </a:rPr>
              <a:t> на </a:t>
            </a:r>
            <a:r>
              <a:rPr lang="ru-RU" sz="2800" dirty="0" err="1" smtClean="0">
                <a:latin typeface="Comic Sans MS" pitchFamily="66" charset="0"/>
              </a:rPr>
              <a:t>давнє</a:t>
            </a:r>
            <a:r>
              <a:rPr lang="ru-RU" sz="2800" dirty="0" smtClean="0">
                <a:latin typeface="Comic Sans MS" pitchFamily="66" charset="0"/>
              </a:rPr>
              <a:t> дерево</a:t>
            </a:r>
            <a:br>
              <a:rPr lang="ru-RU" sz="2800" dirty="0" smtClean="0">
                <a:latin typeface="Comic Sans MS" pitchFamily="66" charset="0"/>
              </a:rPr>
            </a:br>
            <a:endParaRPr lang="ru-RU" sz="2800" dirty="0">
              <a:latin typeface="Comic Sans MS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r="18711" b="10357"/>
          <a:stretch>
            <a:fillRect/>
          </a:stretch>
        </p:blipFill>
        <p:spPr bwMode="auto">
          <a:xfrm>
            <a:off x="5652120" y="1196752"/>
            <a:ext cx="331236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4869160"/>
            <a:ext cx="59766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Як </a:t>
            </a:r>
            <a:r>
              <a:rPr lang="ru-RU" sz="2800" b="1" dirty="0" err="1" smtClean="0">
                <a:latin typeface="Comic Sans MS" pitchFamily="66" charset="0"/>
              </a:rPr>
              <a:t>ви</a:t>
            </a: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800" b="1" dirty="0" err="1" smtClean="0">
                <a:latin typeface="Comic Sans MS" pitchFamily="66" charset="0"/>
              </a:rPr>
              <a:t>думаєте</a:t>
            </a:r>
            <a:r>
              <a:rPr lang="ru-RU" sz="2800" b="1" dirty="0" smtClean="0">
                <a:latin typeface="Comic Sans MS" pitchFamily="66" charset="0"/>
              </a:rPr>
              <a:t>, </a:t>
            </a:r>
            <a:r>
              <a:rPr lang="ru-RU" sz="2800" b="1" dirty="0" err="1" smtClean="0">
                <a:latin typeface="Comic Sans MS" pitchFamily="66" charset="0"/>
              </a:rPr>
              <a:t>чому</a:t>
            </a:r>
            <a:r>
              <a:rPr lang="ru-RU" sz="2800" b="1" dirty="0" smtClean="0">
                <a:latin typeface="Comic Sans MS" pitchFamily="66" charset="0"/>
              </a:rPr>
              <a:t> Захар за-</a:t>
            </a:r>
            <a:br>
              <a:rPr lang="ru-RU" sz="2800" b="1" dirty="0" smtClean="0">
                <a:latin typeface="Comic Sans MS" pitchFamily="66" charset="0"/>
              </a:rPr>
            </a:br>
            <a:r>
              <a:rPr lang="ru-RU" sz="2800" b="1" dirty="0" err="1" smtClean="0">
                <a:latin typeface="Comic Sans MS" pitchFamily="66" charset="0"/>
              </a:rPr>
              <a:t>цікавився</a:t>
            </a:r>
            <a:r>
              <a:rPr lang="ru-RU" sz="2800" b="1" dirty="0" smtClean="0">
                <a:latin typeface="Comic Sans MS" pitchFamily="66" charset="0"/>
              </a:rPr>
              <a:t> старим дубом? 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5934670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latin typeface="Comic Sans MS" pitchFamily="66" charset="0"/>
              </a:rPr>
              <a:t>Чому</a:t>
            </a:r>
            <a:r>
              <a:rPr lang="ru-RU" sz="2800" b="1" dirty="0" smtClean="0">
                <a:latin typeface="Comic Sans MS" pitchFamily="66" charset="0"/>
              </a:rPr>
              <a:t> ми </a:t>
            </a:r>
            <a:r>
              <a:rPr lang="ru-RU" sz="2800" b="1" dirty="0" err="1" smtClean="0">
                <a:latin typeface="Comic Sans MS" pitchFamily="66" charset="0"/>
              </a:rPr>
              <a:t>дбайливо</a:t>
            </a: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800" b="1" dirty="0" err="1" smtClean="0">
                <a:latin typeface="Comic Sans MS" pitchFamily="66" charset="0"/>
              </a:rPr>
              <a:t>охороняємо</a:t>
            </a: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800" b="1" dirty="0" err="1" smtClean="0">
                <a:latin typeface="Comic Sans MS" pitchFamily="66" charset="0"/>
              </a:rPr>
              <a:t>такі</a:t>
            </a: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800" b="1" dirty="0" err="1" smtClean="0">
                <a:latin typeface="Comic Sans MS" pitchFamily="66" charset="0"/>
              </a:rPr>
              <a:t>пам’ятки</a:t>
            </a:r>
            <a:r>
              <a:rPr lang="ru-RU" sz="2800" b="1" dirty="0" smtClean="0">
                <a:latin typeface="Comic Sans MS" pitchFamily="66" charset="0"/>
              </a:rPr>
              <a:t>?</a:t>
            </a:r>
            <a:endParaRPr lang="ru-RU" sz="28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Comic Sans MS" pitchFamily="66" charset="0"/>
              </a:rPr>
              <a:t>Дослідження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852936"/>
            <a:ext cx="648072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51520" y="1196752"/>
            <a:ext cx="864096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latin typeface="Comic Sans MS" pitchFamily="66" charset="0"/>
              </a:rPr>
              <a:t>Віра</a:t>
            </a:r>
            <a:r>
              <a:rPr lang="ru-RU" sz="2400" dirty="0" smtClean="0">
                <a:latin typeface="Comic Sans MS" pitchFamily="66" charset="0"/>
              </a:rPr>
              <a:t>  </a:t>
            </a:r>
            <a:r>
              <a:rPr lang="ru-RU" sz="2400" dirty="0" err="1" smtClean="0">
                <a:latin typeface="Comic Sans MS" pitchFamily="66" charset="0"/>
              </a:rPr>
              <a:t>Павлівна</a:t>
            </a:r>
            <a:r>
              <a:rPr lang="ru-RU" sz="2400" dirty="0" smtClean="0">
                <a:latin typeface="Comic Sans MS" pitchFamily="66" charset="0"/>
              </a:rPr>
              <a:t> не  знала, як </a:t>
            </a:r>
            <a:r>
              <a:rPr lang="ru-RU" sz="2400" dirty="0" err="1" smtClean="0">
                <a:latin typeface="Comic Sans MS" pitchFamily="66" charset="0"/>
              </a:rPr>
              <a:t>доїхати</a:t>
            </a:r>
            <a:r>
              <a:rPr lang="ru-RU" sz="2400" dirty="0" smtClean="0">
                <a:latin typeface="Comic Sans MS" pitchFamily="66" charset="0"/>
              </a:rPr>
              <a:t> до </a:t>
            </a:r>
            <a:r>
              <a:rPr lang="ru-RU" sz="2400" dirty="0" err="1" smtClean="0">
                <a:latin typeface="Comic Sans MS" pitchFamily="66" charset="0"/>
              </a:rPr>
              <a:t>пам’ятки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громадським</a:t>
            </a:r>
            <a:r>
              <a:rPr lang="ru-RU" sz="2400" dirty="0" smtClean="0">
                <a:latin typeface="Comic Sans MS" pitchFamily="66" charset="0"/>
              </a:rPr>
              <a:t> транспортом, тому Захар </a:t>
            </a:r>
            <a:r>
              <a:rPr lang="ru-RU" sz="2400" dirty="0" err="1" smtClean="0">
                <a:latin typeface="Comic Sans MS" pitchFamily="66" charset="0"/>
              </a:rPr>
              <a:t>запропонував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довідатися</a:t>
            </a:r>
            <a:r>
              <a:rPr lang="ru-RU" sz="2400" dirty="0" smtClean="0">
                <a:latin typeface="Comic Sans MS" pitchFamily="66" charset="0"/>
              </a:rPr>
              <a:t> про маршрут за  </a:t>
            </a:r>
            <a:r>
              <a:rPr lang="ru-RU" sz="2400" dirty="0" err="1" smtClean="0">
                <a:latin typeface="Comic Sans MS" pitchFamily="66" charset="0"/>
              </a:rPr>
              <a:t>допомогою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карти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Comic Sans MS" pitchFamily="66" charset="0"/>
              </a:rPr>
              <a:t>Google</a:t>
            </a:r>
            <a:r>
              <a:rPr lang="ru-RU" sz="2400" dirty="0" smtClean="0">
                <a:latin typeface="Comic Sans MS" pitchFamily="66" charset="0"/>
              </a:rPr>
              <a:t>.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err="1" smtClean="0">
                <a:latin typeface="Comic Sans MS" pitchFamily="66" charset="0"/>
              </a:rPr>
              <a:t>Розгляньте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скріншот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і</a:t>
            </a:r>
            <a:r>
              <a:rPr lang="ru-RU" sz="2400" dirty="0" smtClean="0">
                <a:latin typeface="Comic Sans MS" pitchFamily="66" charset="0"/>
              </a:rPr>
              <a:t> </a:t>
            </a:r>
            <a:r>
              <a:rPr lang="ru-RU" sz="2400" dirty="0" err="1" smtClean="0">
                <a:latin typeface="Comic Sans MS" pitchFamily="66" charset="0"/>
              </a:rPr>
              <a:t>сформулюй</a:t>
            </a:r>
            <a:r>
              <a:rPr lang="ru-RU" sz="2400" dirty="0" smtClean="0">
                <a:latin typeface="Comic Sans MS" pitchFamily="66" charset="0"/>
              </a:rPr>
              <a:t> два </a:t>
            </a:r>
            <a:r>
              <a:rPr lang="ru-RU" sz="2400" dirty="0" err="1" smtClean="0">
                <a:latin typeface="Comic Sans MS" pitchFamily="66" charset="0"/>
              </a:rPr>
              <a:t>запитання</a:t>
            </a:r>
            <a:r>
              <a:rPr lang="ru-RU" sz="2400" dirty="0" smtClean="0">
                <a:latin typeface="Comic Sans MS" pitchFamily="66" charset="0"/>
              </a:rPr>
              <a:t>.</a:t>
            </a:r>
            <a:r>
              <a:rPr lang="ru-RU" sz="2800" dirty="0" smtClean="0">
                <a:latin typeface="Comic Sans MS" pitchFamily="66" charset="0"/>
              </a:rPr>
              <a:t/>
            </a:r>
            <a:br>
              <a:rPr lang="ru-RU" sz="2800" dirty="0" smtClean="0">
                <a:latin typeface="Comic Sans MS" pitchFamily="66" charset="0"/>
              </a:rPr>
            </a:b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755576" y="1772816"/>
            <a:ext cx="8676456" cy="777875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5124" name="Объект 2"/>
          <p:cNvSpPr>
            <a:spLocks noGrp="1"/>
          </p:cNvSpPr>
          <p:nvPr>
            <p:ph idx="1"/>
          </p:nvPr>
        </p:nvSpPr>
        <p:spPr>
          <a:xfrm>
            <a:off x="611560" y="1340768"/>
            <a:ext cx="7920880" cy="3168352"/>
          </a:xfrm>
        </p:spPr>
        <p:txBody>
          <a:bodyPr/>
          <a:lstStyle/>
          <a:p>
            <a:pPr>
              <a:buNone/>
            </a:pPr>
            <a:r>
              <a:rPr lang="ru-RU" sz="5400" b="1" dirty="0" smtClean="0">
                <a:latin typeface="Comic Sans MS" pitchFamily="66" charset="0"/>
              </a:rPr>
              <a:t>Я </a:t>
            </a:r>
            <a:r>
              <a:rPr lang="ru-RU" sz="5400" b="1" dirty="0" err="1" smtClean="0">
                <a:latin typeface="Comic Sans MS" pitchFamily="66" charset="0"/>
              </a:rPr>
              <a:t>дізнався</a:t>
            </a:r>
            <a:r>
              <a:rPr lang="ru-RU" sz="5400" b="1" dirty="0" smtClean="0">
                <a:latin typeface="Comic Sans MS" pitchFamily="66" charset="0"/>
              </a:rPr>
              <a:t>/</a:t>
            </a:r>
            <a:r>
              <a:rPr lang="ru-RU" sz="5400" b="1" dirty="0" err="1" smtClean="0">
                <a:latin typeface="Comic Sans MS" pitchFamily="66" charset="0"/>
              </a:rPr>
              <a:t>дізналася</a:t>
            </a:r>
            <a:r>
              <a:rPr lang="ru-RU" sz="5400" b="1" dirty="0" smtClean="0">
                <a:latin typeface="Comic Sans MS" pitchFamily="66" charset="0"/>
              </a:rPr>
              <a:t>… </a:t>
            </a:r>
            <a:endParaRPr lang="ru-RU" sz="54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sz="5400" b="1" dirty="0" smtClean="0">
                <a:latin typeface="Comic Sans MS" pitchFamily="66" charset="0"/>
              </a:rPr>
              <a:t>Я </a:t>
            </a:r>
            <a:r>
              <a:rPr lang="ru-RU" sz="5400" b="1" dirty="0" err="1" smtClean="0">
                <a:latin typeface="Comic Sans MS" pitchFamily="66" charset="0"/>
              </a:rPr>
              <a:t>вчуся</a:t>
            </a:r>
            <a:r>
              <a:rPr lang="ru-RU" sz="5400" b="1" dirty="0" smtClean="0">
                <a:latin typeface="Comic Sans MS" pitchFamily="66" charset="0"/>
              </a:rPr>
              <a:t>… </a:t>
            </a:r>
            <a:endParaRPr lang="ru-RU" sz="5400" dirty="0" smtClean="0">
              <a:latin typeface="Comic Sans MS" pitchFamily="66" charset="0"/>
            </a:endParaRPr>
          </a:p>
          <a:p>
            <a:pPr>
              <a:buNone/>
            </a:pP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260648"/>
            <a:ext cx="457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400" b="1" dirty="0" err="1" smtClean="0">
                <a:solidFill>
                  <a:schemeClr val="bg1"/>
                </a:solidFill>
                <a:latin typeface="Comic Sans MS" pitchFamily="66" charset="0"/>
              </a:rPr>
              <a:t>Рефлексія</a:t>
            </a:r>
            <a:r>
              <a:rPr lang="ru-RU" sz="4400" b="1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ru-RU" sz="4400" b="1" dirty="0" smtClean="0">
                <a:solidFill>
                  <a:schemeClr val="bg1"/>
                </a:solidFill>
                <a:latin typeface="Comic Sans MS" pitchFamily="66" charset="0"/>
              </a:rPr>
            </a:br>
            <a:endParaRPr lang="ru-RU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Presentations\1 september\Owl\Owl-Slai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400" y="0"/>
            <a:ext cx="916940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Дякую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за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увагу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pic>
        <p:nvPicPr>
          <p:cNvPr id="5" name="Picture 6" descr="http://img1.liveinternet.ru/images/attach/c/6/93/79/93079961_84619355_74807334_smayl_an_Bolshoy_smaylik_Vo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14500" y="1448594"/>
            <a:ext cx="5715000" cy="47529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wl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Owl</Template>
  <TotalTime>1808</TotalTime>
  <Words>457</Words>
  <Application>Microsoft Office PowerPoint</Application>
  <PresentationFormat>Экран (4:3)</PresentationFormat>
  <Paragraphs>194</Paragraphs>
  <Slides>22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Owl</vt:lpstr>
      <vt:lpstr>        </vt:lpstr>
      <vt:lpstr> </vt:lpstr>
      <vt:lpstr> </vt:lpstr>
      <vt:lpstr> </vt:lpstr>
      <vt:lpstr>Мій  настрій </vt:lpstr>
      <vt:lpstr> </vt:lpstr>
      <vt:lpstr> </vt:lpstr>
      <vt:lpstr> </vt:lpstr>
      <vt:lpstr>Асоціації </vt:lpstr>
      <vt:lpstr> </vt:lpstr>
      <vt:lpstr> </vt:lpstr>
      <vt:lpstr> </vt:lpstr>
      <vt:lpstr>Досліджуємо медіа </vt:lpstr>
      <vt:lpstr> </vt:lpstr>
      <vt:lpstr> </vt:lpstr>
      <vt:lpstr> </vt:lpstr>
      <vt:lpstr>Передбачення</vt:lpstr>
      <vt:lpstr>Складання пам’ятки  </vt:lpstr>
      <vt:lpstr>Слайд 19</vt:lpstr>
      <vt:lpstr>Дослідження</vt:lpstr>
      <vt:lpstr> </vt:lpstr>
      <vt:lpstr>Дякую 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dc:description>freeppt.ru - Презентации по культуре и искусству. Шаблоны PowerPoint</dc:description>
  <cp:lastModifiedBy>User</cp:lastModifiedBy>
  <cp:revision>31</cp:revision>
  <dcterms:created xsi:type="dcterms:W3CDTF">2013-02-19T16:11:18Z</dcterms:created>
  <dcterms:modified xsi:type="dcterms:W3CDTF">2020-01-20T07:47:14Z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000800d0050000000000010243100207f9000400038000</vt:lpwstr>
  </property>
</Properties>
</file>