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59" r:id="rId3"/>
    <p:sldId id="260" r:id="rId4"/>
    <p:sldId id="268" r:id="rId5"/>
    <p:sldId id="269" r:id="rId6"/>
    <p:sldId id="274" r:id="rId7"/>
    <p:sldId id="277" r:id="rId8"/>
    <p:sldId id="273" r:id="rId9"/>
    <p:sldId id="278" r:id="rId10"/>
    <p:sldId id="281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245ABDA-D1D8-4FA9-B163-33EF55925105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C7666E3-A8EF-4EAB-914B-7E79269C06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122228"/>
            <a:ext cx="9144793" cy="71024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1043608" y="1772816"/>
            <a:ext cx="7128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accent6">
                    <a:lumMod val="75000"/>
                  </a:schemeClr>
                </a:solidFill>
              </a:rPr>
              <a:t>Презентація  до  уроку </a:t>
            </a:r>
          </a:p>
          <a:p>
            <a:pPr algn="ctr"/>
            <a:r>
              <a:rPr lang="uk-UA" sz="3600" b="1" dirty="0" smtClean="0">
                <a:solidFill>
                  <a:schemeClr val="accent6">
                    <a:lumMod val="75000"/>
                  </a:schemeClr>
                </a:solidFill>
              </a:rPr>
              <a:t>з курсу « Я досліджую світ»</a:t>
            </a:r>
          </a:p>
          <a:p>
            <a:pPr algn="ctr"/>
            <a:r>
              <a:rPr lang="uk-UA" sz="3600" b="1" dirty="0" smtClean="0">
                <a:solidFill>
                  <a:schemeClr val="accent6">
                    <a:lumMod val="75000"/>
                  </a:schemeClr>
                </a:solidFill>
              </a:rPr>
              <a:t>Тема: Як сприймати невідоме.</a:t>
            </a:r>
          </a:p>
          <a:p>
            <a:pPr algn="ctr"/>
            <a:r>
              <a:rPr lang="uk-UA" sz="3600" b="1" dirty="0" smtClean="0">
                <a:solidFill>
                  <a:schemeClr val="accent6">
                    <a:lumMod val="75000"/>
                  </a:schemeClr>
                </a:solidFill>
              </a:rPr>
              <a:t>Досліджуємо шоколад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8104" y="4365104"/>
            <a:ext cx="288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Роботу виконала</a:t>
            </a:r>
          </a:p>
          <a:p>
            <a:r>
              <a:rPr lang="uk-UA" b="1" dirty="0"/>
              <a:t>у</a:t>
            </a:r>
            <a:r>
              <a:rPr lang="uk-UA" b="1" dirty="0" smtClean="0"/>
              <a:t>читель початкових класів</a:t>
            </a:r>
          </a:p>
          <a:p>
            <a:r>
              <a:rPr lang="uk-UA" b="1" dirty="0" smtClean="0"/>
              <a:t>Бердянської гімназії №3 «Сузір’я»</a:t>
            </a:r>
          </a:p>
          <a:p>
            <a:r>
              <a:rPr lang="uk-UA" b="1" dirty="0" err="1" smtClean="0"/>
              <a:t>Акуленко</a:t>
            </a:r>
            <a:r>
              <a:rPr lang="uk-UA" b="1" dirty="0" smtClean="0"/>
              <a:t> Алла Миколаївна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09683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hlinkClick r:id="rId2"/>
              </a:rPr>
              <a:t>Free Powerpoint Templates</a:t>
            </a:r>
            <a:endParaRPr lang="fr-FR"/>
          </a:p>
        </p:txBody>
      </p:sp>
      <p:pic>
        <p:nvPicPr>
          <p:cNvPr id="2075" name="Picture 27" descr="juykb,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131840" y="260648"/>
            <a:ext cx="510428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uk-UA" sz="6000" b="1" i="1" dirty="0" smtClean="0">
                <a:solidFill>
                  <a:schemeClr val="bg1"/>
                </a:solidFill>
              </a:rPr>
              <a:t>Як сприймати</a:t>
            </a:r>
          </a:p>
          <a:p>
            <a:pPr algn="ctr"/>
            <a:r>
              <a:rPr lang="uk-UA" sz="6000" b="1" i="1" dirty="0" smtClean="0">
                <a:solidFill>
                  <a:schemeClr val="bg1"/>
                </a:solidFill>
              </a:rPr>
              <a:t> невідоме</a:t>
            </a:r>
            <a:endParaRPr lang="fr-FR" sz="6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Рамка сладости"/>
          <p:cNvPicPr>
            <a:picLocks noChangeAspect="1" noChangeArrowheads="1"/>
          </p:cNvPicPr>
          <p:nvPr/>
        </p:nvPicPr>
        <p:blipFill>
          <a:blip r:embed="rId2" cstate="print"/>
          <a:srcRect b="5536"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43915" y="1556792"/>
            <a:ext cx="6925807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400" b="1" dirty="0" smtClean="0"/>
              <a:t>Дослідження</a:t>
            </a:r>
          </a:p>
          <a:p>
            <a:pPr algn="ctr"/>
            <a:r>
              <a:rPr lang="uk-UA" sz="4400" b="1" dirty="0" smtClean="0"/>
              <a:t>Які цукерки вам найбільше</a:t>
            </a:r>
          </a:p>
          <a:p>
            <a:pPr algn="ctr"/>
            <a:r>
              <a:rPr lang="uk-UA" sz="4400" b="1" dirty="0" smtClean="0"/>
              <a:t> подобаються?</a:t>
            </a:r>
            <a:endParaRPr lang="ru-RU" sz="4400" b="1" dirty="0" smtClean="0"/>
          </a:p>
          <a:p>
            <a:pPr algn="ctr"/>
            <a:endParaRPr lang="uk-UA" sz="4400" b="1" dirty="0" smtClean="0"/>
          </a:p>
          <a:p>
            <a:pPr algn="ctr"/>
            <a:endParaRPr lang="uk-UA" sz="4400" b="1" dirty="0" smtClean="0"/>
          </a:p>
          <a:p>
            <a:pPr algn="ctr"/>
            <a:r>
              <a:rPr lang="uk-UA" sz="4400" b="1" dirty="0" smtClean="0"/>
              <a:t>Побудувати діаграму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Картинки по запросу Рамка слад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2"/>
            <a:ext cx="6858001" cy="91440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487025"/>
            <a:ext cx="612068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Про нього говорять: «Я його вживаю, і серце моє радіє».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Вироби з цього продукту використовують у харчовій промисловості.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Цей продукт використовують понад 3000 років.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Без цього виробу не обійдеться жодне свято.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Цей продукт виготовляють з насіння дерева, яке переважно росте в Африці та Латинській Америці.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Компоненти цього продукту підвищують фізичну, розумову активність.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Фармацевти стверджують, що цей продукт є ліками, і насолодою.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Картинки по запросу Рамка слад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2"/>
            <a:ext cx="6858001" cy="91440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03648" y="2348880"/>
            <a:ext cx="6120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2400" b="1" dirty="0" smtClean="0">
              <a:solidFill>
                <a:srgbClr val="42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7200" b="1" dirty="0" smtClean="0">
                <a:solidFill>
                  <a:srgbClr val="420000"/>
                </a:solidFill>
                <a:latin typeface="Times New Roman" pitchFamily="18" charset="0"/>
                <a:cs typeface="Times New Roman" pitchFamily="18" charset="0"/>
              </a:rPr>
              <a:t>ШОКОЛАД</a:t>
            </a:r>
            <a:endParaRPr lang="ru-RU" sz="7200" b="1" dirty="0">
              <a:solidFill>
                <a:srgbClr val="4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Рамка сладости"/>
          <p:cNvPicPr>
            <a:picLocks noChangeAspect="1" noChangeArrowheads="1"/>
          </p:cNvPicPr>
          <p:nvPr/>
        </p:nvPicPr>
        <p:blipFill>
          <a:blip r:embed="rId2" cstate="print"/>
          <a:srcRect b="5536"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619672" y="986826"/>
            <a:ext cx="6696744" cy="10772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539750" algn="l"/>
              </a:tabLst>
            </a:pPr>
            <a:r>
              <a:rPr lang="uk-UA" sz="3200" b="1" dirty="0" smtClean="0"/>
              <a:t>Як називається професія людини,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539750" algn="l"/>
              </a:tabLst>
            </a:pPr>
            <a:r>
              <a:rPr lang="uk-UA" sz="3200" b="1" dirty="0" smtClean="0"/>
              <a:t>яка виготовляє шоколад?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ребус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356992"/>
            <a:ext cx="2607418" cy="15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ребус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068960"/>
            <a:ext cx="1906621" cy="190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ребуси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3068960"/>
            <a:ext cx="1906621" cy="190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555776" y="2780928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7 = Т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Рамка сладости"/>
          <p:cNvPicPr>
            <a:picLocks noChangeAspect="1" noChangeArrowheads="1"/>
          </p:cNvPicPr>
          <p:nvPr/>
        </p:nvPicPr>
        <p:blipFill>
          <a:blip r:embed="rId2" cstate="print"/>
          <a:srcRect b="5536"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619672" y="986826"/>
            <a:ext cx="6696744" cy="10772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539750" algn="l"/>
              </a:tabLst>
            </a:pPr>
            <a:r>
              <a:rPr lang="uk-UA" sz="3200" b="1" dirty="0" smtClean="0"/>
              <a:t>Як називається професія людини,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539750" algn="l"/>
              </a:tabLst>
            </a:pPr>
            <a:r>
              <a:rPr lang="uk-UA" sz="3200" b="1" dirty="0" smtClean="0"/>
              <a:t>яка виготовляє шоколад?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1840" y="2348880"/>
            <a:ext cx="29126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err="1" smtClean="0">
                <a:solidFill>
                  <a:srgbClr val="420000"/>
                </a:solidFill>
              </a:rPr>
              <a:t>Шоколатье</a:t>
            </a:r>
            <a:endParaRPr lang="ru-RU" sz="4400" b="1" dirty="0">
              <a:solidFill>
                <a:srgbClr val="420000"/>
              </a:solidFill>
            </a:endParaRPr>
          </a:p>
        </p:txBody>
      </p:sp>
      <p:pic>
        <p:nvPicPr>
          <p:cNvPr id="31746" name="Picture 2" descr="Картинки по запросу шоколать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284984"/>
            <a:ext cx="3752250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Рамка сладости"/>
          <p:cNvPicPr>
            <a:picLocks noChangeAspect="1" noChangeArrowheads="1"/>
          </p:cNvPicPr>
          <p:nvPr/>
        </p:nvPicPr>
        <p:blipFill>
          <a:blip r:embed="rId2" cstate="print"/>
          <a:srcRect b="5536"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75656" y="-44934"/>
            <a:ext cx="6696744" cy="664797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53975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 ОБРАТИ ШОКОЛАД?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53975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	 Вивчайте 	склад	продукту.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5397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Какао-масло і терте какао.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5397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Чорний шоколад має містити від 56 до 90 % тертого какао.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5397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Молочний шоколад містить терте какао та молоко.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5397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Білий шоколад має містити какао-масло.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5397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×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Пальмова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або кокосова олія, ароматизатори, барвники,                                                          підсилювачі запаху і смаку.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53975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	 Зверніть	увагу	на	зовнішній	вигляд	продукту.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5397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Рівна  глянсова  поверхня.  Іноді  розводи  на  зворотному  боці плитки.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5397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×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Плитка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матова, сивий наліт, розшарування, нерівність форм.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5397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Рамка сладости"/>
          <p:cNvPicPr>
            <a:picLocks noChangeAspect="1" noChangeArrowheads="1"/>
          </p:cNvPicPr>
          <p:nvPr/>
        </p:nvPicPr>
        <p:blipFill>
          <a:blip r:embed="rId2" cstate="print"/>
          <a:srcRect b="5536"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43608" y="260648"/>
            <a:ext cx="66967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420000"/>
                </a:solidFill>
              </a:rPr>
              <a:t>Дослідження складу шоколаду</a:t>
            </a:r>
            <a:endParaRPr lang="ru-RU" sz="4400" b="1" dirty="0">
              <a:solidFill>
                <a:srgbClr val="42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15616" y="1628800"/>
          <a:ext cx="7200799" cy="5003983"/>
        </p:xfrm>
        <a:graphic>
          <a:graphicData uri="http://schemas.openxmlformats.org/drawingml/2006/table">
            <a:tbl>
              <a:tblPr/>
              <a:tblGrid>
                <a:gridCol w="960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№ П/П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План опису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>
                          <a:latin typeface="Calibri"/>
                          <a:ea typeface="Calibri"/>
                          <a:cs typeface="Times New Roman"/>
                        </a:rPr>
                        <a:t>Назва фірми </a:t>
                      </a:r>
                      <a:endParaRPr lang="uk-UA" sz="20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latin typeface="Calibri"/>
                          <a:ea typeface="Calibri"/>
                          <a:cs typeface="Times New Roman"/>
                        </a:rPr>
                        <a:t>-------------------------------_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u="sng">
                          <a:latin typeface="Calibri"/>
                          <a:ea typeface="Calibri"/>
                          <a:cs typeface="Times New Roman"/>
                        </a:rPr>
                        <a:t>Склад виробу( за етикеткою)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Какао терте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Какао – масло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Цукор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Емульгатор(лецетин соєвий</a:t>
                      </a:r>
                      <a:r>
                        <a:rPr lang="uk-UA" sz="2000" b="1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Вміст какао-продукту(%)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>
                          <a:latin typeface="Calibri"/>
                          <a:ea typeface="Calibri"/>
                          <a:cs typeface="Times New Roman"/>
                        </a:rPr>
                        <a:t>Ароматизатори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>
                          <a:latin typeface="Calibri"/>
                          <a:ea typeface="Calibri"/>
                          <a:cs typeface="Times New Roman"/>
                        </a:rPr>
                        <a:t>Пальмова олія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8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>
                          <a:latin typeface="Calibri"/>
                          <a:ea typeface="Calibri"/>
                          <a:cs typeface="Times New Roman"/>
                        </a:rPr>
                        <a:t>Барвники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>
                          <a:latin typeface="Calibri"/>
                          <a:ea typeface="Calibri"/>
                          <a:cs typeface="Times New Roman"/>
                        </a:rPr>
                        <a:t>Підсилювачі запаху і смаку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Картинки по запросу Рамка слад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2998" y="-1143000"/>
            <a:ext cx="6858001" cy="91440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87624" y="0"/>
            <a:ext cx="6120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2400" b="1" dirty="0" smtClean="0">
              <a:solidFill>
                <a:srgbClr val="42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solidFill>
                  <a:srgbClr val="420000"/>
                </a:solidFill>
                <a:latin typeface="Times New Roman" pitchFamily="18" charset="0"/>
                <a:cs typeface="Times New Roman" pitchFamily="18" charset="0"/>
              </a:rPr>
              <a:t>Шоколадні  задачі</a:t>
            </a:r>
            <a:endParaRPr lang="ru-RU" sz="3600" b="1" dirty="0">
              <a:solidFill>
                <a:srgbClr val="4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691680" y="980728"/>
            <a:ext cx="597666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1.Шоколадка  коштує  35  гривень.  У  неділю  в  супермаркеті  акція:  візьми 2 шоколадки — отримаєш третю в подарунок.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Скільки шоколадок можна придбати в супермаркеті в неділю, маючи 200 гривень?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Змоделювати задачу за допомогою цеглинок ЛЕГО.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lang="uk-UA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Зібрати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“плитку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шоколаду”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основу скласти частинки, щоб вийшла плитка.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746" name="AutoShape 2" descr="Картинки по запросу цеглинки лег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5400" b="1" dirty="0" smtClean="0">
                <a:solidFill>
                  <a:srgbClr val="420000"/>
                </a:solidFill>
                <a:latin typeface="Arial Black" pitchFamily="34" charset="0"/>
              </a:rPr>
              <a:t>ШОКОЛАД</a:t>
            </a:r>
            <a:endParaRPr lang="ru-RU" sz="5400" b="1" dirty="0">
              <a:solidFill>
                <a:srgbClr val="420000"/>
              </a:solidFill>
              <a:latin typeface="Arial Black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7544" y="902164"/>
          <a:ext cx="8208912" cy="5610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2554">
                <a:tc>
                  <a:txBody>
                    <a:bodyPr/>
                    <a:lstStyle/>
                    <a:p>
                      <a:pPr algn="ctr"/>
                      <a:r>
                        <a:rPr lang="uk-UA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Проти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46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Містить велику кількість вітамінів А,В, калію, кальцію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Містить багато цукру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039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Допомагає підняти настрій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Містить шкідливі компоненти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7346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Допомагає краще працювати і думати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Споживання великої кількості шоколаду збільшує вагу, впливає на стан здоров’я та шкіри.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1721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Регулярне вживання шоколаду здатне подовжити життя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0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529</TotalTime>
  <Words>303</Words>
  <Application>Microsoft Office PowerPoint</Application>
  <PresentationFormat>Экран (4:3)</PresentationFormat>
  <Paragraphs>83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HP</cp:lastModifiedBy>
  <cp:revision>12</cp:revision>
  <dcterms:created xsi:type="dcterms:W3CDTF">2020-01-21T20:52:01Z</dcterms:created>
  <dcterms:modified xsi:type="dcterms:W3CDTF">2021-01-18T09:59:32Z</dcterms:modified>
</cp:coreProperties>
</file>