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9" r:id="rId3"/>
    <p:sldId id="390" r:id="rId4"/>
    <p:sldId id="406" r:id="rId5"/>
    <p:sldId id="411" r:id="rId6"/>
    <p:sldId id="412" r:id="rId7"/>
    <p:sldId id="413" r:id="rId8"/>
    <p:sldId id="414" r:id="rId9"/>
    <p:sldId id="415" r:id="rId10"/>
    <p:sldId id="416" r:id="rId11"/>
    <p:sldId id="418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FF"/>
    <a:srgbClr val="00FF00"/>
    <a:srgbClr val="FF6699"/>
    <a:srgbClr val="CC66FF"/>
    <a:srgbClr val="FF9900"/>
    <a:srgbClr val="FF6600"/>
    <a:srgbClr val="FF33CC"/>
    <a:srgbClr val="9999FF"/>
    <a:srgbClr val="00FF99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50" d="100"/>
          <a:sy n="50" d="100"/>
        </p:scale>
        <p:origin x="1286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8740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2655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9550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14.01.2021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9083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14.01.2021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6000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14.01.2021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350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14.01.2021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4920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14.01.2021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1012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14.01.2021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140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004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7074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BB889-9D34-4BBB-8EBF-7B432ADE08F0}" type="datetimeFigureOut">
              <a:rPr lang="ru-RU" smtClean="0"/>
              <a:pPr/>
              <a:t>14.01.2021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73F88-3387-453B-9303-AC0210B95CB8}" type="slidenum">
              <a:rPr lang="ru-RU" smtClean="0"/>
              <a:pPr/>
              <a:t>‹№›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180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Заголовок 1" descr="Папирус"/>
          <p:cNvSpPr>
            <a:spLocks noGrp="1"/>
          </p:cNvSpPr>
          <p:nvPr>
            <p:ph type="ctrTitle"/>
          </p:nvPr>
        </p:nvSpPr>
        <p:spPr>
          <a:xfrm>
            <a:off x="842212" y="541421"/>
            <a:ext cx="7808494" cy="2993357"/>
          </a:xfrm>
          <a:blipFill dpi="0" rotWithShape="1">
            <a:blip r:embed="rId3" cstate="print"/>
            <a:srcRect/>
            <a:tile tx="0" ty="0" sx="100000" sy="100000" flip="none" algn="tl"/>
          </a:blipFill>
        </p:spPr>
        <p:txBody>
          <a:bodyPr>
            <a:normAutofit fontScale="90000"/>
          </a:bodyPr>
          <a:lstStyle/>
          <a:p>
            <a:r>
              <a:rPr lang="ru-RU" sz="4000" b="1" dirty="0" err="1" smtClean="0">
                <a:solidFill>
                  <a:srgbClr val="002060"/>
                </a:solidFill>
                <a:latin typeface="Arial" charset="0"/>
              </a:rPr>
              <a:t>Досліджуємо</a:t>
            </a:r>
            <a:r>
              <a:rPr lang="ru-RU" sz="4000" b="1" dirty="0" smtClean="0">
                <a:solidFill>
                  <a:srgbClr val="002060"/>
                </a:solidFill>
                <a:latin typeface="Arial" charset="0"/>
              </a:rPr>
              <a:t> квадрат. </a:t>
            </a:r>
            <a:r>
              <a:rPr lang="ru-RU" sz="4000" b="1" dirty="0" err="1" smtClean="0">
                <a:solidFill>
                  <a:srgbClr val="002060"/>
                </a:solidFill>
                <a:latin typeface="Arial" charset="0"/>
              </a:rPr>
              <a:t>Обчислення</a:t>
            </a:r>
            <a:r>
              <a:rPr lang="ru-RU" sz="4000" b="1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4000" b="1" dirty="0" err="1" smtClean="0">
                <a:solidFill>
                  <a:srgbClr val="002060"/>
                </a:solidFill>
                <a:latin typeface="Arial" charset="0"/>
              </a:rPr>
              <a:t>значень</a:t>
            </a:r>
            <a:r>
              <a:rPr lang="ru-RU" sz="4000" b="1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4000" b="1" dirty="0" err="1" smtClean="0">
                <a:solidFill>
                  <a:srgbClr val="002060"/>
                </a:solidFill>
                <a:latin typeface="Arial" charset="0"/>
              </a:rPr>
              <a:t>виразів</a:t>
            </a:r>
            <a:r>
              <a:rPr lang="ru-RU" sz="4000" b="1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4000" b="1" dirty="0" err="1" smtClean="0">
                <a:solidFill>
                  <a:srgbClr val="002060"/>
                </a:solidFill>
                <a:latin typeface="Arial" charset="0"/>
              </a:rPr>
              <a:t>зі</a:t>
            </a:r>
            <a:r>
              <a:rPr lang="ru-RU" sz="4000" b="1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4000" b="1" dirty="0" err="1" smtClean="0">
                <a:solidFill>
                  <a:srgbClr val="002060"/>
                </a:solidFill>
                <a:latin typeface="Arial" charset="0"/>
              </a:rPr>
              <a:t>змінною</a:t>
            </a:r>
            <a:r>
              <a:rPr lang="ru-RU" sz="4000" b="1" dirty="0" smtClean="0">
                <a:solidFill>
                  <a:srgbClr val="002060"/>
                </a:solidFill>
                <a:latin typeface="Arial" charset="0"/>
              </a:rPr>
              <a:t>. </a:t>
            </a:r>
            <a:r>
              <a:rPr lang="ru-RU" sz="4000" b="1" dirty="0" err="1" smtClean="0">
                <a:solidFill>
                  <a:srgbClr val="002060"/>
                </a:solidFill>
                <a:latin typeface="Arial" charset="0"/>
              </a:rPr>
              <a:t>Визначаємо</a:t>
            </a:r>
            <a:r>
              <a:rPr lang="ru-RU" sz="4000" b="1" dirty="0" smtClean="0">
                <a:solidFill>
                  <a:srgbClr val="002060"/>
                </a:solidFill>
                <a:latin typeface="Arial" charset="0"/>
              </a:rPr>
              <a:t> периметр </a:t>
            </a:r>
            <a:r>
              <a:rPr lang="ru-RU" sz="4000" b="1" dirty="0" err="1" smtClean="0">
                <a:solidFill>
                  <a:srgbClr val="002060"/>
                </a:solidFill>
                <a:latin typeface="Arial" charset="0"/>
              </a:rPr>
              <a:t>многокутника</a:t>
            </a:r>
            <a:r>
              <a:rPr lang="uk-UA" sz="4000" b="1" dirty="0" smtClean="0">
                <a:solidFill>
                  <a:srgbClr val="002060"/>
                </a:solidFill>
                <a:latin typeface="Arial" charset="0"/>
              </a:rPr>
              <a:t/>
            </a:r>
            <a:br>
              <a:rPr lang="uk-UA" sz="4000" b="1" dirty="0" smtClean="0">
                <a:solidFill>
                  <a:srgbClr val="002060"/>
                </a:solidFill>
                <a:latin typeface="Arial" charset="0"/>
              </a:rPr>
            </a:br>
            <a:r>
              <a:rPr lang="uk-UA" sz="4000" b="1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uk-UA" sz="4000" b="1" dirty="0" smtClean="0">
                <a:solidFill>
                  <a:srgbClr val="990000"/>
                </a:solidFill>
                <a:latin typeface="Arial" charset="0"/>
              </a:rPr>
              <a:t>2 клас</a:t>
            </a:r>
            <a:r>
              <a:rPr lang="ru-RU" sz="2800" dirty="0" smtClean="0">
                <a:solidFill>
                  <a:srgbClr val="990000"/>
                </a:solidFill>
              </a:rPr>
              <a:t/>
            </a:r>
            <a:br>
              <a:rPr lang="ru-RU" sz="2800" dirty="0" smtClean="0">
                <a:solidFill>
                  <a:srgbClr val="990000"/>
                </a:solidFill>
              </a:rPr>
            </a:br>
            <a:endParaRPr lang="ru-RU" sz="2800" dirty="0" smtClean="0">
              <a:solidFill>
                <a:srgbClr val="99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3832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45758" y="0"/>
            <a:ext cx="357604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Округліть </a:t>
            </a:r>
            <a:r>
              <a:rPr lang="uk-UA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числа: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24279" y="1468357"/>
            <a:ext cx="8223685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ct val="150000"/>
              </a:lnSpc>
            </a:pPr>
            <a:r>
              <a:rPr lang="uk-UA" sz="8000" b="1" dirty="0">
                <a:ln w="11430"/>
                <a:solidFill>
                  <a:srgbClr val="CC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7</a:t>
            </a:r>
            <a:r>
              <a:rPr lang="uk-UA" sz="8000" b="1" dirty="0" smtClean="0">
                <a:ln w="11430"/>
                <a:solidFill>
                  <a:srgbClr val="CC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39, 26, 48, 56,</a:t>
            </a:r>
          </a:p>
          <a:p>
            <a:pPr algn="ctr">
              <a:lnSpc>
                <a:spcPct val="150000"/>
              </a:lnSpc>
            </a:pPr>
            <a:r>
              <a:rPr lang="uk-UA" sz="8000" b="1" dirty="0" smtClean="0">
                <a:ln w="11430"/>
                <a:solidFill>
                  <a:srgbClr val="CC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77, 86, </a:t>
            </a:r>
            <a:r>
              <a:rPr lang="uk-UA" sz="8000" b="1" dirty="0">
                <a:ln w="11430"/>
                <a:solidFill>
                  <a:srgbClr val="CC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</a:t>
            </a:r>
            <a:r>
              <a:rPr lang="uk-UA" sz="8000" b="1" dirty="0" smtClean="0">
                <a:ln w="11430"/>
                <a:solidFill>
                  <a:srgbClr val="CC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8, 97, 68. </a:t>
            </a:r>
            <a:endParaRPr lang="ru-RU" sz="8000" b="1" cap="none" spc="0" dirty="0">
              <a:ln w="11430"/>
              <a:solidFill>
                <a:srgbClr val="CC0099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90785" y="200884"/>
            <a:ext cx="224381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Усна лічба</a:t>
            </a:r>
          </a:p>
        </p:txBody>
      </p:sp>
      <p:sp>
        <p:nvSpPr>
          <p:cNvPr id="1026" name="AutoShape 2" descr="Пов’язане зображенн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Пов’язане зображенн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Результат пошуку зображень за запитом &quot;малюнок математична гусениця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3" name="Picture 9" descr="C:\Documents and Settings\User\Рабочий стол\depositphotos_49938115-stock-illustration-a-green-caterpilla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0" y="941624"/>
            <a:ext cx="9144002" cy="5916376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2105204" y="4215601"/>
            <a:ext cx="6527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24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505668" y="4763786"/>
            <a:ext cx="6479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+6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082012" y="5159571"/>
            <a:ext cx="55976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-8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693022" y="5282401"/>
            <a:ext cx="6479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+6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367176" y="5202789"/>
            <a:ext cx="55976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-9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828061" y="4902539"/>
            <a:ext cx="6479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+7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404406" y="4643231"/>
            <a:ext cx="55976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-6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5966637" y="4834299"/>
            <a:ext cx="8819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+46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6697804" y="5530335"/>
            <a:ext cx="6479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+5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2710255" y="4220150"/>
            <a:ext cx="6527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36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30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3217497" y="4645505"/>
            <a:ext cx="6527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36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22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3817999" y="4863869"/>
            <a:ext cx="6527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36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28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4322965" y="4618210"/>
            <a:ext cx="6527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36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19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4814285" y="4468085"/>
            <a:ext cx="6527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36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26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5428434" y="4236072"/>
            <a:ext cx="6527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36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20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6124470" y="4440789"/>
            <a:ext cx="6527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36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66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7352768" y="5982985"/>
            <a:ext cx="6527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36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71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Картинки по запросу &quot;малюнок кути&quot;&quot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30967" y="200884"/>
            <a:ext cx="65649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Порівняй сторони прямокутника</a:t>
            </a:r>
          </a:p>
        </p:txBody>
      </p:sp>
      <p:pic>
        <p:nvPicPr>
          <p:cNvPr id="35842" name="Picture 2" descr="Результат пошуку зображень за запитом малюнок прямокутник&quot;"/>
          <p:cNvPicPr>
            <a:picLocks noChangeAspect="1" noChangeArrowheads="1"/>
          </p:cNvPicPr>
          <p:nvPr/>
        </p:nvPicPr>
        <p:blipFill>
          <a:blip r:embed="rId2" cstate="print">
            <a:lum bright="-20000"/>
          </a:blip>
          <a:srcRect l="19014" r="54095"/>
          <a:stretch>
            <a:fillRect/>
          </a:stretch>
        </p:blipFill>
        <p:spPr bwMode="auto">
          <a:xfrm>
            <a:off x="2322095" y="1191125"/>
            <a:ext cx="3862135" cy="2502569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589548" y="4323705"/>
            <a:ext cx="767614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54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Протилежні сторони прямокутника рівні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2514600" y="2418347"/>
            <a:ext cx="372979" cy="15641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5422232" y="2414337"/>
            <a:ext cx="372979" cy="15641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Равно 14"/>
          <p:cNvSpPr/>
          <p:nvPr/>
        </p:nvSpPr>
        <p:spPr>
          <a:xfrm rot="3964638">
            <a:off x="3726584" y="1455696"/>
            <a:ext cx="476902" cy="357724"/>
          </a:xfrm>
          <a:prstGeom prst="mathEqual">
            <a:avLst>
              <a:gd name="adj1" fmla="val 23520"/>
              <a:gd name="adj2" fmla="val 1709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6" name="Равно 15"/>
          <p:cNvSpPr/>
          <p:nvPr/>
        </p:nvSpPr>
        <p:spPr>
          <a:xfrm rot="3964638">
            <a:off x="3891016" y="3039854"/>
            <a:ext cx="476902" cy="357724"/>
          </a:xfrm>
          <a:prstGeom prst="mathEqual">
            <a:avLst>
              <a:gd name="adj1" fmla="val 23520"/>
              <a:gd name="adj2" fmla="val 1709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124074" y="1881294"/>
            <a:ext cx="285525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КМ = РО</a:t>
            </a:r>
          </a:p>
          <a:p>
            <a:pPr algn="ctr"/>
            <a:r>
              <a:rPr lang="uk-UA" sz="5400" b="1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КР</a:t>
            </a:r>
            <a:r>
              <a:rPr lang="uk-UA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= </a:t>
            </a:r>
            <a:r>
              <a:rPr lang="uk-UA" sz="5400" b="1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МО</a:t>
            </a:r>
            <a:endParaRPr lang="uk-UA" sz="5400" b="1" dirty="0" smtClean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5" grpId="0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Результат пошуку зображень за запитом фото геометричні фігур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0" name="Picture 6" descr="Результат пошуку зображень за запитом фото геометричні фігури"/>
          <p:cNvPicPr>
            <a:picLocks noChangeAspect="1" noChangeArrowheads="1"/>
          </p:cNvPicPr>
          <p:nvPr/>
        </p:nvPicPr>
        <p:blipFill>
          <a:blip r:embed="rId2" cstate="print"/>
          <a:srcRect t="12082"/>
          <a:stretch>
            <a:fillRect/>
          </a:stretch>
        </p:blipFill>
        <p:spPr bwMode="auto">
          <a:xfrm>
            <a:off x="0" y="637674"/>
            <a:ext cx="9144000" cy="6220325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094872" y="0"/>
            <a:ext cx="65649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Знайдіть  прямокутники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2" descr="Результат пошуку зображень за запитом фото квадра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0" name="AutoShape 4" descr="Результат пошуку зображень за запитом фото квадра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167063" y="1072226"/>
            <a:ext cx="693019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err="1" smtClean="0">
                <a:solidFill>
                  <a:srgbClr val="FFC000"/>
                </a:solidFill>
              </a:rPr>
              <a:t>Він</a:t>
            </a:r>
            <a:r>
              <a:rPr lang="ru-RU" sz="4400" b="1" dirty="0" smtClean="0">
                <a:solidFill>
                  <a:srgbClr val="FFC000"/>
                </a:solidFill>
              </a:rPr>
              <a:t> давно </a:t>
            </a:r>
            <a:r>
              <a:rPr lang="ru-RU" sz="4400" b="1" dirty="0" err="1" smtClean="0">
                <a:solidFill>
                  <a:srgbClr val="FFC000"/>
                </a:solidFill>
              </a:rPr>
              <a:t>знайомий</a:t>
            </a:r>
            <a:r>
              <a:rPr lang="ru-RU" sz="4400" b="1" dirty="0" smtClean="0">
                <a:solidFill>
                  <a:srgbClr val="FFC000"/>
                </a:solidFill>
              </a:rPr>
              <a:t> </a:t>
            </a:r>
            <a:r>
              <a:rPr lang="ru-RU" sz="4400" b="1" dirty="0" err="1" smtClean="0">
                <a:solidFill>
                  <a:srgbClr val="FFC000"/>
                </a:solidFill>
              </a:rPr>
              <a:t>мій</a:t>
            </a:r>
            <a:r>
              <a:rPr lang="ru-RU" sz="4400" b="1" dirty="0" smtClean="0">
                <a:solidFill>
                  <a:srgbClr val="FFC000"/>
                </a:solidFill>
              </a:rPr>
              <a:t>, </a:t>
            </a:r>
            <a:br>
              <a:rPr lang="ru-RU" sz="4400" b="1" dirty="0" smtClean="0">
                <a:solidFill>
                  <a:srgbClr val="FFC000"/>
                </a:solidFill>
              </a:rPr>
            </a:br>
            <a:r>
              <a:rPr lang="ru-RU" sz="4400" b="1" dirty="0" err="1" smtClean="0">
                <a:solidFill>
                  <a:srgbClr val="FFC000"/>
                </a:solidFill>
              </a:rPr>
              <a:t>Кожен</a:t>
            </a:r>
            <a:r>
              <a:rPr lang="ru-RU" sz="4400" b="1" dirty="0" smtClean="0">
                <a:solidFill>
                  <a:srgbClr val="FFC000"/>
                </a:solidFill>
              </a:rPr>
              <a:t> кут у </a:t>
            </a:r>
            <a:r>
              <a:rPr lang="ru-RU" sz="4400" b="1" dirty="0" err="1" smtClean="0">
                <a:solidFill>
                  <a:srgbClr val="FFC000"/>
                </a:solidFill>
              </a:rPr>
              <a:t>нім</a:t>
            </a:r>
            <a:r>
              <a:rPr lang="ru-RU" sz="4400" b="1" dirty="0" smtClean="0">
                <a:solidFill>
                  <a:srgbClr val="FFC000"/>
                </a:solidFill>
              </a:rPr>
              <a:t> </a:t>
            </a:r>
            <a:r>
              <a:rPr lang="ru-RU" sz="4400" b="1" dirty="0" err="1" smtClean="0">
                <a:solidFill>
                  <a:srgbClr val="FFC000"/>
                </a:solidFill>
              </a:rPr>
              <a:t>прямий</a:t>
            </a:r>
            <a:r>
              <a:rPr lang="ru-RU" sz="4400" b="1" dirty="0" smtClean="0">
                <a:solidFill>
                  <a:srgbClr val="FFC000"/>
                </a:solidFill>
              </a:rPr>
              <a:t>. </a:t>
            </a:r>
            <a:br>
              <a:rPr lang="ru-RU" sz="4400" b="1" dirty="0" smtClean="0">
                <a:solidFill>
                  <a:srgbClr val="FFC000"/>
                </a:solidFill>
              </a:rPr>
            </a:br>
            <a:r>
              <a:rPr lang="ru-RU" sz="4400" b="1" dirty="0" err="1" smtClean="0">
                <a:solidFill>
                  <a:srgbClr val="FFC000"/>
                </a:solidFill>
              </a:rPr>
              <a:t>Всі</a:t>
            </a:r>
            <a:r>
              <a:rPr lang="ru-RU" sz="4400" b="1" dirty="0" smtClean="0">
                <a:solidFill>
                  <a:srgbClr val="FFC000"/>
                </a:solidFill>
              </a:rPr>
              <a:t> </a:t>
            </a:r>
            <a:r>
              <a:rPr lang="ru-RU" sz="4400" b="1" dirty="0" err="1" smtClean="0">
                <a:solidFill>
                  <a:srgbClr val="FFC000"/>
                </a:solidFill>
              </a:rPr>
              <a:t>чотири</a:t>
            </a:r>
            <a:r>
              <a:rPr lang="ru-RU" sz="4400" b="1" dirty="0" smtClean="0">
                <a:solidFill>
                  <a:srgbClr val="FFC000"/>
                </a:solidFill>
              </a:rPr>
              <a:t> </a:t>
            </a:r>
            <a:r>
              <a:rPr lang="ru-RU" sz="4400" b="1" dirty="0" err="1" smtClean="0">
                <a:solidFill>
                  <a:srgbClr val="FFC000"/>
                </a:solidFill>
              </a:rPr>
              <a:t>сторони</a:t>
            </a:r>
            <a:r>
              <a:rPr lang="ru-RU" sz="4400" b="1" dirty="0" smtClean="0">
                <a:solidFill>
                  <a:srgbClr val="FFC000"/>
                </a:solidFill>
              </a:rPr>
              <a:t> </a:t>
            </a:r>
            <a:br>
              <a:rPr lang="ru-RU" sz="4400" b="1" dirty="0" smtClean="0">
                <a:solidFill>
                  <a:srgbClr val="FFC000"/>
                </a:solidFill>
              </a:rPr>
            </a:br>
            <a:r>
              <a:rPr lang="ru-RU" sz="4400" b="1" dirty="0" err="1" smtClean="0">
                <a:solidFill>
                  <a:srgbClr val="FFC000"/>
                </a:solidFill>
              </a:rPr>
              <a:t>Однієї</a:t>
            </a:r>
            <a:r>
              <a:rPr lang="ru-RU" sz="4400" b="1" dirty="0" smtClean="0">
                <a:solidFill>
                  <a:srgbClr val="FFC000"/>
                </a:solidFill>
              </a:rPr>
              <a:t> </a:t>
            </a:r>
            <a:r>
              <a:rPr lang="ru-RU" sz="4400" b="1" dirty="0" err="1" smtClean="0">
                <a:solidFill>
                  <a:srgbClr val="FFC000"/>
                </a:solidFill>
              </a:rPr>
              <a:t>довжини</a:t>
            </a:r>
            <a:r>
              <a:rPr lang="ru-RU" sz="4400" b="1" dirty="0" smtClean="0">
                <a:solidFill>
                  <a:srgbClr val="FFC000"/>
                </a:solidFill>
              </a:rPr>
              <a:t>.</a:t>
            </a:r>
            <a:endParaRPr lang="ru-RU" sz="4400" b="1" dirty="0">
              <a:solidFill>
                <a:srgbClr val="FFC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30967" y="200884"/>
            <a:ext cx="656499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4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Відгадай </a:t>
            </a:r>
          </a:p>
        </p:txBody>
      </p:sp>
      <p:pic>
        <p:nvPicPr>
          <p:cNvPr id="29701" name="Picture 5" descr="C:\Documents and Settings\User\Рабочий стол\01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48175" y="4235869"/>
            <a:ext cx="2076450" cy="1971675"/>
          </a:xfrm>
          <a:prstGeom prst="rect">
            <a:avLst/>
          </a:prstGeom>
          <a:noFill/>
        </p:spPr>
      </p:pic>
      <p:pic>
        <p:nvPicPr>
          <p:cNvPr id="29702" name="Picture 6" descr="C:\Documents and Settings\User\Рабочий стол\image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87743" y="4293268"/>
            <a:ext cx="1905000" cy="1905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30967" y="200884"/>
            <a:ext cx="656499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4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Порівняй  </a:t>
            </a:r>
          </a:p>
        </p:txBody>
      </p:sp>
      <p:sp>
        <p:nvSpPr>
          <p:cNvPr id="30724" name="AutoShape 4" descr="Результат пошуку зображень за запитом фото квадра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721895" y="1588168"/>
            <a:ext cx="3681663" cy="17686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196263" y="1503948"/>
            <a:ext cx="2045368" cy="1816768"/>
          </a:xfrm>
          <a:prstGeom prst="rect">
            <a:avLst/>
          </a:prstGeom>
          <a:solidFill>
            <a:srgbClr val="CC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Равно 6"/>
          <p:cNvSpPr/>
          <p:nvPr/>
        </p:nvSpPr>
        <p:spPr>
          <a:xfrm rot="3118369">
            <a:off x="1985211" y="1467853"/>
            <a:ext cx="625642" cy="324852"/>
          </a:xfrm>
          <a:prstGeom prst="mathEqua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Равно 7"/>
          <p:cNvSpPr/>
          <p:nvPr/>
        </p:nvSpPr>
        <p:spPr>
          <a:xfrm rot="3118369">
            <a:off x="2269958" y="3184358"/>
            <a:ext cx="625642" cy="324852"/>
          </a:xfrm>
          <a:prstGeom prst="mathEqua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Минус 8"/>
          <p:cNvSpPr/>
          <p:nvPr/>
        </p:nvSpPr>
        <p:spPr>
          <a:xfrm>
            <a:off x="433137" y="2225843"/>
            <a:ext cx="637673" cy="348916"/>
          </a:xfrm>
          <a:prstGeom prst="mathMin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Минус 9"/>
          <p:cNvSpPr/>
          <p:nvPr/>
        </p:nvSpPr>
        <p:spPr>
          <a:xfrm>
            <a:off x="4086726" y="2306054"/>
            <a:ext cx="637673" cy="348916"/>
          </a:xfrm>
          <a:prstGeom prst="mathMin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Равно 10"/>
          <p:cNvSpPr/>
          <p:nvPr/>
        </p:nvSpPr>
        <p:spPr>
          <a:xfrm rot="3118369">
            <a:off x="6805864" y="1343525"/>
            <a:ext cx="625642" cy="324852"/>
          </a:xfrm>
          <a:prstGeom prst="mathEqua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2" name="Равно 11"/>
          <p:cNvSpPr/>
          <p:nvPr/>
        </p:nvSpPr>
        <p:spPr>
          <a:xfrm rot="3118369">
            <a:off x="6934202" y="3144251"/>
            <a:ext cx="625642" cy="324852"/>
          </a:xfrm>
          <a:prstGeom prst="mathEqua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Равно 12"/>
          <p:cNvSpPr/>
          <p:nvPr/>
        </p:nvSpPr>
        <p:spPr>
          <a:xfrm rot="255614">
            <a:off x="7968916" y="2193758"/>
            <a:ext cx="625642" cy="324852"/>
          </a:xfrm>
          <a:prstGeom prst="mathEqua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Равно 13"/>
          <p:cNvSpPr/>
          <p:nvPr/>
        </p:nvSpPr>
        <p:spPr>
          <a:xfrm rot="319847">
            <a:off x="5887454" y="2205788"/>
            <a:ext cx="625642" cy="324852"/>
          </a:xfrm>
          <a:prstGeom prst="mathEqua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27063" y="3027492"/>
            <a:ext cx="6046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39082" y="990144"/>
            <a:ext cx="5725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340238" y="990145"/>
            <a:ext cx="55175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305773" y="2855040"/>
            <a:ext cx="6206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742323" y="2975355"/>
            <a:ext cx="5629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K</a:t>
            </a:r>
            <a:endParaRPr lang="ru-RU" sz="5400" b="1" cap="none" spc="0" dirty="0">
              <a:ln w="11430"/>
              <a:solidFill>
                <a:srgbClr val="00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568352" y="1074367"/>
            <a:ext cx="79060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</a:t>
            </a:r>
            <a:endParaRPr lang="ru-RU" sz="5400" b="1" cap="none" spc="0" dirty="0">
              <a:ln w="11430"/>
              <a:solidFill>
                <a:srgbClr val="00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8097334" y="917955"/>
            <a:ext cx="6415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</a:t>
            </a:r>
            <a:endParaRPr lang="ru-RU" sz="5400" b="1" cap="none" spc="0" dirty="0">
              <a:ln w="11430"/>
              <a:solidFill>
                <a:srgbClr val="00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8163912" y="2867071"/>
            <a:ext cx="65274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</a:t>
            </a:r>
            <a:endParaRPr lang="ru-RU" sz="5400" b="1" cap="none" spc="0" dirty="0">
              <a:ln w="11430"/>
              <a:solidFill>
                <a:srgbClr val="00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291352" y="3969966"/>
            <a:ext cx="2454518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</a:t>
            </a:r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 = AD</a:t>
            </a:r>
          </a:p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AB = DC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5004726" y="3950672"/>
            <a:ext cx="413927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400" b="1" dirty="0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MN=NO=OK=KM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23" grpId="0"/>
      <p:bldP spid="2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8824" y="1431758"/>
            <a:ext cx="8965176" cy="160043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5400" b="1" dirty="0" smtClean="0">
                <a:ln w="11430"/>
                <a:solidFill>
                  <a:srgbClr val="FF66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ПЕРИМЕТР –</a:t>
            </a:r>
            <a:r>
              <a:rPr lang="uk-UA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uk-UA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сума всіх сторін многокутника</a:t>
            </a:r>
            <a:endParaRPr lang="en-US" sz="44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31746" name="Picture 2" descr="Результат пошуку зображень за запитом фото геометричні фігури"/>
          <p:cNvPicPr>
            <a:picLocks noChangeAspect="1" noChangeArrowheads="1"/>
          </p:cNvPicPr>
          <p:nvPr/>
        </p:nvPicPr>
        <p:blipFill>
          <a:blip r:embed="rId2" cstate="print"/>
          <a:srcRect l="13285" t="56772"/>
          <a:stretch>
            <a:fillRect/>
          </a:stretch>
        </p:blipFill>
        <p:spPr bwMode="auto">
          <a:xfrm>
            <a:off x="2430380" y="3705727"/>
            <a:ext cx="4506995" cy="19972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61937" y="1"/>
            <a:ext cx="434339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4400" b="1" dirty="0" smtClean="0">
                <a:ln w="11430"/>
                <a:solidFill>
                  <a:srgbClr val="FF66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Задача </a:t>
            </a:r>
            <a:endParaRPr lang="uk-UA" sz="44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753981"/>
            <a:ext cx="9144000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uk-UA" sz="4000" b="1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Довжина прямокутної клумби 5 м,</a:t>
            </a:r>
          </a:p>
          <a:p>
            <a:r>
              <a:rPr lang="uk-UA" sz="4000" b="1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 ширина на 2 м менша. Знайдіть периметр клумби.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2450433"/>
            <a:ext cx="434339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uk-UA" sz="4400" b="1" dirty="0" smtClean="0">
                <a:ln w="11430"/>
                <a:solidFill>
                  <a:srgbClr val="FF66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Довжина – 5 м </a:t>
            </a:r>
            <a:endParaRPr lang="uk-UA" sz="44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2999874"/>
            <a:ext cx="715879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uk-UA" sz="4400" b="1" dirty="0" smtClean="0">
                <a:ln w="11430"/>
                <a:solidFill>
                  <a:srgbClr val="FF66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Ширина  – ? на 2 м менша </a:t>
            </a:r>
            <a:endParaRPr lang="uk-UA" sz="44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Выгнутая вниз стрелка 5"/>
          <p:cNvSpPr/>
          <p:nvPr/>
        </p:nvSpPr>
        <p:spPr>
          <a:xfrm rot="16200000">
            <a:off x="6561858" y="2353542"/>
            <a:ext cx="1015467" cy="1241328"/>
          </a:xfrm>
          <a:prstGeom prst="curvedUpArrow">
            <a:avLst>
              <a:gd name="adj1" fmla="val 13959"/>
              <a:gd name="adj2" fmla="val 93179"/>
              <a:gd name="adj3" fmla="val 2286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3573380"/>
            <a:ext cx="715879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uk-UA" sz="4400" b="1" dirty="0" smtClean="0">
                <a:ln w="11430"/>
                <a:solidFill>
                  <a:srgbClr val="FF66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Периметр - ? </a:t>
            </a:r>
            <a:endParaRPr lang="uk-UA" sz="44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4186990"/>
            <a:ext cx="715879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uk-UA" sz="4400" b="1" dirty="0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1) 5 – 2 = 3 (м) ширина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0" y="4796590"/>
            <a:ext cx="715879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uk-UA" sz="4400" b="1" dirty="0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2) 5 + 5 + 3 + 3= 16 (м)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92504" y="5682917"/>
            <a:ext cx="8951495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uk-UA" sz="4400" b="1" dirty="0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Відповідь: 16 м периметр клумби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/>
      <p:bldP spid="8" grpId="0"/>
      <p:bldP spid="9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27221" y="0"/>
            <a:ext cx="6761747" cy="187743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3600" b="1" dirty="0" err="1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Розв</a:t>
            </a:r>
            <a:r>
              <a:rPr lang="en-US" sz="3600" b="1" dirty="0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’</a:t>
            </a:r>
            <a:r>
              <a:rPr lang="uk-UA" sz="3600" b="1" dirty="0" err="1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яжіть</a:t>
            </a:r>
            <a:r>
              <a:rPr lang="uk-UA" sz="3600" b="1" dirty="0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значення виразів зі змінною </a:t>
            </a:r>
            <a:r>
              <a:rPr lang="uk-UA" sz="36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25 + а</a:t>
            </a:r>
            <a:r>
              <a:rPr lang="uk-UA" sz="3600" b="1" dirty="0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</a:t>
            </a:r>
          </a:p>
          <a:p>
            <a:pPr algn="ctr"/>
            <a:r>
              <a:rPr lang="uk-UA" sz="3600" b="1" dirty="0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якщо </a:t>
            </a:r>
            <a:r>
              <a:rPr lang="uk-UA" sz="36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а=14, а=34, а= 15</a:t>
            </a:r>
            <a:r>
              <a:rPr lang="uk-UA" sz="4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2193757"/>
            <a:ext cx="91440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uk-UA" sz="3600" b="1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Якщо а = 14, то 25 + 14 = 39</a:t>
            </a:r>
            <a:r>
              <a:rPr lang="uk-UA" sz="4400" b="1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3092115"/>
            <a:ext cx="91440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uk-UA" sz="3600" b="1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Якщо а = 34, то 25 + 34 = 59</a:t>
            </a:r>
            <a:r>
              <a:rPr lang="uk-UA" sz="4400" b="1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4042609"/>
            <a:ext cx="91440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uk-UA" sz="3600" b="1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Якщо а = 15, то 25 + 15 = 40</a:t>
            </a:r>
            <a:r>
              <a:rPr lang="uk-UA" sz="4400" b="1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3119</TotalTime>
  <Words>221</Words>
  <Application>Microsoft Office PowerPoint</Application>
  <PresentationFormat>Екран (4:3)</PresentationFormat>
  <Paragraphs>57</Paragraphs>
  <Slides>11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Тема Office</vt:lpstr>
      <vt:lpstr>Досліджуємо квадрат. Обчислення значень виразів зі змінною. Визначаємо периметр многокутника  2 клас 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 presentation</dc:title>
  <dc:creator>Павел</dc:creator>
  <cp:lastModifiedBy>User</cp:lastModifiedBy>
  <cp:revision>325</cp:revision>
  <dcterms:created xsi:type="dcterms:W3CDTF">2014-11-21T11:00:06Z</dcterms:created>
  <dcterms:modified xsi:type="dcterms:W3CDTF">2021-01-14T08:53:40Z</dcterms:modified>
</cp:coreProperties>
</file>