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61" r:id="rId3"/>
    <p:sldId id="262" r:id="rId4"/>
    <p:sldId id="258" r:id="rId5"/>
    <p:sldId id="259" r:id="rId6"/>
    <p:sldId id="263" r:id="rId7"/>
    <p:sldId id="265" r:id="rId8"/>
    <p:sldId id="264" r:id="rId9"/>
    <p:sldId id="268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5A1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10" Type="http://schemas.openxmlformats.org/officeDocument/2006/relationships/image" Target="../media/image1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10" Type="http://schemas.openxmlformats.org/officeDocument/2006/relationships/image" Target="../media/image13.wmf"/><Relationship Id="rId4" Type="http://schemas.openxmlformats.org/officeDocument/2006/relationships/image" Target="../media/image15.wmf"/><Relationship Id="rId9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42A92-5EDD-4641-BE9B-FEF94268C868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F0214-1D6B-46C0-9DB2-3045BEB17C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71B08-9ABA-4B6C-8A24-E7CE22ABFE1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C678A65-0D6E-4DEA-9682-6009101EF3BA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7690AE0-5BCD-4579-B606-401E5F04897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3" Type="http://schemas.openxmlformats.org/officeDocument/2006/relationships/image" Target="../media/image14.jpeg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oleObject" Target="../embeddings/oleObject22.bin"/><Relationship Id="rId3" Type="http://schemas.openxmlformats.org/officeDocument/2006/relationships/image" Target="../media/image14.jpeg"/><Relationship Id="rId7" Type="http://schemas.openxmlformats.org/officeDocument/2006/relationships/oleObject" Target="../embeddings/oleObject16.bin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4.bin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0232" y="0"/>
            <a:ext cx="6457952" cy="378619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6000" i="1" dirty="0" smtClean="0">
                <a:solidFill>
                  <a:srgbClr val="0C5A1F"/>
                </a:solidFill>
                <a:latin typeface="Monotype Corsiva" pitchFamily="66" charset="0"/>
              </a:rPr>
              <a:t>Правильні  </a:t>
            </a:r>
            <a:br>
              <a:rPr lang="uk-UA" sz="6000" i="1" dirty="0" smtClean="0">
                <a:solidFill>
                  <a:srgbClr val="0C5A1F"/>
                </a:solidFill>
                <a:latin typeface="Monotype Corsiva" pitchFamily="66" charset="0"/>
              </a:rPr>
            </a:br>
            <a:r>
              <a:rPr lang="uk-UA" sz="6000" i="1" dirty="0" smtClean="0">
                <a:solidFill>
                  <a:srgbClr val="0C5A1F"/>
                </a:solidFill>
                <a:latin typeface="Monotype Corsiva" pitchFamily="66" charset="0"/>
              </a:rPr>
              <a:t>і </a:t>
            </a:r>
            <a:br>
              <a:rPr lang="uk-UA" sz="6000" i="1" dirty="0" smtClean="0">
                <a:solidFill>
                  <a:srgbClr val="0C5A1F"/>
                </a:solidFill>
                <a:latin typeface="Monotype Corsiva" pitchFamily="66" charset="0"/>
              </a:rPr>
            </a:br>
            <a:r>
              <a:rPr lang="uk-UA" sz="6000" i="1" dirty="0" smtClean="0">
                <a:solidFill>
                  <a:srgbClr val="0C5A1F"/>
                </a:solidFill>
                <a:latin typeface="Monotype Corsiva" pitchFamily="66" charset="0"/>
              </a:rPr>
              <a:t>неправильні </a:t>
            </a:r>
            <a:br>
              <a:rPr lang="uk-UA" sz="6000" i="1" dirty="0" smtClean="0">
                <a:solidFill>
                  <a:srgbClr val="0C5A1F"/>
                </a:solidFill>
                <a:latin typeface="Monotype Corsiva" pitchFamily="66" charset="0"/>
              </a:rPr>
            </a:br>
            <a:r>
              <a:rPr lang="uk-UA" sz="6000" i="1" dirty="0" smtClean="0">
                <a:solidFill>
                  <a:srgbClr val="0C5A1F"/>
                </a:solidFill>
                <a:latin typeface="Monotype Corsiva" pitchFamily="66" charset="0"/>
              </a:rPr>
              <a:t>дроби</a:t>
            </a:r>
            <a:endParaRPr lang="ru-RU" sz="6000" i="1" dirty="0">
              <a:solidFill>
                <a:srgbClr val="0C5A1F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86380" y="4929198"/>
            <a:ext cx="3286132" cy="150019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3600" dirty="0" smtClean="0">
                <a:solidFill>
                  <a:srgbClr val="002060"/>
                </a:solidFill>
              </a:rPr>
              <a:t>Математика </a:t>
            </a:r>
          </a:p>
          <a:p>
            <a:pPr algn="ctr"/>
            <a:r>
              <a:rPr lang="uk-UA" sz="3600" dirty="0" smtClean="0">
                <a:solidFill>
                  <a:srgbClr val="002060"/>
                </a:solidFill>
              </a:rPr>
              <a:t> 5 клас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0"/>
            <a:ext cx="9144000" cy="350100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rgbClr val="7030A0"/>
                </a:solidFill>
              </a:rPr>
              <a:t>Звичайний дріб,</a:t>
            </a:r>
          </a:p>
          <a:p>
            <a:pPr algn="ctr"/>
            <a:r>
              <a:rPr lang="uk-UA" sz="4400" b="1" dirty="0" smtClean="0">
                <a:solidFill>
                  <a:srgbClr val="7030A0"/>
                </a:solidFill>
              </a:rPr>
              <a:t> у якого чисельник менший від знаменника, </a:t>
            </a:r>
          </a:p>
          <a:p>
            <a:pPr algn="ctr"/>
            <a:r>
              <a:rPr lang="uk-UA" sz="4400" b="1" dirty="0" smtClean="0">
                <a:solidFill>
                  <a:srgbClr val="7030A0"/>
                </a:solidFill>
              </a:rPr>
              <a:t>називають  </a:t>
            </a:r>
          </a:p>
          <a:p>
            <a:pPr algn="ctr"/>
            <a:r>
              <a:rPr lang="uk-UA" sz="4400" b="1" dirty="0" smtClean="0">
                <a:solidFill>
                  <a:srgbClr val="7030A0"/>
                </a:solidFill>
              </a:rPr>
              <a:t>правильним   дробом </a:t>
            </a:r>
            <a:endParaRPr lang="ru-RU" sz="44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9945" y="3645024"/>
          <a:ext cx="9134055" cy="3212976"/>
        </p:xfrm>
        <a:graphic>
          <a:graphicData uri="http://schemas.openxmlformats.org/presentationml/2006/ole">
            <p:oleObj spid="_x0000_s3074" name="Формула" r:id="rId3" imgW="87624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0"/>
            <a:ext cx="9144000" cy="350100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rgbClr val="7030A0"/>
                </a:solidFill>
              </a:rPr>
              <a:t>Звичайний дріб,</a:t>
            </a:r>
          </a:p>
          <a:p>
            <a:pPr algn="ctr"/>
            <a:r>
              <a:rPr lang="uk-UA" sz="4400" b="1" dirty="0" smtClean="0">
                <a:solidFill>
                  <a:srgbClr val="7030A0"/>
                </a:solidFill>
              </a:rPr>
              <a:t> у якого чисельник не менший від знаменника, </a:t>
            </a:r>
          </a:p>
          <a:p>
            <a:pPr algn="ctr"/>
            <a:r>
              <a:rPr lang="uk-UA" sz="4400" b="1" dirty="0" smtClean="0">
                <a:solidFill>
                  <a:srgbClr val="7030A0"/>
                </a:solidFill>
              </a:rPr>
              <a:t>називають  </a:t>
            </a:r>
          </a:p>
          <a:p>
            <a:pPr algn="ctr"/>
            <a:r>
              <a:rPr lang="uk-UA" sz="4400" b="1" dirty="0" smtClean="0">
                <a:solidFill>
                  <a:srgbClr val="7030A0"/>
                </a:solidFill>
              </a:rPr>
              <a:t>неправильним   дробом </a:t>
            </a:r>
            <a:endParaRPr lang="ru-RU" sz="4400" b="1" dirty="0">
              <a:solidFill>
                <a:srgbClr val="7030A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0" y="3717032"/>
          <a:ext cx="9144000" cy="2808312"/>
        </p:xfrm>
        <a:graphic>
          <a:graphicData uri="http://schemas.openxmlformats.org/presentationml/2006/ole">
            <p:oleObj spid="_x0000_s4098" name="Формула" r:id="rId3" imgW="8380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8" descr="Копия (2) Изображение 259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0" y="2060848"/>
            <a:ext cx="2339752" cy="375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300192" cy="76470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r>
              <a:rPr lang="uk-UA" b="1" i="1" dirty="0" smtClean="0">
                <a:solidFill>
                  <a:srgbClr val="0070C0"/>
                </a:solidFill>
              </a:rPr>
              <a:t>Допоможіть Віні – Пуху: </a:t>
            </a:r>
            <a:endParaRPr lang="ru-RU" b="1" i="1" dirty="0" smtClean="0">
              <a:solidFill>
                <a:srgbClr val="0070C0"/>
              </a:solidFill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267744" y="907600"/>
            <a:ext cx="6876557" cy="3386526"/>
            <a:chOff x="1520" y="4524"/>
            <a:chExt cx="9957" cy="4550"/>
          </a:xfrm>
        </p:grpSpPr>
        <p:sp>
          <p:nvSpPr>
            <p:cNvPr id="12" name="AutoShape 42"/>
            <p:cNvSpPr>
              <a:spLocks noChangeArrowheads="1"/>
            </p:cNvSpPr>
            <p:nvPr/>
          </p:nvSpPr>
          <p:spPr bwMode="auto">
            <a:xfrm>
              <a:off x="1520" y="5783"/>
              <a:ext cx="9957" cy="19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3" name="AutoShape 43"/>
            <p:cNvSpPr>
              <a:spLocks noChangeArrowheads="1"/>
            </p:cNvSpPr>
            <p:nvPr/>
          </p:nvSpPr>
          <p:spPr bwMode="auto">
            <a:xfrm>
              <a:off x="1884" y="8299"/>
              <a:ext cx="9593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4" name="AutoShape 44"/>
            <p:cNvSpPr>
              <a:spLocks noChangeArrowheads="1"/>
            </p:cNvSpPr>
            <p:nvPr/>
          </p:nvSpPr>
          <p:spPr bwMode="auto">
            <a:xfrm rot="16273696" flipH="1" flipV="1">
              <a:off x="496" y="6747"/>
              <a:ext cx="4550" cy="10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</p:grpSp>
      <p:sp>
        <p:nvSpPr>
          <p:cNvPr id="17" name="Цилиндр 16"/>
          <p:cNvSpPr/>
          <p:nvPr/>
        </p:nvSpPr>
        <p:spPr>
          <a:xfrm>
            <a:off x="2555776" y="4077072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Цилиндр 17"/>
          <p:cNvSpPr/>
          <p:nvPr/>
        </p:nvSpPr>
        <p:spPr>
          <a:xfrm>
            <a:off x="3923928" y="4005064"/>
            <a:ext cx="864096" cy="1152128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Цилиндр 18"/>
          <p:cNvSpPr/>
          <p:nvPr/>
        </p:nvSpPr>
        <p:spPr>
          <a:xfrm>
            <a:off x="5220072" y="4005064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Цилиндр 19"/>
          <p:cNvSpPr/>
          <p:nvPr/>
        </p:nvSpPr>
        <p:spPr>
          <a:xfrm>
            <a:off x="6516216" y="4077072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Цилиндр 20"/>
          <p:cNvSpPr/>
          <p:nvPr/>
        </p:nvSpPr>
        <p:spPr>
          <a:xfrm>
            <a:off x="3275856" y="692696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Цилиндр 21"/>
          <p:cNvSpPr/>
          <p:nvPr/>
        </p:nvSpPr>
        <p:spPr>
          <a:xfrm>
            <a:off x="3275856" y="2564904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Цилиндр 22"/>
          <p:cNvSpPr/>
          <p:nvPr/>
        </p:nvSpPr>
        <p:spPr>
          <a:xfrm>
            <a:off x="7956376" y="4077072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Цилиндр 23"/>
          <p:cNvSpPr/>
          <p:nvPr/>
        </p:nvSpPr>
        <p:spPr>
          <a:xfrm>
            <a:off x="3491880" y="5301208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Цилиндр 24"/>
          <p:cNvSpPr/>
          <p:nvPr/>
        </p:nvSpPr>
        <p:spPr>
          <a:xfrm>
            <a:off x="5220072" y="5301208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Цилиндр 25"/>
          <p:cNvSpPr/>
          <p:nvPr/>
        </p:nvSpPr>
        <p:spPr>
          <a:xfrm>
            <a:off x="6948264" y="5373216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3419872" y="908720"/>
          <a:ext cx="720080" cy="950506"/>
        </p:xfrm>
        <a:graphic>
          <a:graphicData uri="http://schemas.openxmlformats.org/presentationml/2006/ole">
            <p:oleObj spid="_x0000_s1026" name="Формула" r:id="rId4" imgW="152280" imgH="393480" progId="Equation.3">
              <p:embed/>
            </p:oleObj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5292080" y="4149080"/>
          <a:ext cx="936104" cy="1008113"/>
        </p:xfrm>
        <a:graphic>
          <a:graphicData uri="http://schemas.openxmlformats.org/presentationml/2006/ole">
            <p:oleObj spid="_x0000_s1027" name="Формула" r:id="rId5" imgW="152280" imgH="393480" progId="Equation.3">
              <p:embed/>
            </p:oleObj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8100392" y="4293096"/>
          <a:ext cx="720080" cy="1008063"/>
        </p:xfrm>
        <a:graphic>
          <a:graphicData uri="http://schemas.openxmlformats.org/presentationml/2006/ole">
            <p:oleObj spid="_x0000_s1028" name="Формула" r:id="rId6" imgW="152280" imgH="393480" progId="Equation.3">
              <p:embed/>
            </p:oleObj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3491880" y="5445224"/>
          <a:ext cx="864096" cy="1008063"/>
        </p:xfrm>
        <a:graphic>
          <a:graphicData uri="http://schemas.openxmlformats.org/presentationml/2006/ole">
            <p:oleObj spid="_x0000_s1029" name="Формула" r:id="rId7" imgW="152280" imgH="393480" progId="Equation.3">
              <p:embed/>
            </p:oleObj>
          </a:graphicData>
        </a:graphic>
      </p:graphicFrame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7020272" y="5589240"/>
          <a:ext cx="864096" cy="1008062"/>
        </p:xfrm>
        <a:graphic>
          <a:graphicData uri="http://schemas.openxmlformats.org/presentationml/2006/ole">
            <p:oleObj spid="_x0000_s1030" name="Формула" r:id="rId8" imgW="139680" imgH="393480" progId="Equation.3">
              <p:embed/>
            </p:oleObj>
          </a:graphicData>
        </a:graphic>
      </p:graphicFrame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3275856" y="2708275"/>
          <a:ext cx="864096" cy="1008063"/>
        </p:xfrm>
        <a:graphic>
          <a:graphicData uri="http://schemas.openxmlformats.org/presentationml/2006/ole">
            <p:oleObj spid="_x0000_s1031" name="Формула" r:id="rId9" imgW="203040" imgH="393480" progId="Equation.3">
              <p:embed/>
            </p:oleObj>
          </a:graphicData>
        </a:graphic>
      </p:graphicFrame>
      <p:graphicFrame>
        <p:nvGraphicFramePr>
          <p:cNvPr id="34824" name="Object 8"/>
          <p:cNvGraphicFramePr>
            <a:graphicFrameLocks noChangeAspect="1"/>
          </p:cNvGraphicFramePr>
          <p:nvPr/>
        </p:nvGraphicFramePr>
        <p:xfrm>
          <a:off x="2555776" y="4149725"/>
          <a:ext cx="864096" cy="1223491"/>
        </p:xfrm>
        <a:graphic>
          <a:graphicData uri="http://schemas.openxmlformats.org/presentationml/2006/ole">
            <p:oleObj spid="_x0000_s1032" name="Формула" r:id="rId10" imgW="152280" imgH="393480" progId="Equation.3">
              <p:embed/>
            </p:oleObj>
          </a:graphicData>
        </a:graphic>
      </p:graphicFrame>
      <p:graphicFrame>
        <p:nvGraphicFramePr>
          <p:cNvPr id="34826" name="Object 10"/>
          <p:cNvGraphicFramePr>
            <a:graphicFrameLocks noChangeAspect="1"/>
          </p:cNvGraphicFramePr>
          <p:nvPr/>
        </p:nvGraphicFramePr>
        <p:xfrm>
          <a:off x="6588224" y="4221163"/>
          <a:ext cx="792088" cy="1008062"/>
        </p:xfrm>
        <a:graphic>
          <a:graphicData uri="http://schemas.openxmlformats.org/presentationml/2006/ole">
            <p:oleObj spid="_x0000_s1033" name="Формула" r:id="rId11" imgW="152280" imgH="393480" progId="Equation.3">
              <p:embed/>
            </p:oleObj>
          </a:graphicData>
        </a:graphic>
      </p:graphicFrame>
      <p:graphicFrame>
        <p:nvGraphicFramePr>
          <p:cNvPr id="34827" name="Object 11"/>
          <p:cNvGraphicFramePr>
            <a:graphicFrameLocks noChangeAspect="1"/>
          </p:cNvGraphicFramePr>
          <p:nvPr/>
        </p:nvGraphicFramePr>
        <p:xfrm>
          <a:off x="5327650" y="5445125"/>
          <a:ext cx="647700" cy="1008063"/>
        </p:xfrm>
        <a:graphic>
          <a:graphicData uri="http://schemas.openxmlformats.org/presentationml/2006/ole">
            <p:oleObj spid="_x0000_s1034" name="Формула" r:id="rId12" imgW="152280" imgH="393480" progId="Equation.3">
              <p:embed/>
            </p:oleObj>
          </a:graphicData>
        </a:graphic>
      </p:graphicFrame>
      <p:graphicFrame>
        <p:nvGraphicFramePr>
          <p:cNvPr id="34828" name="Object 12"/>
          <p:cNvGraphicFramePr>
            <a:graphicFrameLocks noChangeAspect="1"/>
          </p:cNvGraphicFramePr>
          <p:nvPr/>
        </p:nvGraphicFramePr>
        <p:xfrm>
          <a:off x="3995936" y="4149725"/>
          <a:ext cx="792088" cy="1079475"/>
        </p:xfrm>
        <a:graphic>
          <a:graphicData uri="http://schemas.openxmlformats.org/presentationml/2006/ole">
            <p:oleObj spid="_x0000_s1035" name="Формула" r:id="rId13" imgW="1396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8" descr="Копия (2) Изображение 259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0" y="2060848"/>
            <a:ext cx="2339752" cy="375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99992" cy="6206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r>
              <a:rPr lang="uk-UA" b="1" i="1" dirty="0" smtClean="0">
                <a:solidFill>
                  <a:srgbClr val="0070C0"/>
                </a:solidFill>
              </a:rPr>
              <a:t>Самоперевірка:</a:t>
            </a:r>
            <a:endParaRPr lang="ru-RU" b="1" i="1" dirty="0" smtClean="0">
              <a:solidFill>
                <a:srgbClr val="0070C0"/>
              </a:solidFill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267443" y="836712"/>
            <a:ext cx="6876557" cy="3672408"/>
            <a:chOff x="1520" y="4524"/>
            <a:chExt cx="9957" cy="4550"/>
          </a:xfrm>
        </p:grpSpPr>
        <p:sp>
          <p:nvSpPr>
            <p:cNvPr id="12" name="AutoShape 42"/>
            <p:cNvSpPr>
              <a:spLocks noChangeArrowheads="1"/>
            </p:cNvSpPr>
            <p:nvPr/>
          </p:nvSpPr>
          <p:spPr bwMode="auto">
            <a:xfrm>
              <a:off x="1520" y="5783"/>
              <a:ext cx="9957" cy="19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3" name="AutoShape 43"/>
            <p:cNvSpPr>
              <a:spLocks noChangeArrowheads="1"/>
            </p:cNvSpPr>
            <p:nvPr/>
          </p:nvSpPr>
          <p:spPr bwMode="auto">
            <a:xfrm>
              <a:off x="1884" y="8299"/>
              <a:ext cx="9593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4" name="AutoShape 44"/>
            <p:cNvSpPr>
              <a:spLocks noChangeArrowheads="1"/>
            </p:cNvSpPr>
            <p:nvPr/>
          </p:nvSpPr>
          <p:spPr bwMode="auto">
            <a:xfrm rot="16273696" flipH="1" flipV="1">
              <a:off x="496" y="6747"/>
              <a:ext cx="4550" cy="10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rgbClr val="9933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</p:grpSp>
      <p:sp>
        <p:nvSpPr>
          <p:cNvPr id="17" name="Цилиндр 16"/>
          <p:cNvSpPr/>
          <p:nvPr/>
        </p:nvSpPr>
        <p:spPr>
          <a:xfrm>
            <a:off x="4427984" y="2564904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Цилиндр 17"/>
          <p:cNvSpPr/>
          <p:nvPr/>
        </p:nvSpPr>
        <p:spPr>
          <a:xfrm>
            <a:off x="5508104" y="2492896"/>
            <a:ext cx="936104" cy="1224136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Цилиндр 18"/>
          <p:cNvSpPr/>
          <p:nvPr/>
        </p:nvSpPr>
        <p:spPr>
          <a:xfrm>
            <a:off x="4355976" y="692696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Цилиндр 19"/>
          <p:cNvSpPr/>
          <p:nvPr/>
        </p:nvSpPr>
        <p:spPr>
          <a:xfrm>
            <a:off x="5436096" y="692696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Цилиндр 20"/>
          <p:cNvSpPr/>
          <p:nvPr/>
        </p:nvSpPr>
        <p:spPr>
          <a:xfrm>
            <a:off x="3275856" y="692696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Цилиндр 21"/>
          <p:cNvSpPr/>
          <p:nvPr/>
        </p:nvSpPr>
        <p:spPr>
          <a:xfrm>
            <a:off x="3275856" y="2564904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Цилиндр 22"/>
          <p:cNvSpPr/>
          <p:nvPr/>
        </p:nvSpPr>
        <p:spPr>
          <a:xfrm>
            <a:off x="6588224" y="692696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Цилиндр 23"/>
          <p:cNvSpPr/>
          <p:nvPr/>
        </p:nvSpPr>
        <p:spPr>
          <a:xfrm>
            <a:off x="7884368" y="2492896"/>
            <a:ext cx="1008112" cy="1288160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Цилиндр 24"/>
          <p:cNvSpPr/>
          <p:nvPr/>
        </p:nvSpPr>
        <p:spPr>
          <a:xfrm>
            <a:off x="6588224" y="2492896"/>
            <a:ext cx="936104" cy="1288160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Цилиндр 25"/>
          <p:cNvSpPr/>
          <p:nvPr/>
        </p:nvSpPr>
        <p:spPr>
          <a:xfrm>
            <a:off x="7740352" y="692696"/>
            <a:ext cx="914400" cy="1216152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3419872" y="908720"/>
          <a:ext cx="720080" cy="950506"/>
        </p:xfrm>
        <a:graphic>
          <a:graphicData uri="http://schemas.openxmlformats.org/presentationml/2006/ole">
            <p:oleObj spid="_x0000_s2050" name="Формула" r:id="rId4" imgW="152280" imgH="393480" progId="Equation.3">
              <p:embed/>
            </p:oleObj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7740352" y="908720"/>
          <a:ext cx="936104" cy="1008113"/>
        </p:xfrm>
        <a:graphic>
          <a:graphicData uri="http://schemas.openxmlformats.org/presentationml/2006/ole">
            <p:oleObj spid="_x0000_s2051" name="Формула" r:id="rId5" imgW="152280" imgH="393480" progId="Equation.3">
              <p:embed/>
            </p:oleObj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6660232" y="836712"/>
          <a:ext cx="720080" cy="1008063"/>
        </p:xfrm>
        <a:graphic>
          <a:graphicData uri="http://schemas.openxmlformats.org/presentationml/2006/ole">
            <p:oleObj spid="_x0000_s2052" name="Формула" r:id="rId6" imgW="152280" imgH="393480" progId="Equation.3">
              <p:embed/>
            </p:oleObj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4355976" y="836712"/>
          <a:ext cx="864096" cy="1008063"/>
        </p:xfrm>
        <a:graphic>
          <a:graphicData uri="http://schemas.openxmlformats.org/presentationml/2006/ole">
            <p:oleObj spid="_x0000_s2053" name="Формула" r:id="rId7" imgW="152280" imgH="393480" progId="Equation.3">
              <p:embed/>
            </p:oleObj>
          </a:graphicData>
        </a:graphic>
      </p:graphicFrame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5436096" y="836712"/>
          <a:ext cx="864096" cy="1008062"/>
        </p:xfrm>
        <a:graphic>
          <a:graphicData uri="http://schemas.openxmlformats.org/presentationml/2006/ole">
            <p:oleObj spid="_x0000_s2054" name="Формула" r:id="rId8" imgW="139680" imgH="393480" progId="Equation.3">
              <p:embed/>
            </p:oleObj>
          </a:graphicData>
        </a:graphic>
      </p:graphicFrame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3275856" y="2708275"/>
          <a:ext cx="864096" cy="1008063"/>
        </p:xfrm>
        <a:graphic>
          <a:graphicData uri="http://schemas.openxmlformats.org/presentationml/2006/ole">
            <p:oleObj spid="_x0000_s2055" name="Формула" r:id="rId9" imgW="203040" imgH="393480" progId="Equation.3">
              <p:embed/>
            </p:oleObj>
          </a:graphicData>
        </a:graphic>
      </p:graphicFrame>
      <p:graphicFrame>
        <p:nvGraphicFramePr>
          <p:cNvPr id="34824" name="Object 8"/>
          <p:cNvGraphicFramePr>
            <a:graphicFrameLocks noChangeAspect="1"/>
          </p:cNvGraphicFramePr>
          <p:nvPr/>
        </p:nvGraphicFramePr>
        <p:xfrm>
          <a:off x="4427984" y="2636912"/>
          <a:ext cx="864096" cy="1223491"/>
        </p:xfrm>
        <a:graphic>
          <a:graphicData uri="http://schemas.openxmlformats.org/presentationml/2006/ole">
            <p:oleObj spid="_x0000_s2056" name="Формула" r:id="rId10" imgW="152280" imgH="393480" progId="Equation.3">
              <p:embed/>
            </p:oleObj>
          </a:graphicData>
        </a:graphic>
      </p:graphicFrame>
      <p:graphicFrame>
        <p:nvGraphicFramePr>
          <p:cNvPr id="34826" name="Object 10"/>
          <p:cNvGraphicFramePr>
            <a:graphicFrameLocks noChangeAspect="1"/>
          </p:cNvGraphicFramePr>
          <p:nvPr/>
        </p:nvGraphicFramePr>
        <p:xfrm>
          <a:off x="5580112" y="2708920"/>
          <a:ext cx="792088" cy="1008062"/>
        </p:xfrm>
        <a:graphic>
          <a:graphicData uri="http://schemas.openxmlformats.org/presentationml/2006/ole">
            <p:oleObj spid="_x0000_s2057" name="Формула" r:id="rId11" imgW="152280" imgH="393480" progId="Equation.3">
              <p:embed/>
            </p:oleObj>
          </a:graphicData>
        </a:graphic>
      </p:graphicFrame>
      <p:graphicFrame>
        <p:nvGraphicFramePr>
          <p:cNvPr id="34827" name="Object 11"/>
          <p:cNvGraphicFramePr>
            <a:graphicFrameLocks noChangeAspect="1"/>
          </p:cNvGraphicFramePr>
          <p:nvPr/>
        </p:nvGraphicFramePr>
        <p:xfrm>
          <a:off x="6732240" y="2708920"/>
          <a:ext cx="647700" cy="1008063"/>
        </p:xfrm>
        <a:graphic>
          <a:graphicData uri="http://schemas.openxmlformats.org/presentationml/2006/ole">
            <p:oleObj spid="_x0000_s2058" name="Формула" r:id="rId12" imgW="152280" imgH="393480" progId="Equation.3">
              <p:embed/>
            </p:oleObj>
          </a:graphicData>
        </a:graphic>
      </p:graphicFrame>
      <p:graphicFrame>
        <p:nvGraphicFramePr>
          <p:cNvPr id="34828" name="Object 12"/>
          <p:cNvGraphicFramePr>
            <a:graphicFrameLocks noChangeAspect="1"/>
          </p:cNvGraphicFramePr>
          <p:nvPr/>
        </p:nvGraphicFramePr>
        <p:xfrm>
          <a:off x="7956376" y="2636912"/>
          <a:ext cx="792088" cy="1079475"/>
        </p:xfrm>
        <a:graphic>
          <a:graphicData uri="http://schemas.openxmlformats.org/presentationml/2006/ole">
            <p:oleObj spid="_x0000_s2059" name="Формула" r:id="rId13" imgW="1396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лако 8"/>
          <p:cNvSpPr/>
          <p:nvPr/>
        </p:nvSpPr>
        <p:spPr>
          <a:xfrm rot="20681629">
            <a:off x="-194246" y="399061"/>
            <a:ext cx="9503957" cy="6083191"/>
          </a:xfrm>
          <a:prstGeom prst="cloud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i="1" dirty="0" smtClean="0">
                <a:solidFill>
                  <a:srgbClr val="0C5A1F"/>
                </a:solidFill>
              </a:rPr>
              <a:t>Розв'язування </a:t>
            </a:r>
          </a:p>
          <a:p>
            <a:pPr algn="ctr"/>
            <a:r>
              <a:rPr lang="uk-UA" sz="6000" b="1" i="1" dirty="0" smtClean="0">
                <a:solidFill>
                  <a:srgbClr val="0C5A1F"/>
                </a:solidFill>
              </a:rPr>
              <a:t>задач</a:t>
            </a:r>
            <a:endParaRPr lang="ru-RU" sz="6000" b="1" i="1" dirty="0">
              <a:solidFill>
                <a:srgbClr val="0C5A1F"/>
              </a:solidFill>
            </a:endParaRPr>
          </a:p>
        </p:txBody>
      </p:sp>
      <p:pic>
        <p:nvPicPr>
          <p:cNvPr id="3" name="Picture 17" descr="AMERI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0"/>
            <a:ext cx="226377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8" descr="AMERI0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1525" y="4800600"/>
            <a:ext cx="20224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28" cy="4873752"/>
          </a:xfrm>
        </p:spPr>
        <p:txBody>
          <a:bodyPr>
            <a:normAutofit/>
          </a:bodyPr>
          <a:lstStyle/>
          <a:p>
            <a:r>
              <a:rPr lang="uk-UA" sz="6000" b="1" dirty="0" smtClean="0"/>
              <a:t>№ 865, 867, 868 – усно;</a:t>
            </a:r>
          </a:p>
          <a:p>
            <a:pPr>
              <a:buNone/>
            </a:pPr>
            <a:endParaRPr lang="uk-UA" sz="6000" b="1" dirty="0" smtClean="0"/>
          </a:p>
          <a:p>
            <a:r>
              <a:rPr lang="uk-UA" sz="6000" b="1" dirty="0" smtClean="0"/>
              <a:t>№ 878, 879, 881, 883, 884</a:t>
            </a:r>
            <a:endParaRPr lang="ru-RU" sz="60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285728"/>
            <a:ext cx="7786742" cy="92869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5400" b="1" i="1" dirty="0" smtClean="0">
                <a:solidFill>
                  <a:srgbClr val="0C5A1F"/>
                </a:solidFill>
                <a:latin typeface="Monotype Corsiva" pitchFamily="66" charset="0"/>
              </a:rPr>
              <a:t>Робота з підручником: </a:t>
            </a:r>
            <a:endParaRPr lang="ru-RU" sz="5400" b="1" i="1" dirty="0">
              <a:solidFill>
                <a:srgbClr val="0C5A1F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smtClean="0"/>
          </a:p>
        </p:txBody>
      </p:sp>
      <p:pic>
        <p:nvPicPr>
          <p:cNvPr id="30724" name="Picture 4" descr="1244564717_schkoljnaj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Rectangle 6"/>
          <p:cNvSpPr>
            <a:spLocks noChangeArrowheads="1"/>
          </p:cNvSpPr>
          <p:nvPr/>
        </p:nvSpPr>
        <p:spPr bwMode="auto">
          <a:xfrm>
            <a:off x="1339850" y="4365625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uk-UA" sz="3200">
              <a:solidFill>
                <a:srgbClr val="004574"/>
              </a:solidFill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 rot="21179256">
            <a:off x="1631799" y="1045012"/>
            <a:ext cx="5746014" cy="415498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i="1" u="sng" dirty="0">
                <a:solidFill>
                  <a:srgbClr val="002060"/>
                </a:solidFill>
                <a:latin typeface="+mn-lt"/>
              </a:rPr>
              <a:t>Домашнє завдання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i="1" dirty="0" smtClean="0">
                <a:solidFill>
                  <a:srgbClr val="002060"/>
                </a:solidFill>
                <a:latin typeface="+mn-lt"/>
              </a:rPr>
              <a:t>Вивчити §23 (с.194);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i="1" dirty="0" smtClean="0">
                <a:solidFill>
                  <a:srgbClr val="002060"/>
                </a:solidFill>
                <a:latin typeface="+mn-lt"/>
              </a:rPr>
              <a:t>розв'язати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i="1" dirty="0" smtClean="0">
                <a:solidFill>
                  <a:srgbClr val="002060"/>
                </a:solidFill>
                <a:latin typeface="+mn-lt"/>
              </a:rPr>
              <a:t>№ 880, 882, 885, 887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4400" b="1" i="1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765175"/>
            <a:ext cx="3744913" cy="5040313"/>
          </a:xfrm>
        </p:spPr>
        <p:txBody>
          <a:bodyPr rtlCol="0">
            <a:normAutofit/>
          </a:bodyPr>
          <a:lstStyle/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   </a:t>
            </a:r>
            <a:r>
              <a:rPr lang="ru-RU" sz="40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Чуєм</a:t>
            </a:r>
            <a:endParaRPr lang="ru-RU" sz="4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Schoolbook" pitchFamily="18" charset="0"/>
            </a:endParaRP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  як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   </a:t>
            </a:r>
            <a:r>
              <a:rPr lang="ru-RU" sz="40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дзвенить</a:t>
            </a:r>
            <a:endParaRPr lang="ru-RU" sz="4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Schoolbook" pitchFamily="18" charset="0"/>
            </a:endParaRP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    </a:t>
            </a:r>
            <a:r>
              <a:rPr lang="ru-RU" sz="40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дзвінок</a:t>
            </a: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,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/>
            </a:r>
            <a:b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</a:br>
            <a:r>
              <a:rPr lang="ru-RU" sz="40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всім</a:t>
            </a: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 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 </a:t>
            </a:r>
            <a:r>
              <a:rPr lang="ru-RU" sz="40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спасибі</a:t>
            </a:r>
            <a:endParaRPr lang="ru-RU" sz="4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Schoolbook" pitchFamily="18" charset="0"/>
            </a:endParaRP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 за 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18" charset="0"/>
              </a:rPr>
              <a:t>  урок!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nanija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4978400" cy="6007100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 rot="19228299">
            <a:off x="4421817" y="3978494"/>
            <a:ext cx="5000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scade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Дякую за увагу</a:t>
            </a:r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</TotalTime>
  <Words>97</Words>
  <Application>Microsoft Office PowerPoint</Application>
  <PresentationFormat>Экран (4:3)</PresentationFormat>
  <Paragraphs>33</Paragraphs>
  <Slides>10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Эркер</vt:lpstr>
      <vt:lpstr>Формула</vt:lpstr>
      <vt:lpstr>Правильні   і  неправильні  дроби</vt:lpstr>
      <vt:lpstr>Слайд 2</vt:lpstr>
      <vt:lpstr>Слайд 3</vt:lpstr>
      <vt:lpstr>Допоможіть Віні – Пуху: </vt:lpstr>
      <vt:lpstr>Самоперевірка:</vt:lpstr>
      <vt:lpstr>Слайд 6</vt:lpstr>
      <vt:lpstr>Робота з підручником: </vt:lpstr>
      <vt:lpstr>Слайд 8</vt:lpstr>
      <vt:lpstr>Слайд 9</vt:lpstr>
      <vt:lpstr>Слайд 10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Правильні   і  неправильні  дроби</dc:title>
  <dc:creator>Admin</dc:creator>
  <cp:lastModifiedBy>Sch</cp:lastModifiedBy>
  <cp:revision>6</cp:revision>
  <dcterms:created xsi:type="dcterms:W3CDTF">2004-07-21T18:46:09Z</dcterms:created>
  <dcterms:modified xsi:type="dcterms:W3CDTF">2021-01-19T07:00:13Z</dcterms:modified>
</cp:coreProperties>
</file>