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03" r:id="rId2"/>
    <p:sldId id="402" r:id="rId3"/>
    <p:sldId id="325" r:id="rId4"/>
    <p:sldId id="326" r:id="rId5"/>
    <p:sldId id="404" r:id="rId6"/>
    <p:sldId id="289" r:id="rId7"/>
    <p:sldId id="297" r:id="rId8"/>
    <p:sldId id="405" r:id="rId9"/>
    <p:sldId id="298" r:id="rId10"/>
    <p:sldId id="299" r:id="rId11"/>
    <p:sldId id="290" r:id="rId12"/>
    <p:sldId id="351" r:id="rId13"/>
    <p:sldId id="296" r:id="rId14"/>
    <p:sldId id="331" r:id="rId15"/>
    <p:sldId id="333" r:id="rId16"/>
    <p:sldId id="335" r:id="rId17"/>
    <p:sldId id="337" r:id="rId18"/>
    <p:sldId id="345" r:id="rId19"/>
    <p:sldId id="362" r:id="rId20"/>
    <p:sldId id="344" r:id="rId21"/>
    <p:sldId id="347" r:id="rId22"/>
    <p:sldId id="353" r:id="rId23"/>
    <p:sldId id="350" r:id="rId24"/>
    <p:sldId id="269" r:id="rId25"/>
    <p:sldId id="354" r:id="rId26"/>
    <p:sldId id="355" r:id="rId27"/>
    <p:sldId id="291" r:id="rId28"/>
    <p:sldId id="356" r:id="rId29"/>
    <p:sldId id="357" r:id="rId30"/>
    <p:sldId id="307" r:id="rId31"/>
    <p:sldId id="308" r:id="rId32"/>
    <p:sldId id="292" r:id="rId33"/>
    <p:sldId id="360" r:id="rId34"/>
    <p:sldId id="361" r:id="rId35"/>
    <p:sldId id="363" r:id="rId36"/>
    <p:sldId id="366" r:id="rId37"/>
    <p:sldId id="381" r:id="rId38"/>
    <p:sldId id="368" r:id="rId39"/>
    <p:sldId id="370" r:id="rId40"/>
    <p:sldId id="372" r:id="rId41"/>
    <p:sldId id="374" r:id="rId42"/>
    <p:sldId id="379" r:id="rId43"/>
    <p:sldId id="376" r:id="rId44"/>
    <p:sldId id="386" r:id="rId45"/>
    <p:sldId id="384" r:id="rId46"/>
    <p:sldId id="377" r:id="rId47"/>
    <p:sldId id="275" r:id="rId48"/>
    <p:sldId id="385" r:id="rId49"/>
    <p:sldId id="281" r:id="rId50"/>
    <p:sldId id="282" r:id="rId51"/>
    <p:sldId id="320" r:id="rId52"/>
    <p:sldId id="382" r:id="rId53"/>
    <p:sldId id="394" r:id="rId54"/>
    <p:sldId id="387" r:id="rId55"/>
    <p:sldId id="392" r:id="rId56"/>
    <p:sldId id="406" r:id="rId57"/>
    <p:sldId id="285" r:id="rId58"/>
    <p:sldId id="388" r:id="rId59"/>
    <p:sldId id="396" r:id="rId60"/>
    <p:sldId id="286" r:id="rId61"/>
    <p:sldId id="397" r:id="rId62"/>
    <p:sldId id="399" r:id="rId6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735" autoAdjust="0"/>
    <p:restoredTop sz="94660"/>
  </p:normalViewPr>
  <p:slideViewPr>
    <p:cSldViewPr>
      <p:cViewPr>
        <p:scale>
          <a:sx n="76" d="100"/>
          <a:sy n="76" d="100"/>
        </p:scale>
        <p:origin x="-336" y="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A8593A5C-E2E4-4325-8878-04DC65F4C215}" type="datetimeFigureOut">
              <a:rPr lang="ru-RU" smtClean="0"/>
              <a:pPr/>
              <a:t>13.01.2021</a:t>
            </a:fld>
            <a:endParaRPr lang="ru-RU" dirty="0"/>
          </a:p>
        </p:txBody>
      </p:sp>
      <p:sp>
        <p:nvSpPr>
          <p:cNvPr id="19" name="Нижний колонтитул 18"/>
          <p:cNvSpPr>
            <a:spLocks noGrp="1"/>
          </p:cNvSpPr>
          <p:nvPr>
            <p:ph type="ftr" sz="quarter" idx="11"/>
          </p:nvPr>
        </p:nvSpPr>
        <p:spPr/>
        <p:txBody>
          <a:bodyPr/>
          <a:lstStyle/>
          <a:p>
            <a:endParaRPr lang="ru-RU" dirty="0"/>
          </a:p>
        </p:txBody>
      </p:sp>
      <p:sp>
        <p:nvSpPr>
          <p:cNvPr id="27" name="Номер слайда 26"/>
          <p:cNvSpPr>
            <a:spLocks noGrp="1"/>
          </p:cNvSpPr>
          <p:nvPr>
            <p:ph type="sldNum" sz="quarter" idx="12"/>
          </p:nvPr>
        </p:nvSpPr>
        <p:spPr/>
        <p:txBody>
          <a:bodyPr/>
          <a:lstStyle/>
          <a:p>
            <a:fld id="{09A409D6-A3DC-4EED-913A-634E4978DEBD}"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8593A5C-E2E4-4325-8878-04DC65F4C215}" type="datetimeFigureOut">
              <a:rPr lang="ru-RU" smtClean="0"/>
              <a:pPr/>
              <a:t>13.01.2021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09A409D6-A3DC-4EED-913A-634E4978DEBD}"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A8593A5C-E2E4-4325-8878-04DC65F4C215}" type="datetimeFigureOut">
              <a:rPr lang="ru-RU" smtClean="0"/>
              <a:pPr/>
              <a:t>13.01.2021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09A409D6-A3DC-4EED-913A-634E4978DEBD}"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8593A5C-E2E4-4325-8878-04DC65F4C215}" type="datetimeFigureOut">
              <a:rPr lang="ru-RU" smtClean="0"/>
              <a:pPr/>
              <a:t>13.01.2021</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09A409D6-A3DC-4EED-913A-634E4978DEBD}"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A8593A5C-E2E4-4325-8878-04DC65F4C215}" type="datetimeFigureOut">
              <a:rPr lang="ru-RU" smtClean="0"/>
              <a:pPr/>
              <a:t>13.01.2021</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09A409D6-A3DC-4EED-913A-634E4978DEBD}"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A8593A5C-E2E4-4325-8878-04DC65F4C215}" type="datetimeFigureOut">
              <a:rPr lang="ru-RU" smtClean="0"/>
              <a:pPr/>
              <a:t>13.01.2021</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09A409D6-A3DC-4EED-913A-634E4978DEBD}"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8593A5C-E2E4-4325-8878-04DC65F4C215}" type="datetimeFigureOut">
              <a:rPr lang="ru-RU" smtClean="0"/>
              <a:pPr/>
              <a:t>13.01.2021</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09A409D6-A3DC-4EED-913A-634E4978DEBD}"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8593A5C-E2E4-4325-8878-04DC65F4C215}" type="datetimeFigureOut">
              <a:rPr lang="ru-RU" smtClean="0"/>
              <a:pPr/>
              <a:t>13.01.2021</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09A409D6-A3DC-4EED-913A-634E4978DEBD}"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A8593A5C-E2E4-4325-8878-04DC65F4C215}" type="datetimeFigureOut">
              <a:rPr lang="ru-RU" smtClean="0"/>
              <a:pPr/>
              <a:t>13.01.2021</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a:xfrm>
            <a:off x="8077200" y="6356350"/>
            <a:ext cx="609600" cy="365125"/>
          </a:xfrm>
        </p:spPr>
        <p:txBody>
          <a:bodyPr/>
          <a:lstStyle/>
          <a:p>
            <a:fld id="{09A409D6-A3DC-4EED-913A-634E4978DEBD}" type="slidenum">
              <a:rPr lang="ru-RU" smtClean="0"/>
              <a:pPr/>
              <a:t>‹#›</a:t>
            </a:fld>
            <a:endParaRPr lang="ru-RU" dirty="0"/>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dirty="0"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8593A5C-E2E4-4325-8878-04DC65F4C215}" type="datetimeFigureOut">
              <a:rPr lang="ru-RU" smtClean="0"/>
              <a:pPr/>
              <a:t>13.01.2021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09A409D6-A3DC-4EED-913A-634E4978DEBD}"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8593A5C-E2E4-4325-8878-04DC65F4C215}" type="datetimeFigureOut">
              <a:rPr lang="ru-RU" smtClean="0"/>
              <a:pPr/>
              <a:t>13.01.2021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09A409D6-A3DC-4EED-913A-634E4978DEBD}"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8593A5C-E2E4-4325-8878-04DC65F4C215}" type="datetimeFigureOut">
              <a:rPr lang="ru-RU" smtClean="0"/>
              <a:pPr/>
              <a:t>13.01.2021</a:t>
            </a:fld>
            <a:endParaRPr lang="ru-RU" dirty="0"/>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dirty="0"/>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9A409D6-A3DC-4EED-913A-634E4978DEBD}" type="slidenum">
              <a:rPr lang="ru-RU" smtClean="0"/>
              <a:pPr/>
              <a:t>‹#›</a:t>
            </a:fld>
            <a:endParaRPr lang="ru-RU" dirty="0"/>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4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uk-UA" sz="4000" i="1" dirty="0" smtClean="0"/>
              <a:t>Презентація до уроку «Кіммерійці та скіфи на території сучасної України»</a:t>
            </a:r>
            <a:endParaRPr lang="ru-RU" sz="4000" i="1" dirty="0"/>
          </a:p>
        </p:txBody>
      </p:sp>
      <p:sp>
        <p:nvSpPr>
          <p:cNvPr id="3" name="Подзаголовок 2"/>
          <p:cNvSpPr>
            <a:spLocks noGrp="1"/>
          </p:cNvSpPr>
          <p:nvPr>
            <p:ph type="subTitle" idx="1"/>
          </p:nvPr>
        </p:nvSpPr>
        <p:spPr>
          <a:xfrm>
            <a:off x="683568" y="4005064"/>
            <a:ext cx="7854696" cy="1752600"/>
          </a:xfrm>
        </p:spPr>
        <p:txBody>
          <a:bodyPr>
            <a:normAutofit/>
          </a:bodyPr>
          <a:lstStyle/>
          <a:p>
            <a:endParaRPr lang="ru-RU" dirty="0"/>
          </a:p>
        </p:txBody>
      </p:sp>
    </p:spTree>
    <p:extLst>
      <p:ext uri="{BB962C8B-B14F-4D97-AF65-F5344CB8AC3E}">
        <p14:creationId xmlns:p14="http://schemas.microsoft.com/office/powerpoint/2010/main" xmlns="" val="20302803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39552" y="692697"/>
            <a:ext cx="7992888" cy="6165304"/>
          </a:xfrm>
          <a:prstGeom prst="rect">
            <a:avLst/>
          </a:prstGeom>
        </p:spPr>
      </p:pic>
    </p:spTree>
    <p:extLst>
      <p:ext uri="{BB962C8B-B14F-4D97-AF65-F5344CB8AC3E}">
        <p14:creationId xmlns:p14="http://schemas.microsoft.com/office/powerpoint/2010/main" xmlns="" val="24108308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8229600" cy="5895996"/>
          </a:xfrm>
        </p:spPr>
        <p:txBody>
          <a:bodyPr/>
          <a:lstStyle/>
          <a:p>
            <a:r>
              <a:rPr lang="uk-UA" sz="4400" dirty="0" smtClean="0"/>
              <a:t> Коли перші люди з’явилися на території сучасної України та де знайшли їхні стоянки?</a:t>
            </a:r>
          </a:p>
          <a:p>
            <a:r>
              <a:rPr lang="uk-UA" sz="4400" dirty="0" smtClean="0"/>
              <a:t>2. Яка культура існувала на українських землях у період неоліту ( новий кам‘яний вік)?</a:t>
            </a:r>
          </a:p>
          <a:p>
            <a:pPr>
              <a:buNone/>
            </a:pP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8229600" cy="5895996"/>
          </a:xfrm>
        </p:spPr>
        <p:txBody>
          <a:bodyPr>
            <a:normAutofit/>
          </a:bodyPr>
          <a:lstStyle/>
          <a:p>
            <a:r>
              <a:rPr lang="uk-UA" sz="3600" dirty="0" smtClean="0"/>
              <a:t>Хто з вчених відкрив трипільську археологічну культуру? Коли?</a:t>
            </a:r>
          </a:p>
          <a:p>
            <a:r>
              <a:rPr lang="uk-UA" sz="3600" dirty="0" smtClean="0"/>
              <a:t> Чому дана археологічна культура отримала назву трипільської культури?</a:t>
            </a:r>
          </a:p>
          <a:p>
            <a:r>
              <a:rPr lang="uk-UA" sz="3600" dirty="0" smtClean="0"/>
              <a:t>Покажіть на карті Трипілля</a:t>
            </a:r>
          </a:p>
          <a:p>
            <a:r>
              <a:rPr lang="uk-UA" sz="3600" dirty="0" smtClean="0"/>
              <a:t>Який метал і чому стали обробляти першим?</a:t>
            </a:r>
          </a:p>
          <a:p>
            <a:endParaRPr lang="ru-RU"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uk-UA" dirty="0" smtClean="0"/>
              <a:t>Тема уроку: </a:t>
            </a:r>
            <a:endParaRPr lang="ru-RU" dirty="0"/>
          </a:p>
        </p:txBody>
      </p:sp>
      <p:sp>
        <p:nvSpPr>
          <p:cNvPr id="4" name="Прямоугольник 3"/>
          <p:cNvSpPr/>
          <p:nvPr/>
        </p:nvSpPr>
        <p:spPr>
          <a:xfrm>
            <a:off x="2843808" y="3284984"/>
            <a:ext cx="4572000" cy="1938992"/>
          </a:xfrm>
          <a:prstGeom prst="rect">
            <a:avLst/>
          </a:prstGeom>
        </p:spPr>
        <p:txBody>
          <a:bodyPr>
            <a:spAutoFit/>
          </a:bodyPr>
          <a:lstStyle/>
          <a:p>
            <a:r>
              <a:rPr lang="ru-RU" sz="4000" dirty="0"/>
              <a:t>«</a:t>
            </a:r>
            <a:r>
              <a:rPr lang="ru-RU" sz="4000" dirty="0" err="1"/>
              <a:t>Кіммерійці</a:t>
            </a:r>
            <a:r>
              <a:rPr lang="ru-RU" sz="4000" dirty="0"/>
              <a:t> та </a:t>
            </a:r>
            <a:r>
              <a:rPr lang="ru-RU" sz="4000" dirty="0" err="1"/>
              <a:t>скіфи</a:t>
            </a:r>
            <a:r>
              <a:rPr lang="ru-RU" sz="4000" dirty="0"/>
              <a:t> на </a:t>
            </a:r>
            <a:r>
              <a:rPr lang="ru-RU" sz="4000" dirty="0" err="1"/>
              <a:t>території</a:t>
            </a:r>
            <a:r>
              <a:rPr lang="ru-RU" sz="4000" dirty="0"/>
              <a:t> </a:t>
            </a:r>
            <a:r>
              <a:rPr lang="ru-RU" sz="4000" dirty="0" err="1"/>
              <a:t>сучасної</a:t>
            </a:r>
            <a:r>
              <a:rPr lang="ru-RU" sz="4000" dirty="0"/>
              <a:t> </a:t>
            </a:r>
            <a:r>
              <a:rPr lang="ru-RU" sz="4000" dirty="0" err="1"/>
              <a:t>України</a:t>
            </a:r>
            <a:r>
              <a:rPr lang="ru-RU" sz="4000" dirty="0"/>
              <a:t>»</a:t>
            </a:r>
          </a:p>
        </p:txBody>
      </p:sp>
    </p:spTree>
    <p:extLst>
      <p:ext uri="{BB962C8B-B14F-4D97-AF65-F5344CB8AC3E}">
        <p14:creationId xmlns:p14="http://schemas.microsoft.com/office/powerpoint/2010/main" xmlns="" val="775840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85728"/>
            <a:ext cx="8229600" cy="714380"/>
          </a:xfrm>
        </p:spPr>
        <p:txBody>
          <a:bodyPr>
            <a:normAutofit fontScale="90000"/>
          </a:bodyPr>
          <a:lstStyle/>
          <a:p>
            <a:r>
              <a:rPr lang="uk-UA" dirty="0" smtClean="0"/>
              <a:t>               Завдання уроку:</a:t>
            </a:r>
            <a:endParaRPr lang="ru-RU" dirty="0"/>
          </a:p>
        </p:txBody>
      </p:sp>
      <p:sp>
        <p:nvSpPr>
          <p:cNvPr id="3" name="Объект 2"/>
          <p:cNvSpPr>
            <a:spLocks noGrp="1"/>
          </p:cNvSpPr>
          <p:nvPr>
            <p:ph idx="1"/>
          </p:nvPr>
        </p:nvSpPr>
        <p:spPr/>
        <p:txBody>
          <a:bodyPr>
            <a:normAutofit/>
          </a:bodyPr>
          <a:lstStyle/>
          <a:p>
            <a:r>
              <a:rPr lang="uk-UA" sz="2800" dirty="0" smtClean="0">
                <a:solidFill>
                  <a:srgbClr val="FF0000"/>
                </a:solidFill>
              </a:rPr>
              <a:t>1.  Дізнатися про території  розселення кіммерійців та скіфів та коли вони їх заселили . </a:t>
            </a:r>
            <a:endParaRPr lang="ru-RU" sz="2800" dirty="0" smtClean="0">
              <a:solidFill>
                <a:srgbClr val="FF0000"/>
              </a:solidFill>
            </a:endParaRPr>
          </a:p>
          <a:p>
            <a:r>
              <a:rPr lang="uk-UA" sz="2800" dirty="0" smtClean="0">
                <a:solidFill>
                  <a:srgbClr val="FF0000"/>
                </a:solidFill>
              </a:rPr>
              <a:t>2. Хто такі скіфи та який спосіб життя вони вели.</a:t>
            </a:r>
            <a:endParaRPr lang="ru-RU" sz="2800" dirty="0" smtClean="0">
              <a:solidFill>
                <a:srgbClr val="FF0000"/>
              </a:solidFill>
            </a:endParaRPr>
          </a:p>
          <a:p>
            <a:r>
              <a:rPr lang="uk-UA" sz="2800" dirty="0" smtClean="0">
                <a:solidFill>
                  <a:srgbClr val="FF0000"/>
                </a:solidFill>
              </a:rPr>
              <a:t>3. Познайомитися з Великою Скіфією та дізнатися коли утворилася та занепала ця держава.</a:t>
            </a:r>
            <a:endParaRPr lang="ru-RU" sz="2800" dirty="0" smtClean="0">
              <a:solidFill>
                <a:srgbClr val="FF0000"/>
              </a:solidFill>
            </a:endParaRPr>
          </a:p>
          <a:p>
            <a:r>
              <a:rPr lang="uk-UA" sz="2800" dirty="0" smtClean="0">
                <a:solidFill>
                  <a:srgbClr val="FF0000"/>
                </a:solidFill>
              </a:rPr>
              <a:t> </a:t>
            </a:r>
            <a:endParaRPr lang="ru-RU" sz="2800" dirty="0" smtClean="0">
              <a:solidFill>
                <a:srgbClr val="FF0000"/>
              </a:solidFill>
            </a:endParaRPr>
          </a:p>
          <a:p>
            <a:r>
              <a:rPr lang="uk-UA" sz="2800" dirty="0" smtClean="0">
                <a:solidFill>
                  <a:srgbClr val="FF0000"/>
                </a:solidFill>
              </a:rPr>
              <a:t>  </a:t>
            </a:r>
            <a:endParaRPr lang="ru-RU" sz="2800" dirty="0">
              <a:solidFill>
                <a:srgbClr val="FF0000"/>
              </a:solidFill>
            </a:endParaRPr>
          </a:p>
        </p:txBody>
      </p:sp>
    </p:spTree>
    <p:extLst>
      <p:ext uri="{BB962C8B-B14F-4D97-AF65-F5344CB8AC3E}">
        <p14:creationId xmlns:p14="http://schemas.microsoft.com/office/powerpoint/2010/main" xmlns="" val="593064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57166"/>
            <a:ext cx="8229600" cy="857256"/>
          </a:xfrm>
        </p:spPr>
        <p:txBody>
          <a:bodyPr>
            <a:normAutofit/>
          </a:bodyPr>
          <a:lstStyle/>
          <a:p>
            <a:r>
              <a:rPr lang="ru-RU" dirty="0" smtClean="0"/>
              <a:t>Проблемне питання уроку:</a:t>
            </a:r>
            <a:endParaRPr lang="ru-RU" dirty="0"/>
          </a:p>
        </p:txBody>
      </p:sp>
      <p:sp>
        <p:nvSpPr>
          <p:cNvPr id="3" name="Содержимое 2"/>
          <p:cNvSpPr>
            <a:spLocks noGrp="1"/>
          </p:cNvSpPr>
          <p:nvPr>
            <p:ph idx="1"/>
          </p:nvPr>
        </p:nvSpPr>
        <p:spPr/>
        <p:txBody>
          <a:bodyPr>
            <a:normAutofit/>
          </a:bodyPr>
          <a:lstStyle/>
          <a:p>
            <a:r>
              <a:rPr lang="uk-UA" sz="4400" dirty="0" smtClean="0">
                <a:solidFill>
                  <a:srgbClr val="FF0000"/>
                </a:solidFill>
              </a:rPr>
              <a:t> </a:t>
            </a:r>
            <a:r>
              <a:rPr lang="uk-UA" sz="4400" b="1" i="1" dirty="0" smtClean="0">
                <a:solidFill>
                  <a:srgbClr val="FF0000"/>
                </a:solidFill>
              </a:rPr>
              <a:t>Що спільне і відмінне було у кіммерійців і скіфів?</a:t>
            </a:r>
            <a:endParaRPr lang="ru-RU" sz="4400" dirty="0" smtClean="0">
              <a:solidFill>
                <a:srgbClr val="FF0000"/>
              </a:solidFill>
            </a:endParaRPr>
          </a:p>
          <a:p>
            <a:endParaRPr lang="ru-RU" sz="4400"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260648"/>
            <a:ext cx="8208912" cy="69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16779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85728"/>
            <a:ext cx="8229600" cy="714380"/>
          </a:xfrm>
        </p:spPr>
        <p:txBody>
          <a:bodyPr>
            <a:normAutofit fontScale="90000"/>
          </a:bodyPr>
          <a:lstStyle/>
          <a:p>
            <a:pPr algn="ctr"/>
            <a:r>
              <a:rPr lang="ru-RU" dirty="0" smtClean="0"/>
              <a:t>Експозиція  «К</a:t>
            </a:r>
            <a:r>
              <a:rPr lang="uk-UA" dirty="0" smtClean="0"/>
              <a:t>ІММЕРІЯ”</a:t>
            </a:r>
            <a:endParaRPr lang="ru-RU" dirty="0"/>
          </a:p>
        </p:txBody>
      </p:sp>
      <p:pic>
        <p:nvPicPr>
          <p:cNvPr id="1026" name="Picture 2" descr="G:\Материалы диска\Уроки\Урок 21 Киммерийцы скифы на территории УКраины\Иллюстрации\жизнь киммерийцев.jpg"/>
          <p:cNvPicPr>
            <a:picLocks noGrp="1" noChangeAspect="1" noChangeArrowheads="1"/>
          </p:cNvPicPr>
          <p:nvPr>
            <p:ph idx="1"/>
          </p:nvPr>
        </p:nvPicPr>
        <p:blipFill>
          <a:blip r:embed="rId2" cstate="print"/>
          <a:srcRect/>
          <a:stretch>
            <a:fillRect/>
          </a:stretch>
        </p:blipFill>
        <p:spPr bwMode="auto">
          <a:xfrm>
            <a:off x="785786" y="1071546"/>
            <a:ext cx="7358114" cy="5643601"/>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296020"/>
          </a:xfrm>
        </p:spPr>
        <p:txBody>
          <a:bodyPr>
            <a:normAutofit fontScale="90000"/>
          </a:bodyPr>
          <a:lstStyle/>
          <a:p>
            <a:pPr algn="ctr"/>
            <a:r>
              <a:rPr lang="uk-UA" b="1" dirty="0" smtClean="0"/>
              <a:t>Записуємо в словничок </a:t>
            </a:r>
            <a:endParaRPr lang="ru-RU" b="1" dirty="0"/>
          </a:p>
        </p:txBody>
      </p:sp>
      <p:sp>
        <p:nvSpPr>
          <p:cNvPr id="3" name="Содержимое 2"/>
          <p:cNvSpPr>
            <a:spLocks noGrp="1"/>
          </p:cNvSpPr>
          <p:nvPr>
            <p:ph idx="1"/>
          </p:nvPr>
        </p:nvSpPr>
        <p:spPr>
          <a:xfrm>
            <a:off x="457200" y="1142984"/>
            <a:ext cx="8229600" cy="5181616"/>
          </a:xfrm>
        </p:spPr>
        <p:txBody>
          <a:bodyPr/>
          <a:lstStyle/>
          <a:p>
            <a:pPr>
              <a:buNone/>
            </a:pPr>
            <a:endParaRPr lang="ru-RU" dirty="0" smtClean="0"/>
          </a:p>
          <a:p>
            <a:r>
              <a:rPr lang="uk-UA" sz="3200" b="1" dirty="0" smtClean="0">
                <a:solidFill>
                  <a:schemeClr val="accent3">
                    <a:lumMod val="50000"/>
                  </a:schemeClr>
                </a:solidFill>
              </a:rPr>
              <a:t>Кіммерія</a:t>
            </a:r>
            <a:r>
              <a:rPr lang="ru-RU" sz="3200" dirty="0" smtClean="0">
                <a:solidFill>
                  <a:schemeClr val="accent3">
                    <a:lumMod val="50000"/>
                  </a:schemeClr>
                </a:solidFill>
              </a:rPr>
              <a:t> </a:t>
            </a:r>
            <a:r>
              <a:rPr lang="uk-UA" sz="3200" dirty="0" smtClean="0">
                <a:solidFill>
                  <a:schemeClr val="accent3">
                    <a:lumMod val="50000"/>
                  </a:schemeClr>
                </a:solidFill>
              </a:rPr>
              <a:t>- територія Північного Причорномор'я і Приазов'я (сучасні Кримський півострів, південні області України, Ростовська область і Краснодарський край РФ).  </a:t>
            </a:r>
            <a:endParaRPr lang="ru-RU" sz="3200" dirty="0" smtClean="0">
              <a:solidFill>
                <a:schemeClr val="accent3">
                  <a:lumMod val="50000"/>
                </a:schemeClr>
              </a:solidFill>
            </a:endParaRPr>
          </a:p>
          <a:p>
            <a:pPr>
              <a:buNone/>
            </a:pPr>
            <a:endParaRPr lang="ru-RU" sz="3200" dirty="0" smtClean="0">
              <a:solidFill>
                <a:srgbClr val="C00000"/>
              </a:solidFill>
            </a:endParaRPr>
          </a:p>
          <a:p>
            <a:endParaRPr lang="ru-RU"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H="1">
            <a:off x="-1188640" y="704088"/>
            <a:ext cx="72008" cy="276640"/>
          </a:xfrm>
        </p:spPr>
        <p:txBody>
          <a:bodyPr>
            <a:normAutofit fontScale="90000"/>
          </a:bodyPr>
          <a:lstStyle/>
          <a:p>
            <a:r>
              <a:rPr lang="uk-UA" dirty="0" smtClean="0"/>
              <a:t> </a:t>
            </a:r>
            <a:endParaRPr lang="ru-RU" dirty="0"/>
          </a:p>
        </p:txBody>
      </p:sp>
      <p:sp>
        <p:nvSpPr>
          <p:cNvPr id="3" name="Объект 2"/>
          <p:cNvSpPr>
            <a:spLocks noGrp="1"/>
          </p:cNvSpPr>
          <p:nvPr>
            <p:ph idx="1"/>
          </p:nvPr>
        </p:nvSpPr>
        <p:spPr>
          <a:xfrm>
            <a:off x="457200" y="692696"/>
            <a:ext cx="8229600" cy="5631904"/>
          </a:xfrm>
        </p:spPr>
        <p:txBody>
          <a:bodyPr>
            <a:noAutofit/>
          </a:bodyPr>
          <a:lstStyle/>
          <a:p>
            <a:r>
              <a:rPr lang="uk-UA" sz="2400" dirty="0" smtClean="0">
                <a:solidFill>
                  <a:srgbClr val="FF0000"/>
                </a:solidFill>
              </a:rPr>
              <a:t>  </a:t>
            </a:r>
            <a:r>
              <a:rPr lang="uk-UA" sz="4000" i="1" dirty="0" smtClean="0">
                <a:solidFill>
                  <a:srgbClr val="FF0000"/>
                </a:solidFill>
              </a:rPr>
              <a:t>Кіммерійці</a:t>
            </a:r>
            <a:r>
              <a:rPr lang="uk-UA" sz="4000" i="1" dirty="0" smtClean="0"/>
              <a:t> – іранськомовний народ , перші кочовики які  прийшли  в степи України  зі Сходу ( 9 – 7 ст. до н.е.  );</a:t>
            </a:r>
            <a:endParaRPr lang="ru-RU" sz="4000" dirty="0" smtClean="0"/>
          </a:p>
          <a:p>
            <a:r>
              <a:rPr lang="uk-UA" sz="4000" i="1" dirty="0" smtClean="0"/>
              <a:t>Першими навчилися виробляти залізо ;</a:t>
            </a:r>
            <a:endParaRPr lang="ru-RU" sz="4000" dirty="0" smtClean="0"/>
          </a:p>
          <a:p>
            <a:r>
              <a:rPr lang="uk-UA" sz="4000" i="1" dirty="0" smtClean="0"/>
              <a:t> Початок раннього залізного віку.</a:t>
            </a:r>
            <a:endParaRPr lang="ru-RU" sz="4000" dirty="0" smtClean="0"/>
          </a:p>
          <a:p>
            <a:r>
              <a:rPr lang="uk-UA" sz="4000" i="1" dirty="0" smtClean="0"/>
              <a:t> </a:t>
            </a:r>
            <a:endParaRPr lang="ru-RU" sz="4000" dirty="0" smtClean="0"/>
          </a:p>
          <a:p>
            <a:endParaRPr lang="uk-UA" sz="2400" dirty="0" smtClean="0">
              <a:solidFill>
                <a:srgbClr val="FF0000"/>
              </a:solidFill>
            </a:endParaRPr>
          </a:p>
        </p:txBody>
      </p:sp>
    </p:spTree>
    <p:extLst>
      <p:ext uri="{BB962C8B-B14F-4D97-AF65-F5344CB8AC3E}">
        <p14:creationId xmlns:p14="http://schemas.microsoft.com/office/powerpoint/2010/main" xmlns="" val="32085447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dirty="0"/>
          </a:p>
        </p:txBody>
      </p:sp>
      <p:pic>
        <p:nvPicPr>
          <p:cNvPr id="10242" name="Picture 2" descr="C:\Users\Lenovo\Downloads\imgpreview (15).jpg"/>
          <p:cNvPicPr>
            <a:picLocks noChangeAspect="1" noChangeArrowheads="1"/>
          </p:cNvPicPr>
          <p:nvPr/>
        </p:nvPicPr>
        <p:blipFill>
          <a:blip r:embed="rId2" cstate="print"/>
          <a:srcRect/>
          <a:stretch>
            <a:fillRect/>
          </a:stretch>
        </p:blipFill>
        <p:spPr bwMode="auto">
          <a:xfrm>
            <a:off x="357158" y="785794"/>
            <a:ext cx="8215370" cy="5286412"/>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0" y="0"/>
            <a:ext cx="9362457" cy="6858000"/>
          </a:xfrm>
          <a:prstGeom prst="rect">
            <a:avLst/>
          </a:prstGeom>
          <a:noFill/>
          <a:ln w="9525">
            <a:noFill/>
            <a:miter lim="800000"/>
            <a:headEnd/>
            <a:tailEnd/>
          </a:ln>
          <a:effectLst/>
        </p:spPr>
      </p:pic>
    </p:spTree>
    <p:extLst>
      <p:ext uri="{BB962C8B-B14F-4D97-AF65-F5344CB8AC3E}">
        <p14:creationId xmlns:p14="http://schemas.microsoft.com/office/powerpoint/2010/main" xmlns="" val="18477308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457200" y="285728"/>
            <a:ext cx="8229600" cy="1357322"/>
          </a:xfrm>
        </p:spPr>
        <p:txBody>
          <a:bodyPr>
            <a:normAutofit/>
          </a:bodyPr>
          <a:lstStyle/>
          <a:p>
            <a:r>
              <a:rPr lang="uk-UA" dirty="0" smtClean="0"/>
              <a:t>    Геродот                  Гомер </a:t>
            </a:r>
            <a:endParaRPr lang="ru-RU" dirty="0"/>
          </a:p>
        </p:txBody>
      </p:sp>
      <p:sp>
        <p:nvSpPr>
          <p:cNvPr id="9" name="Текст 8"/>
          <p:cNvSpPr>
            <a:spLocks noGrp="1"/>
          </p:cNvSpPr>
          <p:nvPr>
            <p:ph type="body" idx="1"/>
          </p:nvPr>
        </p:nvSpPr>
        <p:spPr>
          <a:xfrm>
            <a:off x="457200" y="1855248"/>
            <a:ext cx="4040188" cy="3859768"/>
          </a:xfrm>
        </p:spPr>
        <p:txBody>
          <a:bodyPr/>
          <a:lstStyle/>
          <a:p>
            <a:endParaRPr lang="ru-RU" dirty="0"/>
          </a:p>
        </p:txBody>
      </p:sp>
      <p:sp>
        <p:nvSpPr>
          <p:cNvPr id="10" name="Текст 9"/>
          <p:cNvSpPr>
            <a:spLocks noGrp="1"/>
          </p:cNvSpPr>
          <p:nvPr>
            <p:ph type="body" sz="half" idx="3"/>
          </p:nvPr>
        </p:nvSpPr>
        <p:spPr/>
        <p:txBody>
          <a:bodyPr/>
          <a:lstStyle/>
          <a:p>
            <a:endParaRPr lang="ru-RU" dirty="0"/>
          </a:p>
        </p:txBody>
      </p:sp>
      <p:pic>
        <p:nvPicPr>
          <p:cNvPr id="4" name="Содержимое 3"/>
          <p:cNvPicPr>
            <a:picLocks noGrp="1" noChangeAspect="1"/>
          </p:cNvPicPr>
          <p:nvPr>
            <p:ph sz="quarter" idx="2"/>
          </p:nvPr>
        </p:nvPicPr>
        <p:blipFill>
          <a:blip r:embed="rId2" cstate="print">
            <a:extLst>
              <a:ext uri="{28A0092B-C50C-407E-A947-70E740481C1C}">
                <a14:useLocalDpi xmlns:a14="http://schemas.microsoft.com/office/drawing/2010/main" xmlns="" val="0"/>
              </a:ext>
            </a:extLst>
          </a:blip>
          <a:stretch>
            <a:fillRect/>
          </a:stretch>
        </p:blipFill>
        <p:spPr>
          <a:xfrm>
            <a:off x="500034" y="1857364"/>
            <a:ext cx="4000528" cy="4500594"/>
          </a:xfrm>
          <a:prstGeom prst="rect">
            <a:avLst/>
          </a:prstGeom>
        </p:spPr>
      </p:pic>
      <p:sp>
        <p:nvSpPr>
          <p:cNvPr id="11" name="Содержимое 10"/>
          <p:cNvSpPr>
            <a:spLocks noGrp="1"/>
          </p:cNvSpPr>
          <p:nvPr>
            <p:ph sz="quarter" idx="4"/>
          </p:nvPr>
        </p:nvSpPr>
        <p:spPr/>
        <p:txBody>
          <a:bodyPr/>
          <a:lstStyle/>
          <a:p>
            <a:endParaRPr lang="ru-RU" dirty="0"/>
          </a:p>
        </p:txBody>
      </p:sp>
      <p:pic>
        <p:nvPicPr>
          <p:cNvPr id="2050" name="Picture 2" descr="C:\Users\Lenovo\Downloads\imgpreview (10).jpg"/>
          <p:cNvPicPr>
            <a:picLocks noChangeAspect="1" noChangeArrowheads="1"/>
          </p:cNvPicPr>
          <p:nvPr/>
        </p:nvPicPr>
        <p:blipFill>
          <a:blip r:embed="rId3" cstate="print"/>
          <a:srcRect/>
          <a:stretch>
            <a:fillRect/>
          </a:stretch>
        </p:blipFill>
        <p:spPr bwMode="auto">
          <a:xfrm>
            <a:off x="4643438" y="1857364"/>
            <a:ext cx="3929090" cy="4429156"/>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Lenovo\Downloads\2 Kimeriyci 1.jpg"/>
          <p:cNvPicPr>
            <a:picLocks noChangeAspect="1" noChangeArrowheads="1"/>
          </p:cNvPicPr>
          <p:nvPr/>
        </p:nvPicPr>
        <p:blipFill>
          <a:blip r:embed="rId2" cstate="print"/>
          <a:srcRect/>
          <a:stretch>
            <a:fillRect/>
          </a:stretch>
        </p:blipFill>
        <p:spPr bwMode="auto">
          <a:xfrm>
            <a:off x="428596" y="1214422"/>
            <a:ext cx="8358246" cy="5429288"/>
          </a:xfrm>
          <a:prstGeom prst="rect">
            <a:avLst/>
          </a:prstGeom>
          <a:noFill/>
        </p:spPr>
      </p:pic>
      <p:sp>
        <p:nvSpPr>
          <p:cNvPr id="4" name="Заголовок 3"/>
          <p:cNvSpPr>
            <a:spLocks noGrp="1"/>
          </p:cNvSpPr>
          <p:nvPr>
            <p:ph type="title"/>
          </p:nvPr>
        </p:nvSpPr>
        <p:spPr>
          <a:xfrm>
            <a:off x="457200" y="214290"/>
            <a:ext cx="8229600" cy="714380"/>
          </a:xfrm>
        </p:spPr>
        <p:txBody>
          <a:bodyPr>
            <a:normAutofit fontScale="90000"/>
          </a:bodyPr>
          <a:lstStyle/>
          <a:p>
            <a:pPr algn="ctr"/>
            <a:r>
              <a:rPr lang="uk-UA" dirty="0" smtClean="0"/>
              <a:t>кіммерійці</a:t>
            </a:r>
            <a:endParaRPr lang="ru-RU" dirty="0"/>
          </a:p>
        </p:txBody>
      </p:sp>
      <p:sp>
        <p:nvSpPr>
          <p:cNvPr id="5" name="Содержимое 4"/>
          <p:cNvSpPr>
            <a:spLocks noGrp="1"/>
          </p:cNvSpPr>
          <p:nvPr>
            <p:ph idx="1"/>
          </p:nvPr>
        </p:nvSpPr>
        <p:spPr>
          <a:xfrm>
            <a:off x="357158" y="1214422"/>
            <a:ext cx="8329642" cy="5429288"/>
          </a:xfrm>
        </p:spPr>
        <p:txBody>
          <a:bodyPr/>
          <a:lstStyle/>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0" y="0"/>
            <a:ext cx="9362457" cy="6858000"/>
          </a:xfrm>
          <a:prstGeom prst="rect">
            <a:avLst/>
          </a:prstGeom>
          <a:noFill/>
          <a:ln w="9525">
            <a:noFill/>
            <a:miter lim="800000"/>
            <a:headEnd/>
            <a:tailEnd/>
          </a:ln>
          <a:effectLst/>
        </p:spPr>
      </p:pic>
    </p:spTree>
    <p:extLst>
      <p:ext uri="{BB962C8B-B14F-4D97-AF65-F5344CB8AC3E}">
        <p14:creationId xmlns:p14="http://schemas.microsoft.com/office/powerpoint/2010/main" xmlns="" val="18477308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Lenovo\Downloads\5 Kimeriyskiy vsadnik.jpg"/>
          <p:cNvPicPr>
            <a:picLocks noChangeAspect="1" noChangeArrowheads="1"/>
          </p:cNvPicPr>
          <p:nvPr/>
        </p:nvPicPr>
        <p:blipFill>
          <a:blip r:embed="rId2" cstate="print"/>
          <a:srcRect/>
          <a:stretch>
            <a:fillRect/>
          </a:stretch>
        </p:blipFill>
        <p:spPr bwMode="auto">
          <a:xfrm>
            <a:off x="285720" y="357166"/>
            <a:ext cx="4743472" cy="6000792"/>
          </a:xfrm>
          <a:prstGeom prst="rect">
            <a:avLst/>
          </a:prstGeom>
          <a:noFill/>
        </p:spPr>
      </p:pic>
      <p:pic>
        <p:nvPicPr>
          <p:cNvPr id="3074" name="Picture 2" descr="C:\Users\Lenovo\Downloads\4 Kimeriec.png"/>
          <p:cNvPicPr>
            <a:picLocks noChangeAspect="1" noChangeArrowheads="1"/>
          </p:cNvPicPr>
          <p:nvPr/>
        </p:nvPicPr>
        <p:blipFill>
          <a:blip r:embed="rId3" cstate="print"/>
          <a:srcRect/>
          <a:stretch>
            <a:fillRect/>
          </a:stretch>
        </p:blipFill>
        <p:spPr bwMode="auto">
          <a:xfrm>
            <a:off x="5143504" y="428604"/>
            <a:ext cx="3786214" cy="607223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dirty="0"/>
          </a:p>
        </p:txBody>
      </p:sp>
      <p:pic>
        <p:nvPicPr>
          <p:cNvPr id="5122" name="Picture 2" descr="C:\Users\Lenovo\Downloads\imgpreview (12).jpg"/>
          <p:cNvPicPr>
            <a:picLocks noChangeAspect="1" noChangeArrowheads="1"/>
          </p:cNvPicPr>
          <p:nvPr/>
        </p:nvPicPr>
        <p:blipFill>
          <a:blip r:embed="rId2" cstate="print"/>
          <a:srcRect/>
          <a:stretch>
            <a:fillRect/>
          </a:stretch>
        </p:blipFill>
        <p:spPr bwMode="auto">
          <a:xfrm>
            <a:off x="428596" y="285728"/>
            <a:ext cx="8286808" cy="6072229"/>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dirty="0"/>
          </a:p>
        </p:txBody>
      </p:sp>
      <p:pic>
        <p:nvPicPr>
          <p:cNvPr id="16386" name="Picture 2" descr="G:\Материалы диска\Уроки\Урок 21 Киммерийцы скифы на территории УКраины\Иллюстрации\железные орудия.jpg"/>
          <p:cNvPicPr>
            <a:picLocks noChangeAspect="1" noChangeArrowheads="1"/>
          </p:cNvPicPr>
          <p:nvPr/>
        </p:nvPicPr>
        <p:blipFill>
          <a:blip r:embed="rId2" cstate="print"/>
          <a:srcRect/>
          <a:stretch>
            <a:fillRect/>
          </a:stretch>
        </p:blipFill>
        <p:spPr bwMode="auto">
          <a:xfrm>
            <a:off x="508000" y="552450"/>
            <a:ext cx="8128000" cy="57531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Lenovo\Downloads\1_27.jpg"/>
          <p:cNvPicPr>
            <a:picLocks noChangeAspect="1" noChangeArrowheads="1"/>
          </p:cNvPicPr>
          <p:nvPr/>
        </p:nvPicPr>
        <p:blipFill>
          <a:blip r:embed="rId2" cstate="print"/>
          <a:srcRect/>
          <a:stretch>
            <a:fillRect/>
          </a:stretch>
        </p:blipFill>
        <p:spPr bwMode="auto">
          <a:xfrm>
            <a:off x="428596" y="1357298"/>
            <a:ext cx="4071966" cy="5214974"/>
          </a:xfrm>
          <a:prstGeom prst="rect">
            <a:avLst/>
          </a:prstGeom>
          <a:noFill/>
        </p:spPr>
      </p:pic>
      <p:pic>
        <p:nvPicPr>
          <p:cNvPr id="4099" name="Picture 3" descr="C:\Users\Lenovo\Downloads\imgpreview (11).jpg"/>
          <p:cNvPicPr>
            <a:picLocks noGrp="1" noChangeAspect="1" noChangeArrowheads="1"/>
          </p:cNvPicPr>
          <p:nvPr>
            <p:ph idx="1"/>
          </p:nvPr>
        </p:nvPicPr>
        <p:blipFill>
          <a:blip r:embed="rId3" cstate="print"/>
          <a:srcRect/>
          <a:stretch>
            <a:fillRect/>
          </a:stretch>
        </p:blipFill>
        <p:spPr bwMode="auto">
          <a:xfrm>
            <a:off x="5357818" y="1071546"/>
            <a:ext cx="3500462" cy="5143536"/>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Grp="1" noChangeAspect="1" noChangeArrowheads="1"/>
          </p:cNvPicPr>
          <p:nvPr>
            <p:ph idx="1"/>
          </p:nvPr>
        </p:nvPicPr>
        <p:blipFill>
          <a:blip r:embed="rId2" cstate="print"/>
          <a:srcRect/>
          <a:stretch>
            <a:fillRect/>
          </a:stretch>
        </p:blipFill>
        <p:spPr bwMode="auto">
          <a:xfrm>
            <a:off x="1071538" y="4572008"/>
            <a:ext cx="3357586" cy="2000264"/>
          </a:xfrm>
          <a:prstGeom prst="rect">
            <a:avLst/>
          </a:prstGeom>
          <a:noFill/>
          <a:ln w="9525">
            <a:noFill/>
            <a:miter lim="800000"/>
            <a:headEnd/>
            <a:tailEnd/>
          </a:ln>
          <a:effectLst/>
        </p:spPr>
      </p:pic>
      <p:sp>
        <p:nvSpPr>
          <p:cNvPr id="5" name="Прямоугольник 4"/>
          <p:cNvSpPr/>
          <p:nvPr/>
        </p:nvSpPr>
        <p:spPr>
          <a:xfrm>
            <a:off x="285720" y="214291"/>
            <a:ext cx="8429668" cy="1323439"/>
          </a:xfrm>
          <a:prstGeom prst="rect">
            <a:avLst/>
          </a:prstGeom>
        </p:spPr>
        <p:txBody>
          <a:bodyPr wrap="square">
            <a:spAutoFit/>
          </a:bodyPr>
          <a:lstStyle/>
          <a:p>
            <a:pPr algn="ctr"/>
            <a:r>
              <a:rPr lang="ru-RU" sz="3200" b="1" dirty="0" smtClean="0">
                <a:solidFill>
                  <a:srgbClr val="002060"/>
                </a:solidFill>
              </a:rPr>
              <a:t>Кіммерійські прикраси</a:t>
            </a:r>
            <a:r>
              <a:rPr lang="en-US" sz="3200" dirty="0" smtClean="0">
                <a:solidFill>
                  <a:srgbClr val="002060"/>
                </a:solidFill>
              </a:rPr>
              <a:t> </a:t>
            </a:r>
          </a:p>
          <a:p>
            <a:pPr algn="ctr"/>
            <a:r>
              <a:rPr lang="en-US" sz="2400" dirty="0" smtClean="0"/>
              <a:t/>
            </a:r>
            <a:br>
              <a:rPr lang="en-US" sz="2400" dirty="0" smtClean="0"/>
            </a:br>
            <a:endParaRPr lang="en-US" sz="2400" dirty="0"/>
          </a:p>
        </p:txBody>
      </p:sp>
      <p:pic>
        <p:nvPicPr>
          <p:cNvPr id="6146" name="Picture 2" descr="C:\Users\Lenovo\Downloads\imgpreview (13).jpg"/>
          <p:cNvPicPr>
            <a:picLocks noChangeAspect="1" noChangeArrowheads="1"/>
          </p:cNvPicPr>
          <p:nvPr/>
        </p:nvPicPr>
        <p:blipFill>
          <a:blip r:embed="rId3" cstate="print"/>
          <a:srcRect/>
          <a:stretch>
            <a:fillRect/>
          </a:stretch>
        </p:blipFill>
        <p:spPr bwMode="auto">
          <a:xfrm>
            <a:off x="5714976" y="2143116"/>
            <a:ext cx="3429024" cy="4500594"/>
          </a:xfrm>
          <a:prstGeom prst="rect">
            <a:avLst/>
          </a:prstGeom>
          <a:noFill/>
        </p:spPr>
      </p:pic>
      <p:pic>
        <p:nvPicPr>
          <p:cNvPr id="6147" name="Picture 3" descr="C:\Users\Lenovo\Downloads\1_24.jpg"/>
          <p:cNvPicPr>
            <a:picLocks noChangeAspect="1" noChangeArrowheads="1"/>
          </p:cNvPicPr>
          <p:nvPr/>
        </p:nvPicPr>
        <p:blipFill>
          <a:blip r:embed="rId4" cstate="print"/>
          <a:srcRect/>
          <a:stretch>
            <a:fillRect/>
          </a:stretch>
        </p:blipFill>
        <p:spPr bwMode="auto">
          <a:xfrm>
            <a:off x="357158" y="1000108"/>
            <a:ext cx="5357850" cy="3286148"/>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786" y="285728"/>
            <a:ext cx="7901014" cy="714380"/>
          </a:xfrm>
        </p:spPr>
        <p:txBody>
          <a:bodyPr>
            <a:normAutofit fontScale="90000"/>
          </a:bodyPr>
          <a:lstStyle/>
          <a:p>
            <a:pPr algn="ctr"/>
            <a:r>
              <a:rPr lang="uk-UA" b="1" dirty="0" smtClean="0"/>
              <a:t>Кіммерійський посуд</a:t>
            </a:r>
            <a:endParaRPr lang="ru-RU" b="1" dirty="0"/>
          </a:p>
        </p:txBody>
      </p:sp>
      <p:pic>
        <p:nvPicPr>
          <p:cNvPr id="31746" name="Picture 2"/>
          <p:cNvPicPr>
            <a:picLocks noGrp="1" noChangeAspect="1" noChangeArrowheads="1"/>
          </p:cNvPicPr>
          <p:nvPr>
            <p:ph idx="1"/>
          </p:nvPr>
        </p:nvPicPr>
        <p:blipFill>
          <a:blip r:embed="rId2" cstate="print"/>
          <a:srcRect/>
          <a:stretch>
            <a:fillRect/>
          </a:stretch>
        </p:blipFill>
        <p:spPr bwMode="auto">
          <a:xfrm>
            <a:off x="0" y="1000108"/>
            <a:ext cx="9144000" cy="585789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dirty="0"/>
          </a:p>
        </p:txBody>
      </p:sp>
      <p:pic>
        <p:nvPicPr>
          <p:cNvPr id="9218" name="Picture 2" descr="C:\Users\Lenovo\Downloads\2.jpg"/>
          <p:cNvPicPr>
            <a:picLocks noChangeAspect="1" noChangeArrowheads="1"/>
          </p:cNvPicPr>
          <p:nvPr/>
        </p:nvPicPr>
        <p:blipFill>
          <a:blip r:embed="rId2" cstate="print"/>
          <a:srcRect/>
          <a:stretch>
            <a:fillRect/>
          </a:stretch>
        </p:blipFill>
        <p:spPr bwMode="auto">
          <a:xfrm>
            <a:off x="428596" y="357166"/>
            <a:ext cx="6048404" cy="607223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idx="1"/>
          </p:nvPr>
        </p:nvPicPr>
        <p:blipFill>
          <a:blip r:embed="rId2" cstate="print"/>
          <a:srcRect/>
          <a:stretch>
            <a:fillRect/>
          </a:stretch>
        </p:blipFill>
        <p:spPr bwMode="auto">
          <a:xfrm>
            <a:off x="1500166" y="785794"/>
            <a:ext cx="5429288" cy="5468726"/>
          </a:xfrm>
          <a:prstGeom prst="rect">
            <a:avLst/>
          </a:prstGeom>
          <a:noFill/>
          <a:ln w="9525">
            <a:noFill/>
            <a:miter lim="800000"/>
            <a:headEnd/>
            <a:tailEnd/>
          </a:ln>
          <a:effectLst/>
        </p:spPr>
      </p:pic>
      <p:sp>
        <p:nvSpPr>
          <p:cNvPr id="15363" name="Rectangle 3"/>
          <p:cNvSpPr>
            <a:spLocks noChangeArrowheads="1"/>
          </p:cNvSpPr>
          <p:nvPr/>
        </p:nvSpPr>
        <p:spPr bwMode="auto">
          <a:xfrm>
            <a:off x="0" y="6211669"/>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FF0000"/>
                </a:solidFill>
                <a:effectLst/>
                <a:latin typeface="Arial" charset="0"/>
              </a:rPr>
              <a:t>Кам</a:t>
            </a:r>
            <a:r>
              <a:rPr kumimoji="0" lang="en-US" sz="1800" b="1" i="0" u="none" strike="noStrike" cap="none" normalizeH="0" baseline="0" dirty="0" smtClean="0">
                <a:ln>
                  <a:noFill/>
                </a:ln>
                <a:solidFill>
                  <a:srgbClr val="FF0000"/>
                </a:solidFill>
                <a:effectLst/>
                <a:latin typeface="Arial" charset="0"/>
              </a:rPr>
              <a:t>`</a:t>
            </a:r>
            <a:r>
              <a:rPr kumimoji="0" lang="ru-RU" sz="1800" b="1" i="0" u="none" strike="noStrike" cap="none" normalizeH="0" baseline="0" dirty="0" smtClean="0">
                <a:ln>
                  <a:noFill/>
                </a:ln>
                <a:solidFill>
                  <a:srgbClr val="FF0000"/>
                </a:solidFill>
                <a:effectLst/>
                <a:latin typeface="Arial" charset="0"/>
              </a:rPr>
              <a:t>яні</a:t>
            </a:r>
            <a:r>
              <a:rPr kumimoji="0" lang="ru-RU" sz="1800" b="1" i="0" u="none" strike="noStrike" cap="none" normalizeH="0" dirty="0" smtClean="0">
                <a:ln>
                  <a:noFill/>
                </a:ln>
                <a:solidFill>
                  <a:srgbClr val="FF0000"/>
                </a:solidFill>
                <a:effectLst/>
                <a:latin typeface="Arial" charset="0"/>
              </a:rPr>
              <a:t> зображення людських фігур</a:t>
            </a:r>
            <a:r>
              <a:rPr kumimoji="0" lang="ru-RU" sz="1800" b="1" i="0" u="none" strike="noStrike" cap="none" normalizeH="0" baseline="0" dirty="0" smtClean="0">
                <a:ln>
                  <a:noFill/>
                </a:ln>
                <a:solidFill>
                  <a:srgbClr val="FF0000"/>
                </a:solidFill>
                <a:effectLst/>
                <a:latin typeface="Arial" charset="0"/>
              </a:rPr>
              <a:t> (</a:t>
            </a:r>
            <a:r>
              <a:rPr lang="ru-RU" b="1" dirty="0" smtClean="0">
                <a:solidFill>
                  <a:srgbClr val="FF0000"/>
                </a:solidFill>
                <a:latin typeface="Arial" charset="0"/>
              </a:rPr>
              <a:t>чоловічих та жіночих</a:t>
            </a:r>
            <a:r>
              <a:rPr kumimoji="0" lang="ru-RU" sz="1800" b="1" i="0" u="none" strike="noStrike" cap="none" normalizeH="0" baseline="0" dirty="0" smtClean="0">
                <a:ln>
                  <a:noFill/>
                </a:ln>
                <a:solidFill>
                  <a:srgbClr val="FF0000"/>
                </a:solidFill>
                <a:effectLst/>
                <a:latin typeface="Arial" charset="0"/>
              </a:rPr>
              <a:t>) представляють божества кіммерійських</a:t>
            </a:r>
            <a:r>
              <a:rPr kumimoji="0" lang="ru-RU" sz="1800" b="1" i="0" u="none" strike="noStrike" cap="none" normalizeH="0" dirty="0" smtClean="0">
                <a:ln>
                  <a:noFill/>
                </a:ln>
                <a:solidFill>
                  <a:srgbClr val="FF0000"/>
                </a:solidFill>
                <a:effectLst/>
                <a:latin typeface="Arial" charset="0"/>
              </a:rPr>
              <a:t> </a:t>
            </a:r>
            <a:r>
              <a:rPr kumimoji="0" lang="ru-RU" sz="1800" b="1" i="0" u="none" strike="noStrike" cap="none" normalizeH="0" baseline="0" dirty="0" smtClean="0">
                <a:ln>
                  <a:noFill/>
                </a:ln>
                <a:solidFill>
                  <a:srgbClr val="FF0000"/>
                </a:solidFill>
                <a:effectLst/>
                <a:latin typeface="Arial" charset="0"/>
              </a:rPr>
              <a:t> часів.</a:t>
            </a:r>
            <a:r>
              <a:rPr kumimoji="0" lang="ru-RU" sz="1800" b="0" i="0" u="none" strike="noStrike" cap="none" normalizeH="0" baseline="0" dirty="0" smtClean="0">
                <a:ln>
                  <a:noFill/>
                </a:ln>
                <a:solidFill>
                  <a:srgbClr val="FF0000"/>
                </a:solidFill>
                <a:effectLst/>
                <a:latin typeface="Arial" charset="0"/>
              </a:rPr>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dirty="0"/>
          </a:p>
        </p:txBody>
      </p:sp>
      <p:pic>
        <p:nvPicPr>
          <p:cNvPr id="11266" name="Picture 2" descr="C:\Users\Lenovo\Downloads\079b53602babe5cc8ef5c1aeb86f796c8ab1e20a.jpg"/>
          <p:cNvPicPr>
            <a:picLocks noChangeAspect="1" noChangeArrowheads="1"/>
          </p:cNvPicPr>
          <p:nvPr/>
        </p:nvPicPr>
        <p:blipFill>
          <a:blip r:embed="rId2" cstate="print"/>
          <a:srcRect/>
          <a:stretch>
            <a:fillRect/>
          </a:stretch>
        </p:blipFill>
        <p:spPr bwMode="auto">
          <a:xfrm>
            <a:off x="428596" y="500042"/>
            <a:ext cx="7975600" cy="6143668"/>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dirty="0"/>
          </a:p>
        </p:txBody>
      </p:sp>
      <p:pic>
        <p:nvPicPr>
          <p:cNvPr id="12290" name="Picture 2" descr="C:\Users\Lenovo\Downloads\imgpreview (16).jpg"/>
          <p:cNvPicPr>
            <a:picLocks noChangeAspect="1" noChangeArrowheads="1"/>
          </p:cNvPicPr>
          <p:nvPr/>
        </p:nvPicPr>
        <p:blipFill>
          <a:blip r:embed="rId2" cstate="print"/>
          <a:srcRect/>
          <a:stretch>
            <a:fillRect/>
          </a:stretch>
        </p:blipFill>
        <p:spPr bwMode="auto">
          <a:xfrm>
            <a:off x="500034" y="285728"/>
            <a:ext cx="8215370" cy="6286543"/>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1026" name="Picture 2" descr="Scan10650"/>
          <p:cNvPicPr>
            <a:picLocks noChangeAspect="1" noChangeArrowheads="1"/>
          </p:cNvPicPr>
          <p:nvPr/>
        </p:nvPicPr>
        <p:blipFill>
          <a:blip r:embed="rId2" cstate="print"/>
          <a:srcRect/>
          <a:stretch>
            <a:fillRect/>
          </a:stretch>
        </p:blipFill>
        <p:spPr bwMode="auto">
          <a:xfrm>
            <a:off x="0" y="-1"/>
            <a:ext cx="9144000" cy="6858001"/>
          </a:xfrm>
          <a:prstGeom prst="rect">
            <a:avLst/>
          </a:prstGeom>
          <a:noFill/>
          <a:ln w="9525">
            <a:noFill/>
            <a:miter lim="800000"/>
            <a:headEnd/>
            <a:tailEnd/>
          </a:ln>
        </p:spPr>
      </p:pic>
    </p:spTree>
    <p:extLst>
      <p:ext uri="{BB962C8B-B14F-4D97-AF65-F5344CB8AC3E}">
        <p14:creationId xmlns:p14="http://schemas.microsoft.com/office/powerpoint/2010/main" xmlns="" val="2521874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042"/>
            <a:ext cx="8305800" cy="1785950"/>
          </a:xfrm>
        </p:spPr>
        <p:txBody>
          <a:bodyPr>
            <a:normAutofit/>
          </a:bodyPr>
          <a:lstStyle/>
          <a:p>
            <a:r>
              <a:rPr lang="uk-UA" sz="2000" dirty="0" smtClean="0">
                <a:solidFill>
                  <a:schemeClr val="tx1">
                    <a:lumMod val="95000"/>
                    <a:lumOff val="5000"/>
                  </a:schemeClr>
                </a:solidFill>
              </a:rPr>
              <a:t>Дикий Сад — місцевість в Миколаєві у Центральному районі міста, що була розташована біля будинку адмірала, вздовж річки Інгул, між сучасними вулицями Адміральською , Набережною, Пушкінською та Артилерійською. Колишнє місто кімерійців (Білозерська культура).</a:t>
            </a:r>
            <a:r>
              <a:rPr lang="ru-RU" sz="2200" dirty="0" smtClean="0">
                <a:solidFill>
                  <a:schemeClr val="tx1">
                    <a:lumMod val="95000"/>
                    <a:lumOff val="5000"/>
                  </a:schemeClr>
                </a:solidFill>
              </a:rPr>
              <a:t>(кінець ХІІІ — початок ІХ ст. до н. е.</a:t>
            </a:r>
            <a:endParaRPr lang="ru-RU" sz="2200" dirty="0">
              <a:solidFill>
                <a:schemeClr val="tx1">
                  <a:lumMod val="95000"/>
                  <a:lumOff val="5000"/>
                </a:schemeClr>
              </a:solidFill>
            </a:endParaRPr>
          </a:p>
        </p:txBody>
      </p:sp>
      <p:pic>
        <p:nvPicPr>
          <p:cNvPr id="13317" name="Picture 5" descr="C:\Users\Lenovo\Downloads\DikijSad1.jpg"/>
          <p:cNvPicPr>
            <a:picLocks noChangeAspect="1" noChangeArrowheads="1"/>
          </p:cNvPicPr>
          <p:nvPr/>
        </p:nvPicPr>
        <p:blipFill>
          <a:blip r:embed="rId2" cstate="print"/>
          <a:srcRect/>
          <a:stretch>
            <a:fillRect/>
          </a:stretch>
        </p:blipFill>
        <p:spPr bwMode="auto">
          <a:xfrm>
            <a:off x="4143372" y="3357562"/>
            <a:ext cx="4429156" cy="2600325"/>
          </a:xfrm>
          <a:prstGeom prst="rect">
            <a:avLst/>
          </a:prstGeom>
          <a:noFill/>
        </p:spPr>
      </p:pic>
      <p:pic>
        <p:nvPicPr>
          <p:cNvPr id="13319" name="Picture 7" descr="C:\Users\Lenovo\Downloads\DikijSad2.jpg"/>
          <p:cNvPicPr>
            <a:picLocks noChangeAspect="1" noChangeArrowheads="1"/>
          </p:cNvPicPr>
          <p:nvPr/>
        </p:nvPicPr>
        <p:blipFill>
          <a:blip r:embed="rId3" cstate="print"/>
          <a:srcRect/>
          <a:stretch>
            <a:fillRect/>
          </a:stretch>
        </p:blipFill>
        <p:spPr bwMode="auto">
          <a:xfrm>
            <a:off x="500034" y="2643182"/>
            <a:ext cx="3238506" cy="3848116"/>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14338" name="Picture 2" descr="C:\Users\Lenovo\Downloads\Інгульський_міст_з_Дикого_Саду.jpg"/>
          <p:cNvPicPr>
            <a:picLocks noChangeAspect="1" noChangeArrowheads="1"/>
          </p:cNvPicPr>
          <p:nvPr/>
        </p:nvPicPr>
        <p:blipFill>
          <a:blip r:embed="rId2" cstate="print"/>
          <a:srcRect/>
          <a:stretch>
            <a:fillRect/>
          </a:stretch>
        </p:blipFill>
        <p:spPr bwMode="auto">
          <a:xfrm>
            <a:off x="285720" y="857250"/>
            <a:ext cx="8429684" cy="5643584"/>
          </a:xfrm>
          <a:prstGeom prst="rect">
            <a:avLst/>
          </a:prstGeom>
          <a:noFill/>
        </p:spPr>
      </p:pic>
      <p:sp>
        <p:nvSpPr>
          <p:cNvPr id="4" name="Прямоугольник 3"/>
          <p:cNvSpPr/>
          <p:nvPr/>
        </p:nvSpPr>
        <p:spPr>
          <a:xfrm>
            <a:off x="928662" y="357166"/>
            <a:ext cx="6858048" cy="400110"/>
          </a:xfrm>
          <a:prstGeom prst="rect">
            <a:avLst/>
          </a:prstGeom>
        </p:spPr>
        <p:txBody>
          <a:bodyPr wrap="square">
            <a:spAutoFit/>
          </a:bodyPr>
          <a:lstStyle/>
          <a:p>
            <a:r>
              <a:rPr lang="ru-RU" sz="2000" b="1" dirty="0" smtClean="0"/>
              <a:t>Вид з Дикого Саду на Інгульський міст</a:t>
            </a:r>
            <a:endParaRPr lang="ru-RU" sz="2000"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229600" cy="857256"/>
          </a:xfrm>
        </p:spPr>
        <p:txBody>
          <a:bodyPr>
            <a:normAutofit/>
          </a:bodyPr>
          <a:lstStyle/>
          <a:p>
            <a:pPr algn="ctr"/>
            <a:r>
              <a:rPr lang="uk-UA" b="1" dirty="0" smtClean="0"/>
              <a:t>Експозиція «Велика Скіфія»</a:t>
            </a:r>
            <a:endParaRPr lang="ru-RU"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0" y="1142984"/>
            <a:ext cx="9144000" cy="57150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85728"/>
            <a:ext cx="8229600" cy="785818"/>
          </a:xfrm>
        </p:spPr>
        <p:txBody>
          <a:bodyPr>
            <a:normAutofit fontScale="90000"/>
          </a:bodyPr>
          <a:lstStyle/>
          <a:p>
            <a:pPr algn="ctr"/>
            <a:r>
              <a:rPr lang="uk-UA" b="1" dirty="0" smtClean="0"/>
              <a:t>Записуємо в словничок </a:t>
            </a:r>
            <a:endParaRPr lang="ru-RU" dirty="0"/>
          </a:p>
        </p:txBody>
      </p:sp>
      <p:sp>
        <p:nvSpPr>
          <p:cNvPr id="3" name="Содержимое 2"/>
          <p:cNvSpPr>
            <a:spLocks noGrp="1"/>
          </p:cNvSpPr>
          <p:nvPr>
            <p:ph idx="1"/>
          </p:nvPr>
        </p:nvSpPr>
        <p:spPr>
          <a:xfrm>
            <a:off x="457200" y="1214422"/>
            <a:ext cx="8229600" cy="5110178"/>
          </a:xfrm>
        </p:spPr>
        <p:txBody>
          <a:bodyPr/>
          <a:lstStyle/>
          <a:p>
            <a:endParaRPr lang="uk-UA" dirty="0" smtClean="0"/>
          </a:p>
          <a:p>
            <a:r>
              <a:rPr lang="uk-UA" sz="4000" b="1" dirty="0" smtClean="0"/>
              <a:t>Велика Скіфія </a:t>
            </a:r>
            <a:r>
              <a:rPr lang="uk-UA" sz="4000" dirty="0" smtClean="0"/>
              <a:t>– держава, що існувала у Північному Причорномор‘ї в  7-4 ст. до н. е.</a:t>
            </a:r>
          </a:p>
          <a:p>
            <a:endParaRPr lang="ru-RU" dirty="0" smtClean="0"/>
          </a:p>
          <a:p>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2615" y="704088"/>
            <a:ext cx="144015" cy="60616"/>
          </a:xfrm>
        </p:spPr>
        <p:txBody>
          <a:bodyPr>
            <a:normAutofit fontScale="90000"/>
          </a:bodyPr>
          <a:lstStyle/>
          <a:p>
            <a:endParaRPr lang="ru-RU" dirty="0"/>
          </a:p>
        </p:txBody>
      </p:sp>
      <p:sp>
        <p:nvSpPr>
          <p:cNvPr id="3" name="Объект 2"/>
          <p:cNvSpPr>
            <a:spLocks noGrp="1"/>
          </p:cNvSpPr>
          <p:nvPr>
            <p:ph idx="1"/>
          </p:nvPr>
        </p:nvSpPr>
        <p:spPr>
          <a:xfrm>
            <a:off x="457200" y="714356"/>
            <a:ext cx="8229600" cy="5610244"/>
          </a:xfrm>
        </p:spPr>
        <p:txBody>
          <a:bodyPr>
            <a:normAutofit/>
          </a:bodyPr>
          <a:lstStyle/>
          <a:p>
            <a:r>
              <a:rPr lang="uk-UA" sz="3600" dirty="0" smtClean="0"/>
              <a:t>Скіфи- кочові племена, що прийшли з Північного Ірану та витіснили кіммерійців на теренах Північного Причорномор‘я   ( 7-3 ст. до н. е.)</a:t>
            </a:r>
            <a:endParaRPr lang="ru-RU" sz="3600" dirty="0"/>
          </a:p>
        </p:txBody>
      </p:sp>
    </p:spTree>
    <p:extLst>
      <p:ext uri="{BB962C8B-B14F-4D97-AF65-F5344CB8AC3E}">
        <p14:creationId xmlns:p14="http://schemas.microsoft.com/office/powerpoint/2010/main" xmlns="" val="8360722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438896"/>
          </a:xfrm>
        </p:spPr>
        <p:txBody>
          <a:bodyPr>
            <a:normAutofit fontScale="90000"/>
          </a:bodyPr>
          <a:lstStyle/>
          <a:p>
            <a:r>
              <a:rPr lang="uk-UA" dirty="0" smtClean="0"/>
              <a:t>Давньогрецький історик Геродот</a:t>
            </a:r>
            <a:endParaRPr lang="ru-RU" dirty="0"/>
          </a:p>
        </p:txBody>
      </p:sp>
      <p:pic>
        <p:nvPicPr>
          <p:cNvPr id="6" name="Содержимое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071538" y="1857364"/>
            <a:ext cx="4020007" cy="4357718"/>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dirty="0"/>
          </a:p>
        </p:txBody>
      </p:sp>
      <p:pic>
        <p:nvPicPr>
          <p:cNvPr id="15362" name="Picture 2" descr="C:\Users\Lenovo\Downloads\img2.jpg"/>
          <p:cNvPicPr>
            <a:picLocks noChangeAspect="1" noChangeArrowheads="1"/>
          </p:cNvPicPr>
          <p:nvPr/>
        </p:nvPicPr>
        <p:blipFill>
          <a:blip r:embed="rId2" cstate="print"/>
          <a:srcRect/>
          <a:stretch>
            <a:fillRect/>
          </a:stretch>
        </p:blipFill>
        <p:spPr bwMode="auto">
          <a:xfrm>
            <a:off x="0" y="2969"/>
            <a:ext cx="9144000" cy="6852062"/>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357166"/>
            <a:ext cx="8229600" cy="571504"/>
          </a:xfrm>
        </p:spPr>
        <p:txBody>
          <a:bodyPr>
            <a:normAutofit fontScale="90000"/>
          </a:bodyPr>
          <a:lstStyle/>
          <a:p>
            <a:pPr algn="ctr"/>
            <a:r>
              <a:rPr lang="uk-UA" dirty="0" smtClean="0"/>
              <a:t>Скіфи - землероби</a:t>
            </a:r>
            <a:endParaRPr lang="ru-RU" dirty="0"/>
          </a:p>
        </p:txBody>
      </p:sp>
      <p:sp>
        <p:nvSpPr>
          <p:cNvPr id="3" name="Содержимое 2"/>
          <p:cNvSpPr>
            <a:spLocks noGrp="1"/>
          </p:cNvSpPr>
          <p:nvPr>
            <p:ph idx="1"/>
          </p:nvPr>
        </p:nvSpPr>
        <p:spPr/>
        <p:txBody>
          <a:bodyPr/>
          <a:lstStyle/>
          <a:p>
            <a:endParaRPr lang="ru-RU" dirty="0"/>
          </a:p>
        </p:txBody>
      </p:sp>
      <p:pic>
        <p:nvPicPr>
          <p:cNvPr id="17410" name="Picture 2" descr="G:\Материалы диска\Уроки\Урок 21 Киммерийцы скифы на территории УКраины\Иллюстрации\скифы-пахари.png"/>
          <p:cNvPicPr>
            <a:picLocks noChangeAspect="1" noChangeArrowheads="1"/>
          </p:cNvPicPr>
          <p:nvPr/>
        </p:nvPicPr>
        <p:blipFill>
          <a:blip r:embed="rId2" cstate="print"/>
          <a:srcRect/>
          <a:stretch>
            <a:fillRect/>
          </a:stretch>
        </p:blipFill>
        <p:spPr bwMode="auto">
          <a:xfrm>
            <a:off x="428596" y="1214422"/>
            <a:ext cx="5357850" cy="5429288"/>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6146" name="Picture 2"/>
          <p:cNvPicPr>
            <a:picLocks noGrp="1" noChangeAspect="1" noChangeArrowheads="1"/>
          </p:cNvPicPr>
          <p:nvPr>
            <p:ph idx="1"/>
          </p:nvPr>
        </p:nvPicPr>
        <p:blipFill>
          <a:blip r:embed="rId2" cstate="print"/>
          <a:srcRect/>
          <a:stretch>
            <a:fillRect/>
          </a:stretch>
        </p:blipFill>
        <p:spPr bwMode="auto">
          <a:xfrm>
            <a:off x="-1" y="0"/>
            <a:ext cx="9144001"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3794" name="Picture 2"/>
          <p:cNvPicPr>
            <a:picLocks noGrp="1" noChangeAspect="1" noChangeArrowheads="1"/>
          </p:cNvPicPr>
          <p:nvPr>
            <p:ph idx="1"/>
          </p:nvPr>
        </p:nvPicPr>
        <p:blipFill>
          <a:blip r:embed="rId2" cstate="print"/>
          <a:srcRect/>
          <a:stretch>
            <a:fillRect/>
          </a:stretch>
        </p:blipFill>
        <p:spPr bwMode="auto">
          <a:xfrm>
            <a:off x="357158" y="500042"/>
            <a:ext cx="8358246" cy="55721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7170" name="Picture 2"/>
          <p:cNvPicPr>
            <a:picLocks noGrp="1" noChangeAspect="1" noChangeArrowheads="1"/>
          </p:cNvPicPr>
          <p:nvPr>
            <p:ph idx="1"/>
          </p:nvPr>
        </p:nvPicPr>
        <p:blipFill>
          <a:blip r:embed="rId2" cstate="print"/>
          <a:srcRect/>
          <a:stretch>
            <a:fillRect/>
          </a:stretch>
        </p:blipFill>
        <p:spPr bwMode="auto">
          <a:xfrm>
            <a:off x="0" y="0"/>
            <a:ext cx="885828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098" name="Picture 2" descr="C:\Users\Lenovo\Downloads\skify.sarmaty(03).jpg"/>
          <p:cNvPicPr>
            <a:picLocks noGrp="1" noChangeAspect="1" noChangeArrowheads="1"/>
          </p:cNvPicPr>
          <p:nvPr>
            <p:ph idx="1"/>
          </p:nvPr>
        </p:nvPicPr>
        <p:blipFill>
          <a:blip r:embed="rId2" cstate="print"/>
          <a:srcRect/>
          <a:stretch>
            <a:fillRect/>
          </a:stretch>
        </p:blipFill>
        <p:spPr bwMode="auto">
          <a:xfrm>
            <a:off x="214282" y="285729"/>
            <a:ext cx="8501122" cy="6215106"/>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dirty="0"/>
          </a:p>
        </p:txBody>
      </p:sp>
      <p:pic>
        <p:nvPicPr>
          <p:cNvPr id="20482" name="Picture 2" descr="C:\Users\Lenovo\Downloads\img11.jpg"/>
          <p:cNvPicPr>
            <a:picLocks noChangeAspect="1" noChangeArrowheads="1"/>
          </p:cNvPicPr>
          <p:nvPr/>
        </p:nvPicPr>
        <p:blipFill>
          <a:blip r:embed="rId2" cstate="print"/>
          <a:srcRect/>
          <a:stretch>
            <a:fillRect/>
          </a:stretch>
        </p:blipFill>
        <p:spPr bwMode="auto">
          <a:xfrm>
            <a:off x="0" y="214290"/>
            <a:ext cx="9144000" cy="6500858"/>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8194" name="Picture 2"/>
          <p:cNvPicPr>
            <a:picLocks noGrp="1" noChangeAspect="1" noChangeArrowheads="1"/>
          </p:cNvPicPr>
          <p:nvPr>
            <p:ph idx="1"/>
          </p:nvPr>
        </p:nvPicPr>
        <p:blipFill>
          <a:blip r:embed="rId2" cstate="print"/>
          <a:srcRect/>
          <a:stretch>
            <a:fillRect/>
          </a:stretch>
        </p:blipFill>
        <p:spPr bwMode="auto">
          <a:xfrm>
            <a:off x="0" y="285728"/>
            <a:ext cx="9144000" cy="657227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0" y="0"/>
            <a:ext cx="4572000" cy="4929198"/>
          </a:xfrm>
          <a:prstGeom prst="rect">
            <a:avLst/>
          </a:prstGeom>
          <a:noFill/>
          <a:ln w="9525">
            <a:noFill/>
            <a:miter lim="800000"/>
            <a:headEnd/>
            <a:tailEnd/>
          </a:ln>
          <a:effectLst/>
        </p:spPr>
      </p:pic>
      <p:pic>
        <p:nvPicPr>
          <p:cNvPr id="4" name="Picture 2"/>
          <p:cNvPicPr>
            <a:picLocks noChangeAspect="1" noChangeArrowheads="1"/>
          </p:cNvPicPr>
          <p:nvPr/>
        </p:nvPicPr>
        <p:blipFill>
          <a:blip r:embed="rId3" cstate="print"/>
          <a:srcRect/>
          <a:stretch>
            <a:fillRect/>
          </a:stretch>
        </p:blipFill>
        <p:spPr bwMode="auto">
          <a:xfrm>
            <a:off x="4429124" y="0"/>
            <a:ext cx="4437771" cy="67151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85728"/>
            <a:ext cx="8229600" cy="642942"/>
          </a:xfrm>
        </p:spPr>
        <p:txBody>
          <a:bodyPr>
            <a:normAutofit fontScale="90000"/>
          </a:bodyPr>
          <a:lstStyle/>
          <a:p>
            <a:pPr algn="ctr"/>
            <a:r>
              <a:rPr lang="uk-UA" b="1" dirty="0" smtClean="0"/>
              <a:t>Озброєння скіфських воїнів</a:t>
            </a:r>
            <a:endParaRPr lang="ru-RU" b="1" dirty="0"/>
          </a:p>
        </p:txBody>
      </p:sp>
      <p:pic>
        <p:nvPicPr>
          <p:cNvPr id="5" name="Picture 2"/>
          <p:cNvPicPr>
            <a:picLocks noGrp="1" noChangeAspect="1" noChangeArrowheads="1"/>
          </p:cNvPicPr>
          <p:nvPr>
            <p:ph idx="1"/>
          </p:nvPr>
        </p:nvPicPr>
        <p:blipFill>
          <a:blip r:embed="rId2" cstate="print"/>
          <a:srcRect/>
          <a:stretch>
            <a:fillRect/>
          </a:stretch>
        </p:blipFill>
        <p:spPr bwMode="auto">
          <a:xfrm>
            <a:off x="5715008" y="1214422"/>
            <a:ext cx="3428992" cy="5429288"/>
          </a:xfrm>
          <a:prstGeom prst="snip2DiagRect">
            <a:avLst/>
          </a:prstGeom>
          <a:noFill/>
          <a:ln w="9525">
            <a:noFill/>
            <a:miter lim="800000"/>
            <a:headEnd/>
            <a:tailEnd/>
          </a:ln>
          <a:effectLst/>
        </p:spPr>
      </p:pic>
      <p:pic>
        <p:nvPicPr>
          <p:cNvPr id="4" name="Picture 2"/>
          <p:cNvPicPr>
            <a:picLocks noChangeAspect="1" noChangeArrowheads="1"/>
          </p:cNvPicPr>
          <p:nvPr/>
        </p:nvPicPr>
        <p:blipFill>
          <a:blip r:embed="rId3" cstate="print"/>
          <a:srcRect/>
          <a:stretch>
            <a:fillRect/>
          </a:stretch>
        </p:blipFill>
        <p:spPr bwMode="auto">
          <a:xfrm>
            <a:off x="0" y="1214422"/>
            <a:ext cx="5786446" cy="5643578"/>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786" y="571480"/>
            <a:ext cx="7901014" cy="857256"/>
          </a:xfrm>
        </p:spPr>
        <p:txBody>
          <a:bodyPr>
            <a:noAutofit/>
          </a:bodyPr>
          <a:lstStyle/>
          <a:p>
            <a:r>
              <a:rPr lang="uk-UA" sz="2400" dirty="0" smtClean="0"/>
              <a:t/>
            </a:r>
            <a:br>
              <a:rPr lang="uk-UA" sz="2400" dirty="0" smtClean="0"/>
            </a:br>
            <a:r>
              <a:rPr lang="uk-UA" sz="2400" dirty="0" smtClean="0"/>
              <a:t/>
            </a:r>
            <a:br>
              <a:rPr lang="uk-UA" sz="2400" dirty="0" smtClean="0"/>
            </a:br>
            <a:r>
              <a:rPr lang="uk-UA" sz="2400" dirty="0" smtClean="0"/>
              <a:t/>
            </a:r>
            <a:br>
              <a:rPr lang="uk-UA" sz="2400" dirty="0" smtClean="0"/>
            </a:br>
            <a:r>
              <a:rPr lang="uk-UA" sz="2400" dirty="0" smtClean="0"/>
              <a:t/>
            </a:r>
            <a:br>
              <a:rPr lang="uk-UA" sz="2400" dirty="0" smtClean="0"/>
            </a:br>
            <a:r>
              <a:rPr lang="uk-UA" sz="2400" dirty="0" smtClean="0"/>
              <a:t/>
            </a:r>
            <a:br>
              <a:rPr lang="uk-UA" sz="2400" dirty="0" smtClean="0"/>
            </a:br>
            <a:r>
              <a:rPr lang="uk-UA" sz="2400" dirty="0" smtClean="0"/>
              <a:t/>
            </a:r>
            <a:br>
              <a:rPr lang="uk-UA" sz="2400" dirty="0" smtClean="0"/>
            </a:br>
            <a:r>
              <a:rPr lang="uk-UA" sz="2400" dirty="0" smtClean="0"/>
              <a:t/>
            </a:r>
            <a:br>
              <a:rPr lang="uk-UA" sz="2400" dirty="0" smtClean="0"/>
            </a:br>
            <a:r>
              <a:rPr lang="uk-UA" sz="2400" dirty="0" smtClean="0"/>
              <a:t/>
            </a:r>
            <a:br>
              <a:rPr lang="uk-UA" sz="2400" dirty="0" smtClean="0"/>
            </a:br>
            <a:r>
              <a:rPr lang="uk-UA" sz="2400" dirty="0" smtClean="0"/>
              <a:t/>
            </a:r>
            <a:br>
              <a:rPr lang="uk-UA" sz="2400" dirty="0" smtClean="0"/>
            </a:br>
            <a:r>
              <a:rPr lang="uk-UA" sz="2400" dirty="0" smtClean="0"/>
              <a:t/>
            </a:r>
            <a:br>
              <a:rPr lang="uk-UA" sz="2400" dirty="0" smtClean="0"/>
            </a:br>
            <a:r>
              <a:rPr lang="uk-UA" sz="2400" dirty="0" smtClean="0"/>
              <a:t/>
            </a:r>
            <a:br>
              <a:rPr lang="uk-UA" sz="2400" dirty="0" smtClean="0"/>
            </a:br>
            <a:r>
              <a:rPr lang="uk-UA" sz="2000" b="1" dirty="0" smtClean="0"/>
              <a:t>У 513 році до н. е. до Скіфії вторглися війська перського царя Дарія І, похід якого закінчився для персів поразкою.</a:t>
            </a:r>
            <a:r>
              <a:rPr lang="ru-RU" sz="1600" b="1" dirty="0" smtClean="0"/>
              <a:t/>
            </a:r>
            <a:br>
              <a:rPr lang="ru-RU" sz="1600" b="1" dirty="0" smtClean="0"/>
            </a:br>
            <a:endParaRPr lang="ru-RU" sz="1600" b="1" dirty="0"/>
          </a:p>
        </p:txBody>
      </p:sp>
      <p:pic>
        <p:nvPicPr>
          <p:cNvPr id="26627" name="Picture 3" descr="C:\Users\Lenovo\Downloads\imgpreview (20).jpg"/>
          <p:cNvPicPr>
            <a:picLocks noGrp="1" noChangeAspect="1" noChangeArrowheads="1"/>
          </p:cNvPicPr>
          <p:nvPr>
            <p:ph idx="1"/>
          </p:nvPr>
        </p:nvPicPr>
        <p:blipFill>
          <a:blip r:embed="rId2" cstate="print"/>
          <a:srcRect/>
          <a:stretch>
            <a:fillRect/>
          </a:stretch>
        </p:blipFill>
        <p:spPr bwMode="auto">
          <a:xfrm>
            <a:off x="5572132" y="1214422"/>
            <a:ext cx="3143272" cy="5357850"/>
          </a:xfrm>
          <a:prstGeom prst="rect">
            <a:avLst/>
          </a:prstGeom>
          <a:noFill/>
        </p:spPr>
      </p:pic>
      <p:pic>
        <p:nvPicPr>
          <p:cNvPr id="26626" name="Picture 2" descr="G:\Материалы диска\Уроки\Урок 21 Киммерийцы скифы на территории УКраины\Иллюстрации\скифо-персидская война.jpg"/>
          <p:cNvPicPr>
            <a:picLocks noChangeAspect="1" noChangeArrowheads="1"/>
          </p:cNvPicPr>
          <p:nvPr/>
        </p:nvPicPr>
        <p:blipFill>
          <a:blip r:embed="rId3" cstate="print"/>
          <a:srcRect/>
          <a:stretch>
            <a:fillRect/>
          </a:stretch>
        </p:blipFill>
        <p:spPr bwMode="auto">
          <a:xfrm>
            <a:off x="357159" y="1785926"/>
            <a:ext cx="4143404" cy="4714908"/>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500034" y="142852"/>
            <a:ext cx="8286808" cy="5572164"/>
          </a:xfrm>
          <a:prstGeom prst="rect">
            <a:avLst/>
          </a:prstGeom>
          <a:noFill/>
          <a:ln w="9525">
            <a:noFill/>
            <a:miter lim="800000"/>
            <a:headEnd/>
            <a:tailEnd/>
          </a:ln>
          <a:effectLst/>
        </p:spPr>
      </p:pic>
      <p:sp>
        <p:nvSpPr>
          <p:cNvPr id="5" name="Прямоугольник 4"/>
          <p:cNvSpPr/>
          <p:nvPr/>
        </p:nvSpPr>
        <p:spPr>
          <a:xfrm>
            <a:off x="1357290" y="6211669"/>
            <a:ext cx="6429420" cy="646331"/>
          </a:xfrm>
          <a:prstGeom prst="rect">
            <a:avLst/>
          </a:prstGeom>
        </p:spPr>
        <p:txBody>
          <a:bodyPr wrap="square">
            <a:spAutoFit/>
          </a:bodyPr>
          <a:lstStyle/>
          <a:p>
            <a:pPr algn="ctr"/>
            <a:r>
              <a:rPr lang="ru-RU" i="1" dirty="0" smtClean="0"/>
              <a:t>Скульптура скіфської баби на подвір'ї Херсонського обласного краєзнавчого музею</a:t>
            </a:r>
            <a:endParaRPr lang="ru-RU"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229600" cy="714380"/>
          </a:xfrm>
        </p:spPr>
        <p:txBody>
          <a:bodyPr>
            <a:normAutofit fontScale="90000"/>
          </a:bodyPr>
          <a:lstStyle/>
          <a:p>
            <a:pPr algn="ctr"/>
            <a:r>
              <a:rPr lang="uk-UA" dirty="0" smtClean="0"/>
              <a:t>Скіфські кургани</a:t>
            </a:r>
            <a:endParaRPr lang="ru-RU" dirty="0"/>
          </a:p>
        </p:txBody>
      </p:sp>
      <p:pic>
        <p:nvPicPr>
          <p:cNvPr id="21506" name="Picture 2" descr="C:\Users\Lenovo\Downloads\3e451d80660162e71b0aa026451c8010d818fdef.jpg"/>
          <p:cNvPicPr>
            <a:picLocks noGrp="1" noChangeAspect="1" noChangeArrowheads="1"/>
          </p:cNvPicPr>
          <p:nvPr>
            <p:ph idx="1"/>
          </p:nvPr>
        </p:nvPicPr>
        <p:blipFill>
          <a:blip r:embed="rId2" cstate="print"/>
          <a:srcRect/>
          <a:stretch>
            <a:fillRect/>
          </a:stretch>
        </p:blipFill>
        <p:spPr bwMode="auto">
          <a:xfrm>
            <a:off x="285720" y="1357298"/>
            <a:ext cx="4702180" cy="2523304"/>
          </a:xfrm>
          <a:prstGeom prst="rect">
            <a:avLst/>
          </a:prstGeom>
          <a:noFill/>
        </p:spPr>
      </p:pic>
      <p:pic>
        <p:nvPicPr>
          <p:cNvPr id="21507" name="Picture 3" descr="C:\Users\Lenovo\Downloads\image (14).jpg"/>
          <p:cNvPicPr>
            <a:picLocks noChangeAspect="1" noChangeArrowheads="1"/>
          </p:cNvPicPr>
          <p:nvPr/>
        </p:nvPicPr>
        <p:blipFill>
          <a:blip r:embed="rId3" cstate="print"/>
          <a:srcRect/>
          <a:stretch>
            <a:fillRect/>
          </a:stretch>
        </p:blipFill>
        <p:spPr bwMode="auto">
          <a:xfrm>
            <a:off x="5357818" y="1643050"/>
            <a:ext cx="3429024" cy="2714644"/>
          </a:xfrm>
          <a:prstGeom prst="rect">
            <a:avLst/>
          </a:prstGeom>
          <a:noFill/>
        </p:spPr>
      </p:pic>
      <p:pic>
        <p:nvPicPr>
          <p:cNvPr id="21508" name="Picture 4" descr="C:\Users\Lenovo\Downloads\skifski_kurgany14.jpg"/>
          <p:cNvPicPr>
            <a:picLocks noChangeAspect="1" noChangeArrowheads="1"/>
          </p:cNvPicPr>
          <p:nvPr/>
        </p:nvPicPr>
        <p:blipFill>
          <a:blip r:embed="rId4" cstate="print"/>
          <a:srcRect/>
          <a:stretch>
            <a:fillRect/>
          </a:stretch>
        </p:blipFill>
        <p:spPr bwMode="auto">
          <a:xfrm>
            <a:off x="0" y="3571876"/>
            <a:ext cx="4643470" cy="2928958"/>
          </a:xfrm>
          <a:prstGeom prst="rect">
            <a:avLst/>
          </a:prstGeom>
          <a:noFill/>
        </p:spPr>
      </p:pic>
      <p:pic>
        <p:nvPicPr>
          <p:cNvPr id="21509" name="Picture 5" descr="C:\Users\Lenovo\Downloads\skifski_kurgany90.jpg"/>
          <p:cNvPicPr>
            <a:picLocks noChangeAspect="1" noChangeArrowheads="1"/>
          </p:cNvPicPr>
          <p:nvPr/>
        </p:nvPicPr>
        <p:blipFill>
          <a:blip r:embed="rId5" cstate="print"/>
          <a:srcRect/>
          <a:stretch>
            <a:fillRect/>
          </a:stretch>
        </p:blipFill>
        <p:spPr bwMode="auto">
          <a:xfrm>
            <a:off x="4286248" y="4000504"/>
            <a:ext cx="4572000" cy="2619372"/>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6" name="Содержимое 5"/>
          <p:cNvSpPr>
            <a:spLocks noGrp="1"/>
          </p:cNvSpPr>
          <p:nvPr>
            <p:ph idx="1"/>
          </p:nvPr>
        </p:nvSpPr>
        <p:spPr/>
        <p:txBody>
          <a:bodyPr/>
          <a:lstStyle/>
          <a:p>
            <a:endParaRPr lang="ru-RU" dirty="0"/>
          </a:p>
        </p:txBody>
      </p:sp>
      <p:sp>
        <p:nvSpPr>
          <p:cNvPr id="5" name="Прямоугольник 4"/>
          <p:cNvSpPr/>
          <p:nvPr/>
        </p:nvSpPr>
        <p:spPr>
          <a:xfrm>
            <a:off x="2714612" y="6286520"/>
            <a:ext cx="3149965" cy="369332"/>
          </a:xfrm>
          <a:prstGeom prst="rect">
            <a:avLst/>
          </a:prstGeom>
        </p:spPr>
        <p:txBody>
          <a:bodyPr wrap="none">
            <a:spAutoFit/>
          </a:bodyPr>
          <a:lstStyle/>
          <a:p>
            <a:r>
              <a:rPr lang="ru-RU" dirty="0" smtClean="0">
                <a:solidFill>
                  <a:srgbClr val="002060"/>
                </a:solidFill>
              </a:rPr>
              <a:t>Наконечники стріл. </a:t>
            </a:r>
            <a:r>
              <a:rPr lang="ru-RU" b="1" dirty="0" smtClean="0">
                <a:solidFill>
                  <a:srgbClr val="002060"/>
                </a:solidFill>
              </a:rPr>
              <a:t>Скіфи</a:t>
            </a:r>
            <a:r>
              <a:rPr lang="ru-RU" dirty="0" smtClean="0">
                <a:solidFill>
                  <a:srgbClr val="002060"/>
                </a:solidFill>
              </a:rPr>
              <a:t>. </a:t>
            </a:r>
            <a:endParaRPr lang="ru-RU" dirty="0">
              <a:solidFill>
                <a:srgbClr val="002060"/>
              </a:solidFill>
            </a:endParaRPr>
          </a:p>
        </p:txBody>
      </p:sp>
      <p:pic>
        <p:nvPicPr>
          <p:cNvPr id="22530" name="Picture 2" descr="C:\Users\Lenovo\Downloads\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23556" name="Picture 4" descr="C:\Users\Lenovo\Downloads\imgpreview (19).jpg"/>
          <p:cNvPicPr>
            <a:picLocks noGrp="1" noChangeAspect="1" noChangeArrowheads="1"/>
          </p:cNvPicPr>
          <p:nvPr>
            <p:ph idx="1"/>
          </p:nvPr>
        </p:nvPicPr>
        <p:blipFill>
          <a:blip r:embed="rId2" cstate="print"/>
          <a:srcRect/>
          <a:stretch>
            <a:fillRect/>
          </a:stretch>
        </p:blipFill>
        <p:spPr bwMode="auto">
          <a:xfrm>
            <a:off x="5929322" y="285728"/>
            <a:ext cx="3000396" cy="3700473"/>
          </a:xfrm>
          <a:prstGeom prst="rect">
            <a:avLst/>
          </a:prstGeom>
          <a:noFill/>
        </p:spPr>
      </p:pic>
      <p:pic>
        <p:nvPicPr>
          <p:cNvPr id="23555" name="Picture 3" descr="C:\Users\Lenovo\Downloads\img16 (1).jpg"/>
          <p:cNvPicPr>
            <a:picLocks noChangeAspect="1" noChangeArrowheads="1"/>
          </p:cNvPicPr>
          <p:nvPr/>
        </p:nvPicPr>
        <p:blipFill>
          <a:blip r:embed="rId3" cstate="print"/>
          <a:srcRect/>
          <a:stretch>
            <a:fillRect/>
          </a:stretch>
        </p:blipFill>
        <p:spPr bwMode="auto">
          <a:xfrm>
            <a:off x="285720" y="214290"/>
            <a:ext cx="5715008" cy="6143668"/>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7" name="Содержимое 6"/>
          <p:cNvSpPr>
            <a:spLocks noGrp="1"/>
          </p:cNvSpPr>
          <p:nvPr>
            <p:ph idx="1"/>
          </p:nvPr>
        </p:nvSpPr>
        <p:spPr>
          <a:xfrm>
            <a:off x="457200" y="5357826"/>
            <a:ext cx="8229600" cy="966774"/>
          </a:xfrm>
        </p:spPr>
        <p:txBody>
          <a:bodyPr/>
          <a:lstStyle/>
          <a:p>
            <a:endParaRPr lang="ru-RU" dirty="0"/>
          </a:p>
        </p:txBody>
      </p:sp>
      <p:sp>
        <p:nvSpPr>
          <p:cNvPr id="5" name="Прямоугольник 4"/>
          <p:cNvSpPr/>
          <p:nvPr/>
        </p:nvSpPr>
        <p:spPr>
          <a:xfrm>
            <a:off x="2071670" y="5429264"/>
            <a:ext cx="5643602" cy="923330"/>
          </a:xfrm>
          <a:prstGeom prst="rect">
            <a:avLst/>
          </a:prstGeom>
        </p:spPr>
        <p:txBody>
          <a:bodyPr wrap="square">
            <a:spAutoFit/>
          </a:bodyPr>
          <a:lstStyle/>
          <a:p>
            <a:r>
              <a:rPr lang="ru-RU" dirty="0" smtClean="0"/>
              <a:t>Оправа горіта (футляра для лука та стріл). Золото. IV ст. до н.е. Довжина до 50 см. </a:t>
            </a:r>
            <a:r>
              <a:rPr lang="ru-RU" dirty="0"/>
              <a:t>З</a:t>
            </a:r>
            <a:r>
              <a:rPr lang="ru-RU" dirty="0" smtClean="0"/>
              <a:t> чоловічого поховання. Мелітопольский курган. Запорізька обл.</a:t>
            </a:r>
            <a:endParaRPr lang="ru-RU" dirty="0"/>
          </a:p>
        </p:txBody>
      </p:sp>
      <p:pic>
        <p:nvPicPr>
          <p:cNvPr id="6" name="Picture 2"/>
          <p:cNvPicPr>
            <a:picLocks noChangeAspect="1" noChangeArrowheads="1"/>
          </p:cNvPicPr>
          <p:nvPr/>
        </p:nvPicPr>
        <p:blipFill>
          <a:blip r:embed="rId2" cstate="print"/>
          <a:srcRect/>
          <a:stretch>
            <a:fillRect/>
          </a:stretch>
        </p:blipFill>
        <p:spPr bwMode="auto">
          <a:xfrm>
            <a:off x="652435" y="1009632"/>
            <a:ext cx="3280902" cy="3133748"/>
          </a:xfrm>
          <a:prstGeom prst="rect">
            <a:avLst/>
          </a:prstGeom>
          <a:noFill/>
          <a:ln w="9525">
            <a:noFill/>
            <a:miter lim="800000"/>
            <a:headEnd/>
            <a:tailEnd/>
          </a:ln>
          <a:effectLst/>
        </p:spPr>
      </p:pic>
      <p:pic>
        <p:nvPicPr>
          <p:cNvPr id="8" name="Picture 2"/>
          <p:cNvPicPr>
            <a:picLocks noChangeAspect="1" noChangeArrowheads="1"/>
          </p:cNvPicPr>
          <p:nvPr/>
        </p:nvPicPr>
        <p:blipFill>
          <a:blip r:embed="rId2" cstate="print"/>
          <a:srcRect/>
          <a:stretch>
            <a:fillRect/>
          </a:stretch>
        </p:blipFill>
        <p:spPr bwMode="auto">
          <a:xfrm>
            <a:off x="500034" y="857232"/>
            <a:ext cx="7990851" cy="45005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Grp="1" noChangeAspect="1" noChangeArrowheads="1"/>
          </p:cNvPicPr>
          <p:nvPr>
            <p:ph idx="1"/>
          </p:nvPr>
        </p:nvPicPr>
        <p:blipFill>
          <a:blip r:embed="rId2" cstate="print"/>
          <a:srcRect/>
          <a:stretch>
            <a:fillRect/>
          </a:stretch>
        </p:blipFill>
        <p:spPr bwMode="auto">
          <a:xfrm>
            <a:off x="428595" y="1714488"/>
            <a:ext cx="8618649" cy="2428892"/>
          </a:xfrm>
          <a:prstGeom prst="rect">
            <a:avLst/>
          </a:prstGeom>
          <a:noFill/>
          <a:ln w="9525">
            <a:noFill/>
            <a:miter lim="800000"/>
            <a:headEnd/>
            <a:tailEnd/>
          </a:ln>
          <a:effectLst/>
        </p:spPr>
      </p:pic>
      <p:sp>
        <p:nvSpPr>
          <p:cNvPr id="4" name="Прямоугольник 3"/>
          <p:cNvSpPr/>
          <p:nvPr/>
        </p:nvSpPr>
        <p:spPr>
          <a:xfrm>
            <a:off x="1142976" y="4429132"/>
            <a:ext cx="6643734" cy="1754326"/>
          </a:xfrm>
          <a:prstGeom prst="rect">
            <a:avLst/>
          </a:prstGeom>
        </p:spPr>
        <p:txBody>
          <a:bodyPr wrap="square">
            <a:spAutoFit/>
          </a:bodyPr>
          <a:lstStyle/>
          <a:p>
            <a:pPr algn="ctr"/>
            <a:r>
              <a:rPr lang="ru-RU" dirty="0" smtClean="0">
                <a:solidFill>
                  <a:srgbClr val="FF0000"/>
                </a:solidFill>
              </a:rPr>
              <a:t>Меч з прикрашеними ножнами середина IV ст. до н.е. </a:t>
            </a:r>
            <a:endParaRPr lang="ru-RU" dirty="0">
              <a:solidFill>
                <a:srgbClr val="FF0000"/>
              </a:solidFill>
            </a:endParaRPr>
          </a:p>
          <a:p>
            <a:pPr algn="ctr"/>
            <a:r>
              <a:rPr lang="ru-RU" dirty="0" smtClean="0">
                <a:solidFill>
                  <a:srgbClr val="FF0000"/>
                </a:solidFill>
              </a:rPr>
              <a:t>Залізо, золото, ковка, тиснення. Довжина меча - 615 мм, ножен — 542 мм. Курган Товста Могила поблизу Орджонікідзе Дніпропетровської. обл. Розкопки                    В.І. Мозолевського, 1971.</a:t>
            </a:r>
            <a:br>
              <a:rPr lang="ru-RU" dirty="0" smtClean="0">
                <a:solidFill>
                  <a:srgbClr val="FF0000"/>
                </a:solidFill>
              </a:rPr>
            </a:br>
            <a:r>
              <a:rPr lang="ru-RU" dirty="0" smtClean="0">
                <a:solidFill>
                  <a:srgbClr val="FF0000"/>
                </a:solidFill>
              </a:rPr>
              <a:t>Зберігається в Києві, Музей історії   України</a:t>
            </a:r>
            <a:endParaRPr lang="ru-RU" dirty="0">
              <a:solidFill>
                <a:srgbClr val="FF0000"/>
              </a:solidFill>
            </a:endParaRPr>
          </a:p>
        </p:txBody>
      </p:sp>
      <p:pic>
        <p:nvPicPr>
          <p:cNvPr id="5" name="Picture 2"/>
          <p:cNvPicPr>
            <a:picLocks noChangeAspect="1" noChangeArrowheads="1"/>
          </p:cNvPicPr>
          <p:nvPr/>
        </p:nvPicPr>
        <p:blipFill>
          <a:blip r:embed="rId2" cstate="print"/>
          <a:srcRect/>
          <a:stretch>
            <a:fillRect/>
          </a:stretch>
        </p:blipFill>
        <p:spPr bwMode="auto">
          <a:xfrm>
            <a:off x="525351" y="1714488"/>
            <a:ext cx="8618649" cy="242889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24579" name="Picture 3" descr="C:\Users\Lenovo\Downloads\big (1).jpeg"/>
          <p:cNvPicPr>
            <a:picLocks noGrp="1" noChangeAspect="1" noChangeArrowheads="1"/>
          </p:cNvPicPr>
          <p:nvPr>
            <p:ph idx="1"/>
          </p:nvPr>
        </p:nvPicPr>
        <p:blipFill>
          <a:blip r:embed="rId2" cstate="print"/>
          <a:srcRect/>
          <a:stretch>
            <a:fillRect/>
          </a:stretch>
        </p:blipFill>
        <p:spPr bwMode="auto">
          <a:xfrm>
            <a:off x="4143372" y="214290"/>
            <a:ext cx="4714908" cy="6429420"/>
          </a:xfrm>
          <a:prstGeom prst="rect">
            <a:avLst/>
          </a:prstGeom>
          <a:noFill/>
        </p:spPr>
      </p:pic>
      <p:pic>
        <p:nvPicPr>
          <p:cNvPr id="24578" name="Picture 2" descr="C:\Users\Lenovo\Downloads\big.jpeg"/>
          <p:cNvPicPr>
            <a:picLocks noChangeAspect="1" noChangeArrowheads="1"/>
          </p:cNvPicPr>
          <p:nvPr/>
        </p:nvPicPr>
        <p:blipFill>
          <a:blip r:embed="rId3" cstate="print"/>
          <a:srcRect/>
          <a:stretch>
            <a:fillRect/>
          </a:stretch>
        </p:blipFill>
        <p:spPr bwMode="auto">
          <a:xfrm>
            <a:off x="214282" y="142852"/>
            <a:ext cx="3786214" cy="6357982"/>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dirty="0"/>
          </a:p>
        </p:txBody>
      </p:sp>
      <p:pic>
        <p:nvPicPr>
          <p:cNvPr id="18434" name="Picture 2" descr="C:\Users\Lenovo\Downloads\86fec559746f2bcedf624615c1f5561f.jpg"/>
          <p:cNvPicPr>
            <a:picLocks noChangeAspect="1" noChangeArrowheads="1"/>
          </p:cNvPicPr>
          <p:nvPr/>
        </p:nvPicPr>
        <p:blipFill>
          <a:blip r:embed="rId2" cstate="print"/>
          <a:srcRect/>
          <a:stretch>
            <a:fillRect/>
          </a:stretch>
        </p:blipFill>
        <p:spPr bwMode="auto">
          <a:xfrm>
            <a:off x="0" y="142852"/>
            <a:ext cx="9144000" cy="6715148"/>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39552" y="692697"/>
            <a:ext cx="7992888" cy="6165304"/>
          </a:xfrm>
          <a:prstGeom prst="rect">
            <a:avLst/>
          </a:prstGeom>
        </p:spPr>
      </p:pic>
    </p:spTree>
    <p:extLst>
      <p:ext uri="{BB962C8B-B14F-4D97-AF65-F5344CB8AC3E}">
        <p14:creationId xmlns:p14="http://schemas.microsoft.com/office/powerpoint/2010/main" xmlns="" val="246496568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85728"/>
            <a:ext cx="8229600" cy="785818"/>
          </a:xfrm>
        </p:spPr>
        <p:txBody>
          <a:bodyPr>
            <a:normAutofit/>
          </a:bodyPr>
          <a:lstStyle/>
          <a:p>
            <a:pPr algn="ctr"/>
            <a:r>
              <a:rPr lang="ru-RU" sz="3200" dirty="0" smtClean="0"/>
              <a:t>Державний лад. </a:t>
            </a:r>
            <a:r>
              <a:rPr lang="ru-RU" sz="1600" dirty="0" smtClean="0"/>
              <a:t/>
            </a:r>
            <a:br>
              <a:rPr lang="ru-RU" sz="1600" dirty="0" smtClean="0"/>
            </a:br>
            <a:endParaRPr lang="ru-RU" sz="1600" dirty="0"/>
          </a:p>
        </p:txBody>
      </p:sp>
      <p:sp>
        <p:nvSpPr>
          <p:cNvPr id="4" name="Прямоугольник 3"/>
          <p:cNvSpPr/>
          <p:nvPr/>
        </p:nvSpPr>
        <p:spPr>
          <a:xfrm>
            <a:off x="214282" y="928670"/>
            <a:ext cx="8215370" cy="4093428"/>
          </a:xfrm>
          <a:prstGeom prst="rect">
            <a:avLst/>
          </a:prstGeom>
        </p:spPr>
        <p:txBody>
          <a:bodyPr wrap="square">
            <a:spAutoFit/>
          </a:bodyPr>
          <a:lstStyle/>
          <a:p>
            <a:r>
              <a:rPr lang="ru-RU" sz="2000" dirty="0" smtClean="0"/>
              <a:t>Скіфія була державою рабовласницького типу. За формою правління — один із різновидів рабовласницької монархії. Державу очолював цар, якому належала вся повнота законодавчої та розпорядчої влади. Він самостійно вирішував питання внутрішньої та зовнішньої політики, здійснював судові функції. На уявленні про божественне походження царської влади базувалися також його функції жерця. До апарату державного управління входили найближчі родичі, найвідданіші слуги та військова верхівка. Найвпливовіші з них утворювали наближений до царя дорадчий орган — царську раду. За часів Геродота у скіфському суспільстві існував також демократичний орган — народні збори всіх воїнів, де обговорювалися важливі питання суспільного життя й і престолонаслідування. Зі зміцненням царської влади, починаючи від Атея, збори втратили своє значення.</a:t>
            </a:r>
            <a:endParaRPr lang="ru-RU" sz="2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6038872"/>
          </a:xfrm>
        </p:spPr>
        <p:txBody>
          <a:bodyPr>
            <a:normAutofit/>
          </a:bodyPr>
          <a:lstStyle/>
          <a:p>
            <a:pPr algn="ctr">
              <a:buNone/>
            </a:pPr>
            <a:r>
              <a:rPr lang="ru-RU" sz="4000" b="1" u="sng" dirty="0" smtClean="0"/>
              <a:t>хронологічні дати:</a:t>
            </a:r>
          </a:p>
          <a:p>
            <a:r>
              <a:rPr lang="uk-UA" sz="3200" dirty="0" smtClean="0"/>
              <a:t>ІХ–VІІ ст. до н. е. – поява кіммерійців у Північному Причорномор’ї;</a:t>
            </a:r>
            <a:endParaRPr lang="ru-RU" sz="3200" dirty="0" smtClean="0"/>
          </a:p>
          <a:p>
            <a:r>
              <a:rPr lang="uk-UA" sz="3200" dirty="0" smtClean="0"/>
              <a:t>поч. </a:t>
            </a:r>
            <a:r>
              <a:rPr lang="ru-RU" sz="3200" dirty="0" smtClean="0"/>
              <a:t> VI</a:t>
            </a:r>
            <a:r>
              <a:rPr lang="uk-UA" sz="3200" dirty="0" smtClean="0"/>
              <a:t> І </a:t>
            </a:r>
            <a:r>
              <a:rPr lang="ru-RU" sz="3200" dirty="0" smtClean="0"/>
              <a:t>ст. до н.е. - поява скіфів у Північному Причорномор'ї;</a:t>
            </a:r>
          </a:p>
          <a:p>
            <a:r>
              <a:rPr lang="ru-RU" sz="3200" dirty="0" smtClean="0"/>
              <a:t>IV ст. до н. е. - скіфська держава досягла найвищого розвитку;</a:t>
            </a:r>
          </a:p>
          <a:p>
            <a:r>
              <a:rPr lang="ru-RU" sz="3200" dirty="0" smtClean="0"/>
              <a:t>III ст. до н. е. - занепад Великої Скіфії;</a:t>
            </a:r>
          </a:p>
          <a:p>
            <a:r>
              <a:rPr lang="ru-RU" sz="3200" dirty="0" smtClean="0"/>
              <a:t>II ст. до н. е. - Мала Скіфія припиняє існування під натиском готів.</a:t>
            </a:r>
          </a:p>
          <a:p>
            <a:endParaRPr lang="ru-RU"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343872"/>
          </a:xfrm>
        </p:spPr>
        <p:txBody>
          <a:bodyPr>
            <a:normAutofit fontScale="77500" lnSpcReduction="20000"/>
          </a:bodyPr>
          <a:lstStyle/>
          <a:p>
            <a:r>
              <a:rPr lang="ru-RU" b="1" dirty="0" err="1"/>
              <a:t>Історичний</a:t>
            </a:r>
            <a:r>
              <a:rPr lang="ru-RU" b="1" dirty="0"/>
              <a:t> диктант.</a:t>
            </a:r>
          </a:p>
          <a:p>
            <a:r>
              <a:rPr lang="ru-RU" dirty="0" smtClean="0"/>
              <a:t> </a:t>
            </a:r>
            <a:r>
              <a:rPr lang="ru-RU" i="1" dirty="0" err="1" smtClean="0"/>
              <a:t>Вибрати</a:t>
            </a:r>
            <a:r>
              <a:rPr lang="ru-RU" i="1" dirty="0" smtClean="0"/>
              <a:t> </a:t>
            </a:r>
            <a:r>
              <a:rPr lang="ru-RU" i="1" dirty="0" err="1" smtClean="0"/>
              <a:t>ті</a:t>
            </a:r>
            <a:r>
              <a:rPr lang="ru-RU" i="1" dirty="0" smtClean="0"/>
              <a:t> </a:t>
            </a:r>
            <a:r>
              <a:rPr lang="ru-RU" i="1" dirty="0" err="1" smtClean="0"/>
              <a:t>відповіді</a:t>
            </a:r>
            <a:r>
              <a:rPr lang="ru-RU" i="1" dirty="0" smtClean="0"/>
              <a:t>, </a:t>
            </a:r>
            <a:r>
              <a:rPr lang="ru-RU" i="1" dirty="0" err="1"/>
              <a:t>що</a:t>
            </a:r>
            <a:r>
              <a:rPr lang="ru-RU" i="1" dirty="0"/>
              <a:t> </a:t>
            </a:r>
            <a:r>
              <a:rPr lang="ru-RU" i="1" dirty="0" err="1"/>
              <a:t>стосуються</a:t>
            </a:r>
            <a:r>
              <a:rPr lang="ru-RU" i="1" dirty="0"/>
              <a:t> </a:t>
            </a:r>
            <a:r>
              <a:rPr lang="ru-RU" i="1" dirty="0" err="1" smtClean="0"/>
              <a:t>кіммерійців</a:t>
            </a:r>
            <a:r>
              <a:rPr lang="ru-RU" i="1" dirty="0" smtClean="0"/>
              <a:t> та </a:t>
            </a:r>
            <a:r>
              <a:rPr lang="ru-RU" i="1" dirty="0" err="1" smtClean="0"/>
              <a:t>позначити</a:t>
            </a:r>
            <a:r>
              <a:rPr lang="ru-RU" i="1" dirty="0" smtClean="0"/>
              <a:t>  </a:t>
            </a:r>
            <a:r>
              <a:rPr lang="ru-RU" i="1" dirty="0"/>
              <a:t>(К), та </a:t>
            </a:r>
            <a:r>
              <a:rPr lang="ru-RU" i="1" dirty="0" err="1"/>
              <a:t>такі</a:t>
            </a:r>
            <a:r>
              <a:rPr lang="ru-RU" i="1" dirty="0"/>
              <a:t>, </a:t>
            </a:r>
            <a:r>
              <a:rPr lang="ru-RU" i="1" dirty="0" err="1"/>
              <a:t>що</a:t>
            </a:r>
            <a:r>
              <a:rPr lang="ru-RU" i="1" dirty="0"/>
              <a:t> </a:t>
            </a:r>
            <a:r>
              <a:rPr lang="ru-RU" i="1" dirty="0" err="1"/>
              <a:t>стосуються</a:t>
            </a:r>
            <a:r>
              <a:rPr lang="ru-RU" i="1" dirty="0"/>
              <a:t> </a:t>
            </a:r>
            <a:r>
              <a:rPr lang="ru-RU" i="1" dirty="0" err="1"/>
              <a:t>скіфів</a:t>
            </a:r>
            <a:r>
              <a:rPr lang="ru-RU" i="1" dirty="0"/>
              <a:t> (С) </a:t>
            </a:r>
            <a:r>
              <a:rPr lang="ru-RU" i="1" dirty="0" err="1"/>
              <a:t>або</a:t>
            </a:r>
            <a:r>
              <a:rPr lang="ru-RU" i="1" dirty="0"/>
              <a:t> й тих, й </a:t>
            </a:r>
            <a:r>
              <a:rPr lang="ru-RU" i="1" dirty="0" err="1"/>
              <a:t>інших</a:t>
            </a:r>
            <a:r>
              <a:rPr lang="ru-RU" i="1" dirty="0" smtClean="0"/>
              <a:t>.</a:t>
            </a:r>
          </a:p>
          <a:p>
            <a:endParaRPr lang="ru-RU" i="1" dirty="0"/>
          </a:p>
          <a:p>
            <a:r>
              <a:rPr lang="ru-RU" dirty="0"/>
              <a:t>1)  Курган </a:t>
            </a:r>
            <a:r>
              <a:rPr lang="ru-RU" dirty="0" err="1"/>
              <a:t>Товста</a:t>
            </a:r>
            <a:r>
              <a:rPr lang="ru-RU" dirty="0"/>
              <a:t> могила </a:t>
            </a:r>
          </a:p>
          <a:p>
            <a:r>
              <a:rPr lang="ru-RU" dirty="0"/>
              <a:t>2)  </a:t>
            </a:r>
            <a:r>
              <a:rPr lang="ru-RU" dirty="0" err="1"/>
              <a:t>Їм</a:t>
            </a:r>
            <a:r>
              <a:rPr lang="ru-RU" dirty="0"/>
              <a:t> належала </a:t>
            </a:r>
            <a:r>
              <a:rPr lang="ru-RU" dirty="0" err="1"/>
              <a:t>першість</a:t>
            </a:r>
            <a:r>
              <a:rPr lang="ru-RU" dirty="0"/>
              <a:t> у </a:t>
            </a:r>
            <a:r>
              <a:rPr lang="ru-RU" dirty="0" err="1"/>
              <a:t>використанні</a:t>
            </a:r>
            <a:r>
              <a:rPr lang="ru-RU" dirty="0"/>
              <a:t> коней для </a:t>
            </a:r>
            <a:r>
              <a:rPr lang="ru-RU" dirty="0" err="1"/>
              <a:t>верхової</a:t>
            </a:r>
            <a:r>
              <a:rPr lang="ru-RU" dirty="0"/>
              <a:t> </a:t>
            </a:r>
            <a:r>
              <a:rPr lang="ru-RU" dirty="0" err="1"/>
              <a:t>їзди</a:t>
            </a:r>
            <a:r>
              <a:rPr lang="ru-RU" dirty="0"/>
              <a:t>. </a:t>
            </a:r>
          </a:p>
          <a:p>
            <a:r>
              <a:rPr lang="ru-RU" dirty="0"/>
              <a:t>3)  </a:t>
            </a:r>
            <a:r>
              <a:rPr lang="ru-RU" dirty="0" err="1"/>
              <a:t>Воювали</a:t>
            </a:r>
            <a:r>
              <a:rPr lang="ru-RU" dirty="0"/>
              <a:t> з Урарту. </a:t>
            </a:r>
          </a:p>
          <a:p>
            <a:r>
              <a:rPr lang="ru-RU" dirty="0"/>
              <a:t>4)  </a:t>
            </a:r>
            <a:r>
              <a:rPr lang="ru-RU" dirty="0" err="1"/>
              <a:t>Займалися</a:t>
            </a:r>
            <a:r>
              <a:rPr lang="ru-RU" dirty="0"/>
              <a:t> </a:t>
            </a:r>
            <a:r>
              <a:rPr lang="ru-RU" dirty="0" err="1" smtClean="0"/>
              <a:t>землеробством</a:t>
            </a:r>
            <a:r>
              <a:rPr lang="ru-RU" dirty="0"/>
              <a:t> </a:t>
            </a:r>
          </a:p>
          <a:p>
            <a:r>
              <a:rPr lang="ru-RU" dirty="0"/>
              <a:t>5)  Пектораль. </a:t>
            </a:r>
          </a:p>
          <a:p>
            <a:r>
              <a:rPr lang="ru-RU" dirty="0"/>
              <a:t>6)  Першими почали </a:t>
            </a:r>
            <a:r>
              <a:rPr lang="ru-RU" dirty="0" err="1"/>
              <a:t>використовувати</a:t>
            </a:r>
            <a:r>
              <a:rPr lang="ru-RU" dirty="0"/>
              <a:t> </a:t>
            </a:r>
            <a:r>
              <a:rPr lang="ru-RU" dirty="0" err="1"/>
              <a:t>кінну</a:t>
            </a:r>
            <a:r>
              <a:rPr lang="ru-RU" dirty="0"/>
              <a:t> </a:t>
            </a:r>
            <a:r>
              <a:rPr lang="ru-RU" dirty="0" err="1"/>
              <a:t>збрую</a:t>
            </a:r>
            <a:r>
              <a:rPr lang="ru-RU" dirty="0"/>
              <a:t>. </a:t>
            </a:r>
          </a:p>
          <a:p>
            <a:r>
              <a:rPr lang="ru-RU" dirty="0"/>
              <a:t>7)  На </a:t>
            </a:r>
            <a:r>
              <a:rPr lang="ru-RU" dirty="0" err="1"/>
              <a:t>нашій</a:t>
            </a:r>
            <a:r>
              <a:rPr lang="ru-RU" dirty="0"/>
              <a:t> </a:t>
            </a:r>
            <a:r>
              <a:rPr lang="ru-RU" dirty="0" err="1"/>
              <a:t>території</a:t>
            </a:r>
            <a:r>
              <a:rPr lang="ru-RU" dirty="0"/>
              <a:t> </a:t>
            </a:r>
            <a:r>
              <a:rPr lang="ru-RU" dirty="0" err="1"/>
              <a:t>перебували</a:t>
            </a:r>
            <a:r>
              <a:rPr lang="ru-RU" dirty="0"/>
              <a:t> у ІХ–VІІ ст. до н. е. </a:t>
            </a:r>
          </a:p>
          <a:p>
            <a:r>
              <a:rPr lang="ru-RU" dirty="0"/>
              <a:t>8)  </a:t>
            </a:r>
            <a:r>
              <a:rPr lang="ru-RU" dirty="0" err="1"/>
              <a:t>Скотарі-кочовики</a:t>
            </a:r>
            <a:r>
              <a:rPr lang="ru-RU" dirty="0"/>
              <a:t>. </a:t>
            </a:r>
          </a:p>
          <a:p>
            <a:r>
              <a:rPr lang="ru-RU" dirty="0"/>
              <a:t>9)  На </a:t>
            </a:r>
            <a:r>
              <a:rPr lang="ru-RU" dirty="0" err="1"/>
              <a:t>нашій</a:t>
            </a:r>
            <a:r>
              <a:rPr lang="ru-RU" dirty="0"/>
              <a:t> </a:t>
            </a:r>
            <a:r>
              <a:rPr lang="ru-RU" dirty="0" err="1"/>
              <a:t>території</a:t>
            </a:r>
            <a:r>
              <a:rPr lang="ru-RU" dirty="0"/>
              <a:t> </a:t>
            </a:r>
            <a:r>
              <a:rPr lang="ru-RU" dirty="0" err="1"/>
              <a:t>перебували</a:t>
            </a:r>
            <a:r>
              <a:rPr lang="ru-RU" dirty="0"/>
              <a:t> у VІІ – ІІІ  ст. до н. е. </a:t>
            </a:r>
          </a:p>
          <a:p>
            <a:r>
              <a:rPr lang="ru-RU" dirty="0"/>
              <a:t>10) </a:t>
            </a:r>
            <a:r>
              <a:rPr lang="ru-RU" dirty="0" err="1"/>
              <a:t>Прийшли</a:t>
            </a:r>
            <a:r>
              <a:rPr lang="ru-RU" dirty="0"/>
              <a:t> </a:t>
            </a:r>
            <a:r>
              <a:rPr lang="ru-RU" dirty="0" err="1"/>
              <a:t>зі</a:t>
            </a:r>
            <a:r>
              <a:rPr lang="ru-RU" dirty="0"/>
              <a:t> Сходу. </a:t>
            </a:r>
          </a:p>
          <a:p>
            <a:r>
              <a:rPr lang="ru-RU" dirty="0"/>
              <a:t>11) На </a:t>
            </a:r>
            <a:r>
              <a:rPr lang="ru-RU" dirty="0" err="1"/>
              <a:t>нашій</a:t>
            </a:r>
            <a:r>
              <a:rPr lang="ru-RU" dirty="0"/>
              <a:t> </a:t>
            </a:r>
            <a:r>
              <a:rPr lang="ru-RU" dirty="0" err="1"/>
              <a:t>території</a:t>
            </a:r>
            <a:r>
              <a:rPr lang="ru-RU" dirty="0"/>
              <a:t> </a:t>
            </a:r>
            <a:r>
              <a:rPr lang="ru-RU" dirty="0" err="1"/>
              <a:t>перебували</a:t>
            </a:r>
            <a:r>
              <a:rPr lang="ru-RU" dirty="0"/>
              <a:t> у VІІ – ІІІ ст. до н. е. </a:t>
            </a:r>
          </a:p>
          <a:p>
            <a:r>
              <a:rPr lang="ru-RU" dirty="0"/>
              <a:t>12) «</a:t>
            </a:r>
            <a:r>
              <a:rPr lang="ru-RU" dirty="0" err="1"/>
              <a:t>Кобилодоїльці</a:t>
            </a:r>
            <a:r>
              <a:rPr lang="ru-RU" dirty="0"/>
              <a:t>». </a:t>
            </a:r>
          </a:p>
          <a:p>
            <a:endParaRPr lang="ru-RU" dirty="0"/>
          </a:p>
        </p:txBody>
      </p:sp>
    </p:spTree>
    <p:extLst>
      <p:ext uri="{BB962C8B-B14F-4D97-AF65-F5344CB8AC3E}">
        <p14:creationId xmlns:p14="http://schemas.microsoft.com/office/powerpoint/2010/main" xmlns="" val="9244357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268760"/>
            <a:ext cx="8229600" cy="720080"/>
          </a:xfrm>
        </p:spPr>
        <p:txBody>
          <a:bodyPr>
            <a:normAutofit fontScale="90000"/>
          </a:bodyPr>
          <a:lstStyle/>
          <a:p>
            <a:r>
              <a:rPr lang="uk-UA" dirty="0" smtClean="0"/>
              <a:t>                    </a:t>
            </a:r>
            <a:r>
              <a:rPr lang="uk-UA" sz="5300" dirty="0" smtClean="0"/>
              <a:t>Відповіді</a:t>
            </a:r>
            <a:r>
              <a:rPr lang="uk-UA" dirty="0" smtClean="0"/>
              <a:t/>
            </a:r>
            <a:br>
              <a:rPr lang="uk-UA" dirty="0" smtClean="0"/>
            </a:br>
            <a:endParaRPr lang="ru-RU" dirty="0"/>
          </a:p>
        </p:txBody>
      </p:sp>
      <p:sp>
        <p:nvSpPr>
          <p:cNvPr id="3" name="Содержимое 2"/>
          <p:cNvSpPr>
            <a:spLocks noGrp="1"/>
          </p:cNvSpPr>
          <p:nvPr>
            <p:ph idx="1"/>
          </p:nvPr>
        </p:nvSpPr>
        <p:spPr>
          <a:xfrm>
            <a:off x="457200" y="1500174"/>
            <a:ext cx="8229600" cy="4824426"/>
          </a:xfrm>
        </p:spPr>
        <p:txBody>
          <a:bodyPr>
            <a:normAutofit/>
          </a:bodyPr>
          <a:lstStyle/>
          <a:p>
            <a:pPr marL="457200" indent="-457200">
              <a:buAutoNum type="arabicPeriod"/>
            </a:pPr>
            <a:r>
              <a:rPr lang="uk-UA" sz="2000" dirty="0" smtClean="0">
                <a:solidFill>
                  <a:schemeClr val="accent2"/>
                </a:solidFill>
              </a:rPr>
              <a:t>С</a:t>
            </a:r>
          </a:p>
          <a:p>
            <a:pPr marL="457200" indent="-457200">
              <a:buAutoNum type="arabicPeriod"/>
            </a:pPr>
            <a:r>
              <a:rPr lang="uk-UA" sz="2000" dirty="0" smtClean="0">
                <a:solidFill>
                  <a:schemeClr val="accent2"/>
                </a:solidFill>
              </a:rPr>
              <a:t>К</a:t>
            </a:r>
          </a:p>
          <a:p>
            <a:pPr marL="457200" indent="-457200">
              <a:buAutoNum type="arabicPeriod"/>
            </a:pPr>
            <a:r>
              <a:rPr lang="uk-UA" sz="2000" dirty="0" smtClean="0">
                <a:solidFill>
                  <a:schemeClr val="accent2"/>
                </a:solidFill>
              </a:rPr>
              <a:t>К</a:t>
            </a:r>
          </a:p>
          <a:p>
            <a:pPr marL="457200" indent="-457200">
              <a:buAutoNum type="arabicPeriod"/>
            </a:pPr>
            <a:r>
              <a:rPr lang="uk-UA" sz="2000" dirty="0" smtClean="0">
                <a:solidFill>
                  <a:schemeClr val="accent2"/>
                </a:solidFill>
              </a:rPr>
              <a:t>С</a:t>
            </a:r>
          </a:p>
          <a:p>
            <a:pPr marL="457200" indent="-457200">
              <a:buAutoNum type="arabicPeriod"/>
            </a:pPr>
            <a:r>
              <a:rPr lang="uk-UA" sz="2000" dirty="0" smtClean="0">
                <a:solidFill>
                  <a:schemeClr val="accent2"/>
                </a:solidFill>
              </a:rPr>
              <a:t>С</a:t>
            </a:r>
          </a:p>
          <a:p>
            <a:pPr marL="457200" indent="-457200">
              <a:buAutoNum type="arabicPeriod"/>
            </a:pPr>
            <a:r>
              <a:rPr lang="uk-UA" sz="2000" dirty="0" smtClean="0">
                <a:solidFill>
                  <a:schemeClr val="accent2"/>
                </a:solidFill>
              </a:rPr>
              <a:t>К</a:t>
            </a:r>
          </a:p>
          <a:p>
            <a:pPr marL="457200" indent="-457200">
              <a:buAutoNum type="arabicPeriod"/>
            </a:pPr>
            <a:r>
              <a:rPr lang="uk-UA" sz="2000" dirty="0" smtClean="0">
                <a:solidFill>
                  <a:schemeClr val="accent2"/>
                </a:solidFill>
              </a:rPr>
              <a:t>К</a:t>
            </a:r>
          </a:p>
          <a:p>
            <a:pPr marL="457200" indent="-457200">
              <a:buAutoNum type="arabicPeriod"/>
            </a:pPr>
            <a:r>
              <a:rPr lang="uk-UA" sz="2000" dirty="0" smtClean="0">
                <a:solidFill>
                  <a:schemeClr val="accent2"/>
                </a:solidFill>
              </a:rPr>
              <a:t>К. С</a:t>
            </a:r>
          </a:p>
          <a:p>
            <a:pPr marL="457200" indent="-457200">
              <a:buAutoNum type="arabicPeriod"/>
            </a:pPr>
            <a:r>
              <a:rPr lang="uk-UA" sz="2000" dirty="0" smtClean="0">
                <a:solidFill>
                  <a:schemeClr val="accent2"/>
                </a:solidFill>
              </a:rPr>
              <a:t>К</a:t>
            </a:r>
          </a:p>
          <a:p>
            <a:pPr marL="457200" indent="-457200">
              <a:buAutoNum type="arabicPeriod"/>
            </a:pPr>
            <a:r>
              <a:rPr lang="uk-UA" sz="2000" dirty="0" smtClean="0">
                <a:solidFill>
                  <a:schemeClr val="accent2"/>
                </a:solidFill>
              </a:rPr>
              <a:t>К,С</a:t>
            </a:r>
          </a:p>
          <a:p>
            <a:pPr marL="457200" indent="-457200">
              <a:buAutoNum type="arabicPeriod"/>
            </a:pPr>
            <a:r>
              <a:rPr lang="uk-UA" sz="2000" dirty="0" smtClean="0">
                <a:solidFill>
                  <a:schemeClr val="accent2"/>
                </a:solidFill>
              </a:rPr>
              <a:t>К, С</a:t>
            </a:r>
          </a:p>
          <a:p>
            <a:pPr marL="457200" indent="-457200">
              <a:buAutoNum type="arabicPeriod"/>
            </a:pPr>
            <a:r>
              <a:rPr lang="uk-UA" sz="2000" dirty="0" smtClean="0">
                <a:solidFill>
                  <a:schemeClr val="accent2"/>
                </a:solidFill>
              </a:rPr>
              <a:t>К</a:t>
            </a:r>
          </a:p>
          <a:p>
            <a:pPr marL="457200" indent="-457200">
              <a:buAutoNum type="arabicPeriod"/>
            </a:pPr>
            <a:endParaRPr lang="ru-RU" sz="2000" dirty="0">
              <a:solidFill>
                <a:schemeClr val="accent2"/>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229600" cy="785818"/>
          </a:xfrm>
        </p:spPr>
        <p:txBody>
          <a:bodyPr>
            <a:normAutofit fontScale="90000"/>
          </a:bodyPr>
          <a:lstStyle/>
          <a:p>
            <a:pPr algn="ctr"/>
            <a:r>
              <a:rPr lang="uk-UA" dirty="0" smtClean="0"/>
              <a:t>Гра “ Чиста дошка”</a:t>
            </a:r>
            <a:endParaRPr lang="ru-RU" dirty="0"/>
          </a:p>
        </p:txBody>
      </p:sp>
      <p:sp>
        <p:nvSpPr>
          <p:cNvPr id="3" name="Содержимое 2"/>
          <p:cNvSpPr>
            <a:spLocks noGrp="1"/>
          </p:cNvSpPr>
          <p:nvPr>
            <p:ph idx="1"/>
          </p:nvPr>
        </p:nvSpPr>
        <p:spPr>
          <a:xfrm>
            <a:off x="457200" y="1142984"/>
            <a:ext cx="8229600" cy="5181616"/>
          </a:xfrm>
        </p:spPr>
        <p:txBody>
          <a:bodyPr>
            <a:normAutofit fontScale="70000" lnSpcReduction="20000"/>
          </a:bodyPr>
          <a:lstStyle/>
          <a:p>
            <a:r>
              <a:rPr lang="ru-RU" dirty="0" smtClean="0"/>
              <a:t>1. Які племена були першими кочівниками в Північному Причорномор’</a:t>
            </a:r>
            <a:r>
              <a:rPr lang="uk-UA" dirty="0" smtClean="0"/>
              <a:t>ї  , в якому столітті вони проживали </a:t>
            </a:r>
            <a:r>
              <a:rPr lang="uk-UA" i="1" dirty="0" smtClean="0"/>
              <a:t>?</a:t>
            </a:r>
          </a:p>
          <a:p>
            <a:r>
              <a:rPr lang="uk-UA" dirty="0" smtClean="0"/>
              <a:t>2. Чим вони займалися?</a:t>
            </a:r>
            <a:endParaRPr lang="ru-RU" dirty="0" smtClean="0"/>
          </a:p>
          <a:p>
            <a:r>
              <a:rPr lang="ru-RU" dirty="0" smtClean="0"/>
              <a:t>3. Із появою яких племен на українських землях збігся початок залізного віку</a:t>
            </a:r>
            <a:r>
              <a:rPr lang="ru-RU" i="1" dirty="0" smtClean="0"/>
              <a:t>?</a:t>
            </a:r>
            <a:endParaRPr lang="ru-RU" dirty="0" smtClean="0"/>
          </a:p>
          <a:p>
            <a:r>
              <a:rPr lang="uk-UA" dirty="0" smtClean="0"/>
              <a:t>4. Куди здійснювали грабіжницькі набіги племена кіммерійців ?</a:t>
            </a:r>
            <a:endParaRPr lang="ru-RU" dirty="0" smtClean="0"/>
          </a:p>
          <a:p>
            <a:r>
              <a:rPr lang="uk-UA" dirty="0" smtClean="0"/>
              <a:t>5. Хто витіснив кіммерійців зі степів Північного Причорномор’я?</a:t>
            </a:r>
            <a:endParaRPr lang="ru-RU" dirty="0" smtClean="0"/>
          </a:p>
          <a:p>
            <a:r>
              <a:rPr lang="uk-UA" dirty="0" smtClean="0"/>
              <a:t>6.</a:t>
            </a:r>
            <a:r>
              <a:rPr lang="uk-UA" i="1" dirty="0" smtClean="0"/>
              <a:t> </a:t>
            </a:r>
            <a:r>
              <a:rPr lang="uk-UA" dirty="0" smtClean="0"/>
              <a:t>Назвіть хронологічні межі існування Великої Скіфії </a:t>
            </a:r>
            <a:endParaRPr lang="ru-RU" dirty="0" smtClean="0"/>
          </a:p>
          <a:p>
            <a:r>
              <a:rPr lang="uk-UA" dirty="0" smtClean="0"/>
              <a:t>7</a:t>
            </a:r>
            <a:r>
              <a:rPr lang="ru-RU" dirty="0" smtClean="0"/>
              <a:t>. Який давньогрецький історик склав детальний опис Великої Скіфії?</a:t>
            </a:r>
          </a:p>
          <a:p>
            <a:r>
              <a:rPr lang="uk-UA" dirty="0" smtClean="0"/>
              <a:t>8</a:t>
            </a:r>
            <a:r>
              <a:rPr lang="ru-RU" dirty="0" smtClean="0"/>
              <a:t>. Як звали наймогутнішого царя Великої Скіфії? </a:t>
            </a:r>
          </a:p>
          <a:p>
            <a:r>
              <a:rPr lang="uk-UA" dirty="0" smtClean="0"/>
              <a:t>9</a:t>
            </a:r>
            <a:r>
              <a:rPr lang="ru-RU" dirty="0" smtClean="0"/>
              <a:t>. Які племена складали Велику Скіфію</a:t>
            </a:r>
            <a:r>
              <a:rPr lang="uk-UA" i="1" dirty="0" smtClean="0"/>
              <a:t>? </a:t>
            </a:r>
            <a:endParaRPr lang="ru-RU" dirty="0" smtClean="0"/>
          </a:p>
          <a:p>
            <a:r>
              <a:rPr lang="uk-UA" dirty="0" smtClean="0"/>
              <a:t>10</a:t>
            </a:r>
            <a:r>
              <a:rPr lang="ru-RU" dirty="0" smtClean="0"/>
              <a:t>. Що було основою господарства скіфів</a:t>
            </a:r>
            <a:r>
              <a:rPr lang="ru-RU" i="1" dirty="0" smtClean="0"/>
              <a:t>?</a:t>
            </a:r>
            <a:endParaRPr lang="ru-RU" dirty="0" smtClean="0"/>
          </a:p>
          <a:p>
            <a:r>
              <a:rPr lang="uk-UA" dirty="0" smtClean="0"/>
              <a:t>11</a:t>
            </a:r>
            <a:r>
              <a:rPr lang="uk-UA" i="1" dirty="0" smtClean="0"/>
              <a:t>.</a:t>
            </a:r>
            <a:r>
              <a:rPr lang="uk-UA" dirty="0" smtClean="0"/>
              <a:t> Як називався стиль оздоблення  у прикрас  у скіфському мистецтві?</a:t>
            </a:r>
          </a:p>
          <a:p>
            <a:r>
              <a:rPr lang="uk-UA" dirty="0" smtClean="0"/>
              <a:t>12.Який цар воював проти скіфів?</a:t>
            </a:r>
          </a:p>
          <a:p>
            <a:r>
              <a:rPr lang="uk-UA" dirty="0" smtClean="0"/>
              <a:t>13. У якому столітті почала занепадати Велика Скіфія?</a:t>
            </a:r>
          </a:p>
          <a:p>
            <a:r>
              <a:rPr lang="uk-UA" dirty="0" smtClean="0"/>
              <a:t>14. Чи були Кіммерія та Велика Скіфія рабовласницькими державами? </a:t>
            </a:r>
          </a:p>
          <a:p>
            <a:r>
              <a:rPr lang="uk-UA" dirty="0" smtClean="0"/>
              <a:t>15. Назва скіфського кургану,  де  знайшли Золоту пектораль та хто його відкрив світові</a:t>
            </a:r>
          </a:p>
          <a:p>
            <a:endParaRPr lang="ru-RU" dirty="0" smtClean="0"/>
          </a:p>
          <a:p>
            <a:endParaRPr lang="ru-RU" dirty="0" smtClean="0"/>
          </a:p>
          <a:p>
            <a:endParaRPr lang="ru-RU"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57166"/>
            <a:ext cx="8229600" cy="857256"/>
          </a:xfrm>
        </p:spPr>
        <p:txBody>
          <a:bodyPr>
            <a:normAutofit/>
          </a:bodyPr>
          <a:lstStyle/>
          <a:p>
            <a:r>
              <a:rPr lang="ru-RU" dirty="0" smtClean="0"/>
              <a:t>Проблемне питання уроку:</a:t>
            </a:r>
            <a:endParaRPr lang="ru-RU" dirty="0"/>
          </a:p>
        </p:txBody>
      </p:sp>
      <p:sp>
        <p:nvSpPr>
          <p:cNvPr id="3" name="Содержимое 2"/>
          <p:cNvSpPr>
            <a:spLocks noGrp="1"/>
          </p:cNvSpPr>
          <p:nvPr>
            <p:ph idx="1"/>
          </p:nvPr>
        </p:nvSpPr>
        <p:spPr/>
        <p:txBody>
          <a:bodyPr>
            <a:normAutofit/>
          </a:bodyPr>
          <a:lstStyle/>
          <a:p>
            <a:r>
              <a:rPr lang="uk-UA" sz="4400" dirty="0" smtClean="0">
                <a:solidFill>
                  <a:srgbClr val="FF0000"/>
                </a:solidFill>
              </a:rPr>
              <a:t> </a:t>
            </a:r>
            <a:r>
              <a:rPr lang="uk-UA" sz="4400" b="1" i="1" dirty="0" smtClean="0">
                <a:solidFill>
                  <a:srgbClr val="FF0000"/>
                </a:solidFill>
              </a:rPr>
              <a:t>Що спільне і відмінне було у кіммерійців і скіфів?</a:t>
            </a:r>
            <a:endParaRPr lang="ru-RU" sz="4400" dirty="0" smtClean="0">
              <a:solidFill>
                <a:srgbClr val="FF0000"/>
              </a:solidFill>
            </a:endParaRPr>
          </a:p>
          <a:p>
            <a:endParaRPr lang="ru-RU" sz="4400" dirty="0">
              <a:solidFill>
                <a:srgbClr val="FF0000"/>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uk-UA" dirty="0" smtClean="0"/>
              <a:t>Домашнє завдання</a:t>
            </a:r>
            <a:br>
              <a:rPr lang="uk-UA" dirty="0" smtClean="0"/>
            </a:br>
            <a:endParaRPr lang="ru-RU" dirty="0"/>
          </a:p>
        </p:txBody>
      </p:sp>
      <p:sp>
        <p:nvSpPr>
          <p:cNvPr id="3" name="Содержимое 2"/>
          <p:cNvSpPr>
            <a:spLocks noGrp="1"/>
          </p:cNvSpPr>
          <p:nvPr>
            <p:ph idx="1"/>
          </p:nvPr>
        </p:nvSpPr>
        <p:spPr/>
        <p:txBody>
          <a:bodyPr/>
          <a:lstStyle/>
          <a:p>
            <a:r>
              <a:rPr lang="uk-UA" dirty="0" smtClean="0">
                <a:solidFill>
                  <a:schemeClr val="accent1">
                    <a:lumMod val="75000"/>
                  </a:schemeClr>
                </a:solidFill>
              </a:rPr>
              <a:t>Прочитати й знати зміст п. 17 </a:t>
            </a:r>
          </a:p>
          <a:p>
            <a:r>
              <a:rPr lang="ru-RU" dirty="0" err="1">
                <a:solidFill>
                  <a:schemeClr val="accent1">
                    <a:lumMod val="75000"/>
                  </a:schemeClr>
                </a:solidFill>
              </a:rPr>
              <a:t>Підготуватися</a:t>
            </a:r>
            <a:r>
              <a:rPr lang="ru-RU" dirty="0">
                <a:solidFill>
                  <a:schemeClr val="accent1">
                    <a:lumMod val="75000"/>
                  </a:schemeClr>
                </a:solidFill>
              </a:rPr>
              <a:t> до практичного </a:t>
            </a:r>
            <a:r>
              <a:rPr lang="ru-RU" dirty="0" err="1">
                <a:solidFill>
                  <a:schemeClr val="accent1">
                    <a:lumMod val="75000"/>
                  </a:schemeClr>
                </a:solidFill>
              </a:rPr>
              <a:t>заняття</a:t>
            </a:r>
            <a:r>
              <a:rPr lang="ru-RU" dirty="0">
                <a:solidFill>
                  <a:schemeClr val="accent1">
                    <a:lumMod val="75000"/>
                  </a:schemeClr>
                </a:solidFill>
              </a:rPr>
              <a:t>  « </a:t>
            </a:r>
            <a:r>
              <a:rPr lang="ru-RU" dirty="0" err="1">
                <a:solidFill>
                  <a:schemeClr val="accent1">
                    <a:lumMod val="75000"/>
                  </a:schemeClr>
                </a:solidFill>
              </a:rPr>
              <a:t>Спосіб</a:t>
            </a:r>
            <a:r>
              <a:rPr lang="ru-RU" dirty="0">
                <a:solidFill>
                  <a:schemeClr val="accent1">
                    <a:lumMod val="75000"/>
                  </a:schemeClr>
                </a:solidFill>
              </a:rPr>
              <a:t> </a:t>
            </a:r>
            <a:r>
              <a:rPr lang="ru-RU" dirty="0" err="1">
                <a:solidFill>
                  <a:schemeClr val="accent1">
                    <a:lumMod val="75000"/>
                  </a:schemeClr>
                </a:solidFill>
              </a:rPr>
              <a:t>життя</a:t>
            </a:r>
            <a:r>
              <a:rPr lang="ru-RU" dirty="0">
                <a:solidFill>
                  <a:schemeClr val="accent1">
                    <a:lumMod val="75000"/>
                  </a:schemeClr>
                </a:solidFill>
              </a:rPr>
              <a:t> </a:t>
            </a:r>
            <a:r>
              <a:rPr lang="ru-RU" dirty="0" err="1">
                <a:solidFill>
                  <a:schemeClr val="accent1">
                    <a:lumMod val="75000"/>
                  </a:schemeClr>
                </a:solidFill>
              </a:rPr>
              <a:t>мешканців</a:t>
            </a:r>
            <a:r>
              <a:rPr lang="ru-RU" dirty="0">
                <a:solidFill>
                  <a:schemeClr val="accent1">
                    <a:lumMod val="75000"/>
                  </a:schemeClr>
                </a:solidFill>
              </a:rPr>
              <a:t> </a:t>
            </a:r>
            <a:r>
              <a:rPr lang="ru-RU" dirty="0" err="1">
                <a:solidFill>
                  <a:schemeClr val="accent1">
                    <a:lumMod val="75000"/>
                  </a:schemeClr>
                </a:solidFill>
              </a:rPr>
              <a:t>античних</a:t>
            </a:r>
            <a:r>
              <a:rPr lang="ru-RU" dirty="0">
                <a:solidFill>
                  <a:schemeClr val="accent1">
                    <a:lumMod val="75000"/>
                  </a:schemeClr>
                </a:solidFill>
              </a:rPr>
              <a:t> </a:t>
            </a:r>
            <a:r>
              <a:rPr lang="ru-RU" dirty="0" err="1">
                <a:solidFill>
                  <a:schemeClr val="accent1">
                    <a:lumMod val="75000"/>
                  </a:schemeClr>
                </a:solidFill>
              </a:rPr>
              <a:t>полісів</a:t>
            </a:r>
            <a:r>
              <a:rPr lang="ru-RU" dirty="0">
                <a:solidFill>
                  <a:schemeClr val="accent1">
                    <a:lumMod val="75000"/>
                  </a:schemeClr>
                </a:solidFill>
              </a:rPr>
              <a:t> </a:t>
            </a:r>
            <a:r>
              <a:rPr lang="ru-RU" dirty="0" err="1">
                <a:solidFill>
                  <a:schemeClr val="accent1">
                    <a:lumMod val="75000"/>
                  </a:schemeClr>
                </a:solidFill>
              </a:rPr>
              <a:t>Північного</a:t>
            </a:r>
            <a:r>
              <a:rPr lang="ru-RU" dirty="0">
                <a:solidFill>
                  <a:schemeClr val="accent1">
                    <a:lumMod val="75000"/>
                  </a:schemeClr>
                </a:solidFill>
              </a:rPr>
              <a:t> </a:t>
            </a:r>
            <a:r>
              <a:rPr lang="ru-RU" dirty="0" err="1">
                <a:solidFill>
                  <a:schemeClr val="accent1">
                    <a:lumMod val="75000"/>
                  </a:schemeClr>
                </a:solidFill>
              </a:rPr>
              <a:t>Причорномор’я</a:t>
            </a:r>
            <a:r>
              <a:rPr lang="ru-RU" dirty="0">
                <a:solidFill>
                  <a:schemeClr val="accent1">
                    <a:lumMod val="75000"/>
                  </a:schemeClr>
                </a:solidFill>
              </a:rPr>
              <a:t>»</a:t>
            </a:r>
          </a:p>
          <a:p>
            <a:endParaRPr lang="ru-RU" dirty="0">
              <a:solidFill>
                <a:schemeClr val="accent1">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785794"/>
            <a:ext cx="4038600" cy="5569131"/>
          </a:xfrm>
        </p:spPr>
        <p:txBody>
          <a:bodyPr>
            <a:noAutofit/>
          </a:bodyPr>
          <a:lstStyle/>
          <a:p>
            <a:pPr fontAlgn="base"/>
            <a:r>
              <a:rPr lang="ru-RU" sz="1800" dirty="0" smtClean="0"/>
              <a:t>Були в бою несамовиті.</a:t>
            </a:r>
          </a:p>
          <a:p>
            <a:pPr fontAlgn="base"/>
            <a:r>
              <a:rPr lang="ru-RU" sz="1800" dirty="0" smtClean="0"/>
              <a:t>Носили панцирі і свити.</a:t>
            </a:r>
          </a:p>
          <a:p>
            <a:pPr fontAlgn="base"/>
            <a:r>
              <a:rPr lang="ru-RU" sz="1800" dirty="0" smtClean="0"/>
              <a:t>На литках поножі ольвійські,</a:t>
            </a:r>
          </a:p>
          <a:p>
            <a:pPr fontAlgn="base"/>
            <a:r>
              <a:rPr lang="ru-RU" sz="1800" dirty="0" smtClean="0"/>
              <a:t>Шоломи часом іллірійські.</a:t>
            </a:r>
          </a:p>
          <a:p>
            <a:pPr fontAlgn="base"/>
            <a:r>
              <a:rPr lang="ru-RU" sz="1800" dirty="0" smtClean="0"/>
              <a:t>Варили бринзу. Ждали паші.</a:t>
            </a:r>
          </a:p>
          <a:p>
            <a:pPr fontAlgn="base"/>
            <a:r>
              <a:rPr lang="ru-RU" sz="1800" dirty="0" smtClean="0"/>
              <a:t>По сіль ходили в той же Крим.</a:t>
            </a:r>
          </a:p>
          <a:p>
            <a:pPr fontAlgn="base"/>
            <a:r>
              <a:rPr lang="ru-RU" sz="1800" dirty="0" smtClean="0"/>
              <a:t>А хто з одної випив чаші,</a:t>
            </a:r>
          </a:p>
          <a:p>
            <a:pPr fontAlgn="base"/>
            <a:r>
              <a:rPr lang="ru-RU" sz="1800" dirty="0" smtClean="0"/>
              <a:t>Той був навіки побратим.</a:t>
            </a:r>
          </a:p>
          <a:p>
            <a:pPr fontAlgn="base"/>
            <a:r>
              <a:rPr lang="ru-RU" sz="1800" dirty="0" smtClean="0"/>
              <a:t>Любили степ, і волю, і пісні.</a:t>
            </a:r>
          </a:p>
          <a:p>
            <a:pPr fontAlgn="base"/>
            <a:r>
              <a:rPr lang="ru-RU" sz="1800" dirty="0" smtClean="0"/>
              <a:t>Приносили присягу при вогні.</a:t>
            </a:r>
          </a:p>
          <a:p>
            <a:pPr fontAlgn="base"/>
            <a:r>
              <a:rPr lang="ru-RU" sz="1800" dirty="0" smtClean="0"/>
              <a:t>Стріляли з лука, билися мечами.</a:t>
            </a:r>
          </a:p>
          <a:p>
            <a:pPr fontAlgn="base"/>
            <a:r>
              <a:rPr lang="ru-RU" sz="1800" dirty="0" smtClean="0"/>
              <a:t>Зі списа їли здимлений шашлик.</a:t>
            </a:r>
          </a:p>
          <a:p>
            <a:pPr fontAlgn="base"/>
            <a:r>
              <a:rPr lang="ru-RU" sz="1800" dirty="0" smtClean="0"/>
              <a:t>Недаром «скіф» колись</a:t>
            </a:r>
          </a:p>
          <a:p>
            <a:pPr fontAlgn="base"/>
            <a:r>
              <a:rPr lang="ru-RU" sz="1800" dirty="0" smtClean="0"/>
              <a:t>і означало -</a:t>
            </a:r>
          </a:p>
          <a:p>
            <a:pPr fontAlgn="base"/>
            <a:r>
              <a:rPr lang="ru-RU" sz="1800" dirty="0" smtClean="0"/>
              <a:t>Суворий, грізний воїн-степовик</a:t>
            </a:r>
          </a:p>
          <a:p>
            <a:pPr fontAlgn="base"/>
            <a:r>
              <a:rPr lang="ru-RU" sz="1800" b="1" i="1" dirty="0" smtClean="0"/>
              <a:t>(Л. Костенко).</a:t>
            </a:r>
            <a:endParaRPr lang="ru-RU" sz="1800" dirty="0" smtClean="0"/>
          </a:p>
          <a:p>
            <a:endParaRPr lang="ru-RU" sz="1800" dirty="0"/>
          </a:p>
        </p:txBody>
      </p:sp>
      <p:pic>
        <p:nvPicPr>
          <p:cNvPr id="4" name="Picture 2"/>
          <p:cNvPicPr>
            <a:picLocks noGrp="1" noChangeAspect="1" noChangeArrowheads="1"/>
          </p:cNvPicPr>
          <p:nvPr>
            <p:ph sz="half" idx="2"/>
          </p:nvPr>
        </p:nvPicPr>
        <p:blipFill>
          <a:blip r:embed="rId2" cstate="print"/>
          <a:srcRect/>
          <a:stretch>
            <a:fillRect/>
          </a:stretch>
        </p:blipFill>
        <p:spPr bwMode="auto">
          <a:xfrm>
            <a:off x="4648200" y="877888"/>
            <a:ext cx="4038600" cy="5384800"/>
          </a:xfrm>
          <a:prstGeom prst="rect">
            <a:avLst/>
          </a:prstGeom>
          <a:noFill/>
          <a:ln w="9525">
            <a:noFill/>
            <a:miter lim="800000"/>
            <a:headEnd/>
            <a:tailEnd/>
          </a:ln>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85786" y="1285860"/>
            <a:ext cx="7851648" cy="2286016"/>
          </a:xfrm>
        </p:spPr>
        <p:txBody>
          <a:bodyPr>
            <a:noAutofit/>
          </a:bodyPr>
          <a:lstStyle/>
          <a:p>
            <a:pPr algn="ctr"/>
            <a:r>
              <a:rPr lang="uk-UA" sz="8000" i="1" dirty="0" smtClean="0"/>
              <a:t>Дякую за урок!</a:t>
            </a:r>
            <a:endParaRPr lang="ru-RU" sz="8000" i="1"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1080</TotalTime>
  <Words>1029</Words>
  <Application>Microsoft Office PowerPoint</Application>
  <PresentationFormat>Экран (4:3)</PresentationFormat>
  <Paragraphs>124</Paragraphs>
  <Slides>62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62</vt:i4>
      </vt:variant>
    </vt:vector>
  </HeadingPairs>
  <TitlesOfParts>
    <vt:vector size="63" baseType="lpstr">
      <vt:lpstr>Поток</vt:lpstr>
      <vt:lpstr>Презентація до уроку «Кіммерійці та скіфи на території сучасної України»</vt:lpstr>
      <vt:lpstr>Слайд 2</vt:lpstr>
      <vt:lpstr>Слайд 3</vt:lpstr>
      <vt:lpstr>Слайд 4</vt:lpstr>
      <vt:lpstr>Слайд 5</vt:lpstr>
      <vt:lpstr>               Завдання уроку:</vt:lpstr>
      <vt:lpstr>Проблемне питання уроку:</vt:lpstr>
      <vt:lpstr>Слайд 8</vt:lpstr>
      <vt:lpstr>Експозиція  «КІММЕРІЯ”</vt:lpstr>
      <vt:lpstr>Записуємо в словничок </vt:lpstr>
      <vt:lpstr> </vt:lpstr>
      <vt:lpstr>Слайд 12</vt:lpstr>
      <vt:lpstr>Слайд 13</vt:lpstr>
      <vt:lpstr>    Геродот                  Гомер </vt:lpstr>
      <vt:lpstr>кіммерійці</vt:lpstr>
      <vt:lpstr>Слайд 16</vt:lpstr>
      <vt:lpstr>Слайд 17</vt:lpstr>
      <vt:lpstr>Слайд 18</vt:lpstr>
      <vt:lpstr>Слайд 19</vt:lpstr>
      <vt:lpstr>Слайд 20</vt:lpstr>
      <vt:lpstr>Слайд 21</vt:lpstr>
      <vt:lpstr>Кіммерійський посуд</vt:lpstr>
      <vt:lpstr>Слайд 23</vt:lpstr>
      <vt:lpstr>Слайд 24</vt:lpstr>
      <vt:lpstr>Слайд 25</vt:lpstr>
      <vt:lpstr>Слайд 26</vt:lpstr>
      <vt:lpstr>Слайд 27</vt:lpstr>
      <vt:lpstr>Дикий Сад — місцевість в Миколаєві у Центральному районі міста, що була розташована біля будинку адмірала, вздовж річки Інгул, між сучасними вулицями Адміральською , Набережною, Пушкінською та Артилерійською. Колишнє місто кімерійців (Білозерська культура).(кінець ХІІІ — початок ІХ ст. до н. е.</vt:lpstr>
      <vt:lpstr>Слайд 29</vt:lpstr>
      <vt:lpstr>Експозиція «Велика Скіфія»</vt:lpstr>
      <vt:lpstr>Записуємо в словничок </vt:lpstr>
      <vt:lpstr>Слайд 32</vt:lpstr>
      <vt:lpstr>Давньогрецький історик Геродот</vt:lpstr>
      <vt:lpstr>Слайд 34</vt:lpstr>
      <vt:lpstr>Скіфи - землероби</vt:lpstr>
      <vt:lpstr>Слайд 36</vt:lpstr>
      <vt:lpstr>Слайд 37</vt:lpstr>
      <vt:lpstr>Слайд 38</vt:lpstr>
      <vt:lpstr>Слайд 39</vt:lpstr>
      <vt:lpstr>Слайд 40</vt:lpstr>
      <vt:lpstr>Слайд 41</vt:lpstr>
      <vt:lpstr>Слайд 42</vt:lpstr>
      <vt:lpstr>Озброєння скіфських воїнів</vt:lpstr>
      <vt:lpstr>           У 513 році до н. е. до Скіфії вторглися війська перського царя Дарія І, похід якого закінчився для персів поразкою. </vt:lpstr>
      <vt:lpstr>Слайд 45</vt:lpstr>
      <vt:lpstr>Скіфські кургани</vt:lpstr>
      <vt:lpstr>Слайд 47</vt:lpstr>
      <vt:lpstr>Слайд 48</vt:lpstr>
      <vt:lpstr>Слайд 49</vt:lpstr>
      <vt:lpstr>Слайд 50</vt:lpstr>
      <vt:lpstr>Слайд 51</vt:lpstr>
      <vt:lpstr>Слайд 52</vt:lpstr>
      <vt:lpstr>Слайд 53</vt:lpstr>
      <vt:lpstr>Державний лад.  </vt:lpstr>
      <vt:lpstr>Слайд 55</vt:lpstr>
      <vt:lpstr>Слайд 56</vt:lpstr>
      <vt:lpstr>                    Відповіді </vt:lpstr>
      <vt:lpstr>Гра “ Чиста дошка”</vt:lpstr>
      <vt:lpstr>Проблемне питання уроку:</vt:lpstr>
      <vt:lpstr>Домашнє завдання </vt:lpstr>
      <vt:lpstr>Слайд 61</vt:lpstr>
      <vt:lpstr>Дякую за урок!</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Кімерійці та скіфи на території сучасної України</dc:title>
  <dc:creator>User</dc:creator>
  <cp:lastModifiedBy>Sch</cp:lastModifiedBy>
  <cp:revision>22</cp:revision>
  <dcterms:created xsi:type="dcterms:W3CDTF">2011-12-04T17:57:01Z</dcterms:created>
  <dcterms:modified xsi:type="dcterms:W3CDTF">2021-01-13T12:47:28Z</dcterms:modified>
</cp:coreProperties>
</file>