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3" r:id="rId16"/>
    <p:sldId id="274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2" autoAdjust="0"/>
    <p:restoredTop sz="94660"/>
  </p:normalViewPr>
  <p:slideViewPr>
    <p:cSldViewPr>
      <p:cViewPr varScale="1">
        <p:scale>
          <a:sx n="69" d="100"/>
          <a:sy n="69" d="100"/>
        </p:scale>
        <p:origin x="14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81CFE-2BE0-4EB2-A2E1-37EC95C9E356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1AD16-88F5-49F5-8A59-CACA0C3818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127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C82E-ABA4-42B2-81CC-F563EE58DB51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C6D2-90F7-45AF-AB30-ACBFB51E79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C82E-ABA4-42B2-81CC-F563EE58DB51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C6D2-90F7-45AF-AB30-ACBFB51E79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C82E-ABA4-42B2-81CC-F563EE58DB51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C6D2-90F7-45AF-AB30-ACBFB51E79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C82E-ABA4-42B2-81CC-F563EE58DB51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C6D2-90F7-45AF-AB30-ACBFB51E79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C82E-ABA4-42B2-81CC-F563EE58DB51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C6D2-90F7-45AF-AB30-ACBFB51E79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C82E-ABA4-42B2-81CC-F563EE58DB51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C6D2-90F7-45AF-AB30-ACBFB51E79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C82E-ABA4-42B2-81CC-F563EE58DB51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C6D2-90F7-45AF-AB30-ACBFB51E79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C82E-ABA4-42B2-81CC-F563EE58DB51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C6D2-90F7-45AF-AB30-ACBFB51E79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C82E-ABA4-42B2-81CC-F563EE58DB51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C6D2-90F7-45AF-AB30-ACBFB51E79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C82E-ABA4-42B2-81CC-F563EE58DB51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C6D2-90F7-45AF-AB30-ACBFB51E79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C82E-ABA4-42B2-81CC-F563EE58DB51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C6D2-90F7-45AF-AB30-ACBFB51E79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AC82E-ABA4-42B2-81CC-F563EE58DB51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4C6D2-90F7-45AF-AB30-ACBFB51E79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85720" y="214290"/>
            <a:ext cx="7072362" cy="5446957"/>
          </a:xfrm>
        </p:spPr>
        <p:txBody>
          <a:bodyPr>
            <a:noAutofit/>
          </a:bodyPr>
          <a:lstStyle/>
          <a:p>
            <a:r>
              <a:rPr lang="uk-UA" sz="7200" dirty="0" smtClean="0">
                <a:solidFill>
                  <a:schemeClr val="bg1"/>
                </a:solidFill>
              </a:rPr>
              <a:t>  Ступені     </a:t>
            </a:r>
            <a:br>
              <a:rPr lang="uk-UA" sz="7200" dirty="0" smtClean="0">
                <a:solidFill>
                  <a:schemeClr val="bg1"/>
                </a:solidFill>
              </a:rPr>
            </a:br>
            <a:r>
              <a:rPr lang="uk-UA" sz="7200" dirty="0">
                <a:solidFill>
                  <a:schemeClr val="bg1"/>
                </a:solidFill>
              </a:rPr>
              <a:t> </a:t>
            </a:r>
            <a:r>
              <a:rPr lang="uk-UA" sz="7200" dirty="0" smtClean="0">
                <a:solidFill>
                  <a:schemeClr val="bg1"/>
                </a:solidFill>
              </a:rPr>
              <a:t>порівняння</a:t>
            </a:r>
            <a:br>
              <a:rPr lang="uk-UA" sz="7200" dirty="0" smtClean="0">
                <a:solidFill>
                  <a:schemeClr val="bg1"/>
                </a:solidFill>
              </a:rPr>
            </a:br>
            <a:r>
              <a:rPr lang="uk-UA" sz="7200" dirty="0" smtClean="0">
                <a:solidFill>
                  <a:schemeClr val="bg1"/>
                </a:solidFill>
              </a:rPr>
              <a:t>прикметників</a:t>
            </a:r>
            <a:br>
              <a:rPr lang="uk-UA" sz="7200" dirty="0" smtClean="0">
                <a:solidFill>
                  <a:schemeClr val="bg1"/>
                </a:solidFill>
              </a:rPr>
            </a:b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0" y="4929188"/>
            <a:ext cx="4857752" cy="19288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mtClean="0"/>
              <a:t> </a:t>
            </a:r>
            <a:endParaRPr lang="ru-RU" dirty="0"/>
          </a:p>
        </p:txBody>
      </p:sp>
      <p:pic>
        <p:nvPicPr>
          <p:cNvPr id="6" name="Рисунок 5" descr="2620547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686" y="3216918"/>
            <a:ext cx="2500314" cy="3641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>
            <a:normAutofit/>
          </a:bodyPr>
          <a:lstStyle/>
          <a:p>
            <a:r>
              <a:rPr lang="uk-UA" sz="5400" dirty="0" smtClean="0">
                <a:solidFill>
                  <a:schemeClr val="bg1"/>
                </a:solidFill>
              </a:rPr>
              <a:t>Тему цю </a:t>
            </a:r>
            <a:r>
              <a:rPr lang="uk-UA" sz="5400" dirty="0" err="1" smtClean="0">
                <a:solidFill>
                  <a:schemeClr val="bg1"/>
                </a:solidFill>
              </a:rPr>
              <a:t>запам’ятай-</a:t>
            </a:r>
            <a:r>
              <a:rPr lang="uk-UA" sz="5400" dirty="0" smtClean="0">
                <a:solidFill>
                  <a:schemeClr val="bg1"/>
                </a:solidFill>
              </a:rPr>
              <a:t/>
            </a:r>
            <a:br>
              <a:rPr lang="uk-UA" sz="5400" dirty="0" smtClean="0">
                <a:solidFill>
                  <a:schemeClr val="bg1"/>
                </a:solidFill>
              </a:rPr>
            </a:br>
            <a:r>
              <a:rPr lang="uk-UA" sz="5400" dirty="0" smtClean="0">
                <a:solidFill>
                  <a:schemeClr val="bg1"/>
                </a:solidFill>
              </a:rPr>
              <a:t>правильно ступені прикметників вживай!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8" name="Рисунок 7" descr="animacija-roz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4410075"/>
            <a:ext cx="2743200" cy="2447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Якісні прикметники можуть виражати якість предмета більшою чи меншою мірою.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28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800" dirty="0" smtClean="0"/>
              <a:t>Щоб визначити цю міру,треба </a:t>
            </a:r>
          </a:p>
          <a:p>
            <a:pPr>
              <a:buNone/>
            </a:pPr>
            <a:r>
              <a:rPr lang="uk-UA" sz="4800" dirty="0" smtClean="0"/>
              <a:t>порівняти кілька предметів з </a:t>
            </a:r>
          </a:p>
          <a:p>
            <a:pPr>
              <a:buNone/>
            </a:pPr>
            <a:r>
              <a:rPr lang="uk-UA" sz="4800" dirty="0" smtClean="0"/>
              <a:t>тією самою ознакою:</a:t>
            </a:r>
          </a:p>
          <a:p>
            <a:pPr>
              <a:buNone/>
            </a:pPr>
            <a:r>
              <a:rPr lang="uk-UA" sz="4800" dirty="0" smtClean="0">
                <a:solidFill>
                  <a:schemeClr val="bg1"/>
                </a:solidFill>
              </a:rPr>
              <a:t>    високий-вищий-найвищий.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3071802" y="5929330"/>
            <a:ext cx="500066" cy="928670"/>
          </a:xfrm>
          <a:prstGeom prst="triangle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5072066" y="5643578"/>
            <a:ext cx="428628" cy="12144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8215338" y="4643446"/>
            <a:ext cx="428628" cy="221455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439862"/>
          </a:xfrm>
        </p:spPr>
        <p:txBody>
          <a:bodyPr>
            <a:noAutofit/>
          </a:bodyPr>
          <a:lstStyle/>
          <a:p>
            <a:r>
              <a:rPr lang="uk-UA" sz="4800" dirty="0" smtClean="0">
                <a:solidFill>
                  <a:srgbClr val="FF0000"/>
                </a:solidFill>
              </a:rPr>
              <a:t>Якісні</a:t>
            </a:r>
            <a:r>
              <a:rPr lang="uk-UA" sz="4800" dirty="0" smtClean="0">
                <a:solidFill>
                  <a:schemeClr val="bg1"/>
                </a:solidFill>
              </a:rPr>
              <a:t> прикметники мають три ступені порівняння: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4" name="Облако 3"/>
          <p:cNvSpPr/>
          <p:nvPr/>
        </p:nvSpPr>
        <p:spPr>
          <a:xfrm>
            <a:off x="928662" y="2428868"/>
            <a:ext cx="3286148" cy="142876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нульовий</a:t>
            </a:r>
            <a:endParaRPr lang="ru-RU" sz="3600" dirty="0"/>
          </a:p>
        </p:txBody>
      </p:sp>
      <p:sp>
        <p:nvSpPr>
          <p:cNvPr id="5" name="Облако 4"/>
          <p:cNvSpPr/>
          <p:nvPr/>
        </p:nvSpPr>
        <p:spPr>
          <a:xfrm>
            <a:off x="5214942" y="2500306"/>
            <a:ext cx="3000396" cy="135732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вищий</a:t>
            </a:r>
            <a:endParaRPr lang="ru-RU" sz="3600" dirty="0"/>
          </a:p>
        </p:txBody>
      </p:sp>
      <p:sp>
        <p:nvSpPr>
          <p:cNvPr id="6" name="Облако 5"/>
          <p:cNvSpPr/>
          <p:nvPr/>
        </p:nvSpPr>
        <p:spPr>
          <a:xfrm>
            <a:off x="2928926" y="4286256"/>
            <a:ext cx="3714776" cy="135732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найвищий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Нульовий </a:t>
            </a:r>
            <a:r>
              <a:rPr lang="uk-UA" dirty="0" err="1" smtClean="0">
                <a:solidFill>
                  <a:schemeClr val="bg1"/>
                </a:solidFill>
              </a:rPr>
              <a:t>ступінь-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Облако 3"/>
          <p:cNvSpPr/>
          <p:nvPr/>
        </p:nvSpPr>
        <p:spPr>
          <a:xfrm>
            <a:off x="0" y="1857364"/>
            <a:ext cx="9144000" cy="40005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початкова форма якісного прикметника:</a:t>
            </a:r>
          </a:p>
          <a:p>
            <a:pPr algn="ctr"/>
            <a:r>
              <a:rPr lang="uk-UA" sz="4000" dirty="0" smtClean="0">
                <a:solidFill>
                  <a:srgbClr val="92D050"/>
                </a:solidFill>
              </a:rPr>
              <a:t>глибокий,вузький,зелений</a:t>
            </a:r>
            <a:endParaRPr lang="ru-RU" sz="40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071563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Вищий ступінь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Облако 3"/>
          <p:cNvSpPr/>
          <p:nvPr/>
        </p:nvSpPr>
        <p:spPr>
          <a:xfrm>
            <a:off x="0" y="928670"/>
            <a:ext cx="9144000" cy="221457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означає,що якість якогось предмета більша чи менша,ніж якість іншого предмета.</a:t>
            </a:r>
          </a:p>
          <a:p>
            <a:pPr algn="ctr"/>
            <a:endParaRPr lang="ru-RU" dirty="0"/>
          </a:p>
        </p:txBody>
      </p:sp>
      <p:sp>
        <p:nvSpPr>
          <p:cNvPr id="5" name="Пятно 1 4"/>
          <p:cNvSpPr/>
          <p:nvPr/>
        </p:nvSpPr>
        <p:spPr>
          <a:xfrm>
            <a:off x="428596" y="3214686"/>
            <a:ext cx="4000528" cy="31432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проста форма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" name="Пятно 1 5"/>
          <p:cNvSpPr/>
          <p:nvPr/>
        </p:nvSpPr>
        <p:spPr>
          <a:xfrm>
            <a:off x="4929190" y="3143248"/>
            <a:ext cx="3857652" cy="30003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складена форма</a:t>
            </a:r>
            <a:endParaRPr lang="ru-RU" sz="2800" dirty="0">
              <a:solidFill>
                <a:schemeClr val="bg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2428860" y="3143248"/>
            <a:ext cx="428628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429388" y="3000372"/>
            <a:ext cx="642942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Проста форма вищого ступеня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pPr>
              <a:buNone/>
            </a:pPr>
            <a:r>
              <a:rPr lang="uk-UA" sz="4400" dirty="0" smtClean="0"/>
              <a:t>              Глибокий-глиб</a:t>
            </a:r>
            <a:r>
              <a:rPr lang="uk-UA" sz="4400" dirty="0" smtClean="0">
                <a:solidFill>
                  <a:srgbClr val="FF0000"/>
                </a:solidFill>
              </a:rPr>
              <a:t>ш</a:t>
            </a:r>
            <a:r>
              <a:rPr lang="uk-UA" sz="4400" dirty="0" smtClean="0"/>
              <a:t>ий</a:t>
            </a:r>
          </a:p>
          <a:p>
            <a:pPr>
              <a:buNone/>
            </a:pPr>
            <a:r>
              <a:rPr lang="uk-UA" sz="4400" dirty="0" smtClean="0"/>
              <a:t>            Важливий-важлив</a:t>
            </a:r>
            <a:r>
              <a:rPr lang="uk-UA" sz="4400" dirty="0" smtClean="0">
                <a:solidFill>
                  <a:srgbClr val="FF0000"/>
                </a:solidFill>
              </a:rPr>
              <a:t>іш</a:t>
            </a:r>
            <a:r>
              <a:rPr lang="uk-UA" sz="4400" dirty="0" smtClean="0"/>
              <a:t>ий</a:t>
            </a:r>
            <a:endParaRPr lang="ru-RU" sz="4400" dirty="0"/>
          </a:p>
        </p:txBody>
      </p:sp>
      <p:sp>
        <p:nvSpPr>
          <p:cNvPr id="4" name="Блок-схема: документ 3"/>
          <p:cNvSpPr/>
          <p:nvPr/>
        </p:nvSpPr>
        <p:spPr>
          <a:xfrm>
            <a:off x="857224" y="2571744"/>
            <a:ext cx="3071834" cy="1643074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корінь або основа нульового ступеня</a:t>
            </a:r>
            <a:endParaRPr lang="ru-RU" sz="2800" dirty="0"/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5357818" y="2571744"/>
            <a:ext cx="2643206" cy="1500198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-ш-,</a:t>
            </a:r>
          </a:p>
          <a:p>
            <a:pPr algn="ctr"/>
            <a:r>
              <a:rPr lang="uk-UA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-іш-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143372" y="3214686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4179091" y="3178967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Складена форма вищого ступеня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/>
          </a:p>
          <a:p>
            <a:pPr>
              <a:buNone/>
            </a:pPr>
            <a:r>
              <a:rPr lang="uk-UA" sz="4400" dirty="0" smtClean="0"/>
              <a:t>       Широкий-</a:t>
            </a:r>
            <a:r>
              <a:rPr lang="uk-UA" sz="4400" dirty="0" smtClean="0">
                <a:solidFill>
                  <a:srgbClr val="FF0000"/>
                </a:solidFill>
              </a:rPr>
              <a:t>більш</a:t>
            </a:r>
            <a:r>
              <a:rPr lang="uk-UA" sz="4400" dirty="0" smtClean="0"/>
              <a:t> широкий</a:t>
            </a:r>
          </a:p>
          <a:p>
            <a:pPr>
              <a:buNone/>
            </a:pPr>
            <a:r>
              <a:rPr lang="uk-UA" sz="4400" dirty="0" smtClean="0"/>
              <a:t>           Вузький-</a:t>
            </a:r>
            <a:r>
              <a:rPr lang="uk-UA" sz="4400" dirty="0" smtClean="0">
                <a:solidFill>
                  <a:srgbClr val="FF0000"/>
                </a:solidFill>
              </a:rPr>
              <a:t>менш</a:t>
            </a:r>
            <a:r>
              <a:rPr lang="uk-UA" sz="4400" dirty="0" smtClean="0"/>
              <a:t> вузький</a:t>
            </a:r>
          </a:p>
        </p:txBody>
      </p:sp>
      <p:sp>
        <p:nvSpPr>
          <p:cNvPr id="4" name="Блок-схема: документ 3"/>
          <p:cNvSpPr/>
          <p:nvPr/>
        </p:nvSpPr>
        <p:spPr>
          <a:xfrm>
            <a:off x="642910" y="2357430"/>
            <a:ext cx="2928958" cy="1500198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більш,</a:t>
            </a:r>
          </a:p>
          <a:p>
            <a:pPr algn="ctr"/>
            <a:r>
              <a:rPr lang="uk-UA" sz="3600" dirty="0" smtClean="0"/>
              <a:t>менш</a:t>
            </a:r>
            <a:endParaRPr lang="ru-RU" sz="3600" dirty="0"/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5357818" y="2357430"/>
            <a:ext cx="2786082" cy="1500198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нульовий ступінь</a:t>
            </a:r>
            <a:endParaRPr lang="ru-RU" sz="36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929058" y="3000372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4071934" y="2928934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Найвищий ступінь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Облако 3"/>
          <p:cNvSpPr/>
          <p:nvPr/>
        </p:nvSpPr>
        <p:spPr>
          <a:xfrm>
            <a:off x="142844" y="1714488"/>
            <a:ext cx="8858312" cy="178595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означає,що якість якогось предмета виявляється в найвищій мірі.</a:t>
            </a:r>
            <a:endParaRPr lang="ru-RU" sz="3600" dirty="0"/>
          </a:p>
        </p:txBody>
      </p:sp>
      <p:sp>
        <p:nvSpPr>
          <p:cNvPr id="5" name="Пятно 1 4"/>
          <p:cNvSpPr/>
          <p:nvPr/>
        </p:nvSpPr>
        <p:spPr>
          <a:xfrm>
            <a:off x="714348" y="3857628"/>
            <a:ext cx="3643338" cy="250033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chemeClr val="bg1"/>
                </a:solidFill>
              </a:rPr>
              <a:t>проста форма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Пятно 1 5"/>
          <p:cNvSpPr/>
          <p:nvPr/>
        </p:nvSpPr>
        <p:spPr>
          <a:xfrm>
            <a:off x="5286380" y="3786190"/>
            <a:ext cx="3571868" cy="250033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chemeClr val="bg1"/>
                </a:solidFill>
              </a:rPr>
              <a:t>складена форма</a:t>
            </a:r>
            <a:endParaRPr lang="ru-RU" sz="3200" dirty="0">
              <a:solidFill>
                <a:schemeClr val="bg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2250265" y="3679033"/>
            <a:ext cx="50006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6643702" y="3571876"/>
            <a:ext cx="642942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Проста форма найвищого ступеня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/>
              <a:t> </a:t>
            </a:r>
            <a:r>
              <a:rPr lang="uk-UA" dirty="0" smtClean="0"/>
              <a:t>          </a:t>
            </a:r>
          </a:p>
          <a:p>
            <a:pPr>
              <a:buNone/>
            </a:pPr>
            <a:r>
              <a:rPr lang="uk-UA" sz="5200" dirty="0" smtClean="0"/>
              <a:t>           Глибокий-</a:t>
            </a:r>
            <a:r>
              <a:rPr lang="uk-UA" sz="5200" dirty="0" smtClean="0">
                <a:solidFill>
                  <a:srgbClr val="FFFF00"/>
                </a:solidFill>
              </a:rPr>
              <a:t>най</a:t>
            </a:r>
            <a:r>
              <a:rPr lang="uk-UA" sz="5200" dirty="0" smtClean="0"/>
              <a:t>глиб</a:t>
            </a:r>
            <a:r>
              <a:rPr lang="uk-UA" sz="5200" dirty="0" smtClean="0">
                <a:solidFill>
                  <a:srgbClr val="FF0000"/>
                </a:solidFill>
              </a:rPr>
              <a:t>ш</a:t>
            </a:r>
            <a:r>
              <a:rPr lang="uk-UA" sz="5200" dirty="0" smtClean="0"/>
              <a:t>ий,</a:t>
            </a:r>
          </a:p>
          <a:p>
            <a:pPr>
              <a:buNone/>
            </a:pPr>
            <a:r>
              <a:rPr lang="uk-UA" sz="5200" dirty="0"/>
              <a:t> </a:t>
            </a:r>
            <a:r>
              <a:rPr lang="uk-UA" sz="5200" dirty="0" smtClean="0"/>
              <a:t>                             </a:t>
            </a:r>
            <a:r>
              <a:rPr lang="uk-UA" sz="5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як</a:t>
            </a:r>
            <a:r>
              <a:rPr lang="uk-UA" sz="5200" dirty="0" smtClean="0">
                <a:solidFill>
                  <a:srgbClr val="FFFF00"/>
                </a:solidFill>
              </a:rPr>
              <a:t>най</a:t>
            </a:r>
            <a:r>
              <a:rPr lang="uk-UA" sz="5200" dirty="0" smtClean="0"/>
              <a:t>глиб</a:t>
            </a:r>
            <a:r>
              <a:rPr lang="uk-UA" sz="5200" dirty="0" smtClean="0">
                <a:solidFill>
                  <a:srgbClr val="FF0000"/>
                </a:solidFill>
              </a:rPr>
              <a:t>ш</a:t>
            </a:r>
            <a:r>
              <a:rPr lang="uk-UA" sz="5200" dirty="0" smtClean="0"/>
              <a:t>ий,</a:t>
            </a:r>
          </a:p>
          <a:p>
            <a:pPr>
              <a:buNone/>
            </a:pPr>
            <a:r>
              <a:rPr lang="uk-UA" sz="5200" dirty="0"/>
              <a:t> </a:t>
            </a:r>
            <a:r>
              <a:rPr lang="uk-UA" sz="5200" dirty="0" smtClean="0"/>
              <a:t>                             </a:t>
            </a:r>
            <a:r>
              <a:rPr lang="uk-UA" sz="5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що</a:t>
            </a:r>
            <a:r>
              <a:rPr lang="uk-UA" sz="5200" dirty="0" smtClean="0">
                <a:solidFill>
                  <a:srgbClr val="FFFF00"/>
                </a:solidFill>
              </a:rPr>
              <a:t>най</a:t>
            </a:r>
            <a:r>
              <a:rPr lang="uk-UA" sz="5200" dirty="0" smtClean="0"/>
              <a:t>глиб</a:t>
            </a:r>
            <a:r>
              <a:rPr lang="uk-UA" sz="5200" dirty="0" smtClean="0">
                <a:solidFill>
                  <a:srgbClr val="FF0000"/>
                </a:solidFill>
              </a:rPr>
              <a:t>ш</a:t>
            </a:r>
            <a:r>
              <a:rPr lang="uk-UA" sz="5200" dirty="0" smtClean="0"/>
              <a:t>ий.</a:t>
            </a:r>
            <a:endParaRPr lang="ru-RU" sz="5200" dirty="0"/>
          </a:p>
        </p:txBody>
      </p:sp>
      <p:sp>
        <p:nvSpPr>
          <p:cNvPr id="4" name="Капля 3"/>
          <p:cNvSpPr/>
          <p:nvPr/>
        </p:nvSpPr>
        <p:spPr>
          <a:xfrm>
            <a:off x="785786" y="2143116"/>
            <a:ext cx="2857520" cy="1928826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err="1" smtClean="0"/>
              <a:t>най-</a:t>
            </a:r>
            <a:r>
              <a:rPr lang="uk-UA" sz="3600" dirty="0" smtClean="0"/>
              <a:t>,</a:t>
            </a:r>
          </a:p>
          <a:p>
            <a:pPr algn="ctr"/>
            <a:r>
              <a:rPr lang="uk-UA" sz="3600" dirty="0" err="1" smtClean="0">
                <a:solidFill>
                  <a:srgbClr val="FF0000"/>
                </a:solidFill>
              </a:rPr>
              <a:t>як</a:t>
            </a:r>
            <a:r>
              <a:rPr lang="uk-UA" sz="3600" dirty="0" err="1" smtClean="0"/>
              <a:t>най-</a:t>
            </a:r>
            <a:r>
              <a:rPr lang="uk-UA" sz="3600" dirty="0" smtClean="0"/>
              <a:t>,</a:t>
            </a:r>
          </a:p>
          <a:p>
            <a:pPr algn="ctr"/>
            <a:r>
              <a:rPr lang="uk-UA" sz="3600" dirty="0" err="1" smtClean="0">
                <a:solidFill>
                  <a:srgbClr val="FF0000"/>
                </a:solidFill>
              </a:rPr>
              <a:t>що</a:t>
            </a:r>
            <a:r>
              <a:rPr lang="uk-UA" sz="3600" dirty="0" err="1" smtClean="0"/>
              <a:t>най-</a:t>
            </a:r>
            <a:endParaRPr lang="ru-RU" sz="3600" dirty="0"/>
          </a:p>
        </p:txBody>
      </p:sp>
      <p:sp>
        <p:nvSpPr>
          <p:cNvPr id="5" name="Капля 4"/>
          <p:cNvSpPr/>
          <p:nvPr/>
        </p:nvSpPr>
        <p:spPr>
          <a:xfrm>
            <a:off x="5857884" y="2071678"/>
            <a:ext cx="2857520" cy="2071702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проста форма вищого ступеня</a:t>
            </a:r>
            <a:endParaRPr lang="ru-RU" sz="32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143372" y="2928934"/>
            <a:ext cx="114300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4214810" y="2857496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Складена форма найвищого ступеня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/>
          </a:p>
          <a:p>
            <a:pPr>
              <a:buNone/>
            </a:pPr>
            <a:r>
              <a:rPr lang="uk-UA" sz="4400" dirty="0" smtClean="0"/>
              <a:t>     Успішний-</a:t>
            </a:r>
            <a:r>
              <a:rPr lang="uk-UA" sz="4400" dirty="0" smtClean="0">
                <a:solidFill>
                  <a:schemeClr val="accent1"/>
                </a:solidFill>
              </a:rPr>
              <a:t>найбільш</a:t>
            </a:r>
            <a:r>
              <a:rPr lang="uk-UA" sz="4400" dirty="0" smtClean="0"/>
              <a:t> успішний,</a:t>
            </a:r>
          </a:p>
          <a:p>
            <a:pPr>
              <a:buNone/>
            </a:pPr>
            <a:r>
              <a:rPr lang="uk-UA" sz="4400" dirty="0"/>
              <a:t> </a:t>
            </a:r>
            <a:r>
              <a:rPr lang="uk-UA" sz="4400" dirty="0" smtClean="0"/>
              <a:t>                      </a:t>
            </a:r>
            <a:r>
              <a:rPr lang="uk-UA" sz="4400" dirty="0" smtClean="0">
                <a:solidFill>
                  <a:schemeClr val="accent1"/>
                </a:solidFill>
              </a:rPr>
              <a:t>найменш</a:t>
            </a:r>
            <a:r>
              <a:rPr lang="uk-UA" sz="4400" dirty="0" smtClean="0"/>
              <a:t> успішний.</a:t>
            </a:r>
            <a:endParaRPr lang="ru-RU" sz="4400" dirty="0"/>
          </a:p>
        </p:txBody>
      </p:sp>
      <p:sp>
        <p:nvSpPr>
          <p:cNvPr id="4" name="Капля 3"/>
          <p:cNvSpPr/>
          <p:nvPr/>
        </p:nvSpPr>
        <p:spPr>
          <a:xfrm>
            <a:off x="714348" y="2214554"/>
            <a:ext cx="3286148" cy="1643074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найбільш,</a:t>
            </a:r>
          </a:p>
          <a:p>
            <a:pPr algn="ctr"/>
            <a:r>
              <a:rPr lang="uk-UA" sz="3600" dirty="0" smtClean="0"/>
              <a:t>найменш</a:t>
            </a:r>
            <a:endParaRPr lang="ru-RU" sz="3600" dirty="0"/>
          </a:p>
        </p:txBody>
      </p:sp>
      <p:sp>
        <p:nvSpPr>
          <p:cNvPr id="5" name="Капля 4"/>
          <p:cNvSpPr/>
          <p:nvPr/>
        </p:nvSpPr>
        <p:spPr>
          <a:xfrm>
            <a:off x="5357818" y="2214554"/>
            <a:ext cx="3143272" cy="1643074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нульовий ступінь</a:t>
            </a:r>
            <a:endParaRPr lang="ru-RU" sz="36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286248" y="2928934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4357686" y="2857496"/>
            <a:ext cx="7143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Складні випадки утворення вищого ступеня порівняння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3600" dirty="0" smtClean="0"/>
              <a:t>1.Випадання суфіксів:</a:t>
            </a:r>
          </a:p>
          <a:p>
            <a:pPr>
              <a:buNone/>
            </a:pPr>
            <a:r>
              <a:rPr lang="uk-UA" sz="3600" dirty="0"/>
              <a:t>	</a:t>
            </a:r>
            <a:r>
              <a:rPr lang="uk-UA" sz="3600" dirty="0" smtClean="0"/>
              <a:t>		-</a:t>
            </a:r>
            <a:r>
              <a:rPr lang="uk-UA" sz="3600" dirty="0" smtClean="0">
                <a:solidFill>
                  <a:srgbClr val="002060"/>
                </a:solidFill>
              </a:rPr>
              <a:t>к</a:t>
            </a:r>
            <a:r>
              <a:rPr lang="uk-UA" sz="3600" dirty="0" smtClean="0"/>
              <a:t>- : солод</a:t>
            </a:r>
            <a:r>
              <a:rPr lang="uk-UA" sz="3600" dirty="0" smtClean="0">
                <a:solidFill>
                  <a:srgbClr val="002060"/>
                </a:solidFill>
              </a:rPr>
              <a:t>к</a:t>
            </a:r>
            <a:r>
              <a:rPr lang="uk-UA" sz="3600" dirty="0" smtClean="0"/>
              <a:t>ий-солодший;</a:t>
            </a:r>
          </a:p>
          <a:p>
            <a:pPr>
              <a:buNone/>
            </a:pPr>
            <a:r>
              <a:rPr lang="uk-UA" sz="3600" dirty="0"/>
              <a:t>	</a:t>
            </a:r>
            <a:r>
              <a:rPr lang="uk-UA" sz="3600" dirty="0" smtClean="0"/>
              <a:t>		</a:t>
            </a:r>
            <a:r>
              <a:rPr lang="uk-UA" sz="3600" dirty="0" err="1" smtClean="0"/>
              <a:t>-</a:t>
            </a:r>
            <a:r>
              <a:rPr lang="uk-UA" sz="3600" dirty="0" err="1" smtClean="0">
                <a:solidFill>
                  <a:srgbClr val="002060"/>
                </a:solidFill>
              </a:rPr>
              <a:t>ок</a:t>
            </a:r>
            <a:r>
              <a:rPr lang="uk-UA" sz="3600" dirty="0" err="1" smtClean="0"/>
              <a:t>-</a:t>
            </a:r>
            <a:r>
              <a:rPr lang="uk-UA" sz="3600" dirty="0" smtClean="0"/>
              <a:t> : глиб</a:t>
            </a:r>
            <a:r>
              <a:rPr lang="uk-UA" sz="3600" dirty="0" smtClean="0">
                <a:solidFill>
                  <a:srgbClr val="002060"/>
                </a:solidFill>
              </a:rPr>
              <a:t>ок</a:t>
            </a:r>
            <a:r>
              <a:rPr lang="uk-UA" sz="3600" dirty="0" smtClean="0"/>
              <a:t>ий-глибший;</a:t>
            </a:r>
          </a:p>
          <a:p>
            <a:pPr>
              <a:buNone/>
            </a:pPr>
            <a:r>
              <a:rPr lang="uk-UA" sz="3600" dirty="0"/>
              <a:t>	</a:t>
            </a:r>
            <a:r>
              <a:rPr lang="uk-UA" sz="3600" dirty="0" smtClean="0"/>
              <a:t>		</a:t>
            </a:r>
            <a:r>
              <a:rPr lang="uk-UA" sz="3600" dirty="0" err="1" smtClean="0"/>
              <a:t>-</a:t>
            </a:r>
            <a:r>
              <a:rPr lang="uk-UA" sz="3600" dirty="0" err="1" smtClean="0">
                <a:solidFill>
                  <a:srgbClr val="002060"/>
                </a:solidFill>
              </a:rPr>
              <a:t>ек</a:t>
            </a:r>
            <a:r>
              <a:rPr lang="uk-UA" sz="3600" dirty="0" err="1" smtClean="0"/>
              <a:t>-</a:t>
            </a:r>
            <a:r>
              <a:rPr lang="uk-UA" sz="3600" dirty="0" smtClean="0"/>
              <a:t> : дал</a:t>
            </a:r>
            <a:r>
              <a:rPr lang="uk-UA" sz="3600" dirty="0" smtClean="0">
                <a:solidFill>
                  <a:srgbClr val="002060"/>
                </a:solidFill>
              </a:rPr>
              <a:t>ек</a:t>
            </a:r>
            <a:r>
              <a:rPr lang="uk-UA" sz="3600" dirty="0" smtClean="0"/>
              <a:t>ий-дальший.</a:t>
            </a:r>
          </a:p>
          <a:p>
            <a:pPr>
              <a:buNone/>
            </a:pPr>
            <a:r>
              <a:rPr lang="uk-UA" sz="3600" dirty="0" smtClean="0"/>
              <a:t>2.Зміна приголосних:</a:t>
            </a:r>
          </a:p>
          <a:p>
            <a:pPr>
              <a:buNone/>
            </a:pPr>
            <a:r>
              <a:rPr lang="uk-UA" sz="3600" dirty="0"/>
              <a:t>	</a:t>
            </a:r>
            <a:r>
              <a:rPr lang="uk-UA" sz="3600" dirty="0" smtClean="0"/>
              <a:t>	</a:t>
            </a:r>
            <a:r>
              <a:rPr lang="uk-UA" sz="3600" dirty="0" smtClean="0">
                <a:solidFill>
                  <a:srgbClr val="002060"/>
                </a:solidFill>
              </a:rPr>
              <a:t>г,ж,з</a:t>
            </a:r>
            <a:r>
              <a:rPr lang="uk-UA" sz="3600" dirty="0" smtClean="0"/>
              <a:t> – </a:t>
            </a:r>
            <a:r>
              <a:rPr lang="uk-UA" sz="3600" dirty="0" err="1" smtClean="0">
                <a:solidFill>
                  <a:srgbClr val="FF0000"/>
                </a:solidFill>
              </a:rPr>
              <a:t>жч</a:t>
            </a:r>
            <a:r>
              <a:rPr lang="uk-UA" sz="3600" dirty="0" smtClean="0"/>
              <a:t> : доро</a:t>
            </a:r>
            <a:r>
              <a:rPr lang="uk-UA" sz="3600" dirty="0" smtClean="0">
                <a:solidFill>
                  <a:srgbClr val="002060"/>
                </a:solidFill>
              </a:rPr>
              <a:t>г</a:t>
            </a:r>
            <a:r>
              <a:rPr lang="uk-UA" sz="3600" dirty="0" smtClean="0"/>
              <a:t>ий-доро</a:t>
            </a:r>
            <a:r>
              <a:rPr lang="uk-UA" sz="3600" dirty="0" smtClean="0">
                <a:solidFill>
                  <a:srgbClr val="FF0000"/>
                </a:solidFill>
              </a:rPr>
              <a:t>жч</a:t>
            </a:r>
            <a:r>
              <a:rPr lang="uk-UA" sz="3600" dirty="0" smtClean="0"/>
              <a:t>ий;</a:t>
            </a:r>
          </a:p>
          <a:p>
            <a:pPr>
              <a:buNone/>
            </a:pPr>
            <a:r>
              <a:rPr lang="uk-UA" sz="3600" dirty="0"/>
              <a:t>	</a:t>
            </a:r>
            <a:r>
              <a:rPr lang="uk-UA" sz="3600" dirty="0" smtClean="0"/>
              <a:t>	       </a:t>
            </a:r>
            <a:r>
              <a:rPr lang="uk-UA" sz="3600" dirty="0" err="1" smtClean="0">
                <a:solidFill>
                  <a:srgbClr val="002060"/>
                </a:solidFill>
              </a:rPr>
              <a:t>ст</a:t>
            </a:r>
            <a:r>
              <a:rPr lang="uk-UA" sz="3600" dirty="0" smtClean="0"/>
              <a:t> – </a:t>
            </a:r>
            <a:r>
              <a:rPr lang="uk-UA" sz="3600" dirty="0" smtClean="0">
                <a:solidFill>
                  <a:srgbClr val="FF0000"/>
                </a:solidFill>
              </a:rPr>
              <a:t>щ</a:t>
            </a:r>
            <a:r>
              <a:rPr lang="uk-UA" sz="3600" dirty="0" smtClean="0"/>
              <a:t> : тов</a:t>
            </a:r>
            <a:r>
              <a:rPr lang="uk-UA" sz="3600" dirty="0" smtClean="0">
                <a:solidFill>
                  <a:srgbClr val="002060"/>
                </a:solidFill>
              </a:rPr>
              <a:t>ст</a:t>
            </a:r>
            <a:r>
              <a:rPr lang="uk-UA" sz="3600" dirty="0" smtClean="0"/>
              <a:t>ий-тов</a:t>
            </a:r>
            <a:r>
              <a:rPr lang="uk-UA" sz="3600" dirty="0" smtClean="0">
                <a:solidFill>
                  <a:srgbClr val="FF0000"/>
                </a:solidFill>
              </a:rPr>
              <a:t>щ</a:t>
            </a:r>
            <a:r>
              <a:rPr lang="uk-UA" sz="3600" dirty="0" smtClean="0"/>
              <a:t>ий.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85720" y="500063"/>
            <a:ext cx="8643998" cy="58578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3600" dirty="0" smtClean="0"/>
              <a:t>3.Особливий випадок зміни приголосних:</a:t>
            </a:r>
          </a:p>
          <a:p>
            <a:pPr>
              <a:buNone/>
            </a:pPr>
            <a:r>
              <a:rPr lang="uk-UA" sz="3600" dirty="0"/>
              <a:t> </a:t>
            </a:r>
            <a:r>
              <a:rPr lang="uk-UA" sz="3600" dirty="0" smtClean="0"/>
              <a:t>                     ви</a:t>
            </a:r>
            <a:r>
              <a:rPr lang="uk-UA" sz="3600" dirty="0" smtClean="0">
                <a:solidFill>
                  <a:srgbClr val="002060"/>
                </a:solidFill>
              </a:rPr>
              <a:t>сок</a:t>
            </a:r>
            <a:r>
              <a:rPr lang="uk-UA" sz="3600" dirty="0" smtClean="0"/>
              <a:t>ий – ви</a:t>
            </a:r>
            <a:r>
              <a:rPr lang="uk-UA" sz="3600" dirty="0" smtClean="0">
                <a:solidFill>
                  <a:srgbClr val="002060"/>
                </a:solidFill>
              </a:rPr>
              <a:t>щ</a:t>
            </a:r>
            <a:r>
              <a:rPr lang="uk-UA" sz="3600" dirty="0" smtClean="0"/>
              <a:t>ий;</a:t>
            </a:r>
          </a:p>
          <a:p>
            <a:pPr>
              <a:buNone/>
            </a:pPr>
            <a:r>
              <a:rPr lang="uk-UA" sz="3600" dirty="0"/>
              <a:t>	</a:t>
            </a:r>
            <a:r>
              <a:rPr lang="uk-UA" sz="3600" dirty="0" smtClean="0"/>
              <a:t>		    кра</a:t>
            </a:r>
            <a:r>
              <a:rPr lang="uk-UA" sz="3600" dirty="0" smtClean="0">
                <a:solidFill>
                  <a:srgbClr val="002060"/>
                </a:solidFill>
              </a:rPr>
              <a:t>сив</a:t>
            </a:r>
            <a:r>
              <a:rPr lang="uk-UA" sz="3600" dirty="0" smtClean="0"/>
              <a:t>ий – кра</a:t>
            </a:r>
            <a:r>
              <a:rPr lang="uk-UA" sz="3600" dirty="0" smtClean="0">
                <a:solidFill>
                  <a:srgbClr val="002060"/>
                </a:solidFill>
              </a:rPr>
              <a:t>щ</a:t>
            </a:r>
            <a:r>
              <a:rPr lang="uk-UA" sz="3600" dirty="0" smtClean="0"/>
              <a:t>ий.</a:t>
            </a:r>
          </a:p>
          <a:p>
            <a:pPr>
              <a:buNone/>
            </a:pPr>
            <a:r>
              <a:rPr lang="uk-UA" sz="3600" dirty="0" smtClean="0"/>
              <a:t>4.Утворення від основи іншого слова:</a:t>
            </a:r>
          </a:p>
          <a:p>
            <a:pPr>
              <a:buNone/>
            </a:pPr>
            <a:r>
              <a:rPr lang="uk-UA" sz="3600" dirty="0"/>
              <a:t>	</a:t>
            </a:r>
            <a:r>
              <a:rPr lang="uk-UA" sz="3600" dirty="0" smtClean="0"/>
              <a:t>		    гарний – </a:t>
            </a:r>
            <a:r>
              <a:rPr lang="uk-UA" sz="3600" dirty="0" smtClean="0">
                <a:solidFill>
                  <a:srgbClr val="002060"/>
                </a:solidFill>
              </a:rPr>
              <a:t>кращий</a:t>
            </a:r>
            <a:r>
              <a:rPr lang="uk-UA" sz="3600" dirty="0" smtClean="0"/>
              <a:t>;</a:t>
            </a:r>
          </a:p>
          <a:p>
            <a:pPr>
              <a:buNone/>
            </a:pPr>
            <a:r>
              <a:rPr lang="uk-UA" sz="3600" dirty="0"/>
              <a:t>	</a:t>
            </a:r>
            <a:r>
              <a:rPr lang="uk-UA" sz="3600" dirty="0" smtClean="0"/>
              <a:t>		    поганий – </a:t>
            </a:r>
            <a:r>
              <a:rPr lang="uk-UA" sz="3600" dirty="0" smtClean="0">
                <a:solidFill>
                  <a:srgbClr val="002060"/>
                </a:solidFill>
              </a:rPr>
              <a:t>гірший</a:t>
            </a:r>
            <a:r>
              <a:rPr lang="uk-UA" sz="3600" dirty="0" smtClean="0"/>
              <a:t>;</a:t>
            </a:r>
          </a:p>
          <a:p>
            <a:pPr>
              <a:buNone/>
            </a:pPr>
            <a:r>
              <a:rPr lang="uk-UA" sz="3600" dirty="0"/>
              <a:t>	</a:t>
            </a:r>
            <a:r>
              <a:rPr lang="uk-UA" sz="3600" dirty="0" smtClean="0"/>
              <a:t>		    добрий – </a:t>
            </a:r>
            <a:r>
              <a:rPr lang="uk-UA" sz="3600" dirty="0" smtClean="0">
                <a:solidFill>
                  <a:srgbClr val="002060"/>
                </a:solidFill>
              </a:rPr>
              <a:t>ліпший</a:t>
            </a:r>
            <a:r>
              <a:rPr lang="uk-UA" sz="3600" dirty="0" smtClean="0"/>
              <a:t>;</a:t>
            </a:r>
          </a:p>
          <a:p>
            <a:pPr>
              <a:buNone/>
            </a:pPr>
            <a:r>
              <a:rPr lang="uk-UA" sz="3600" dirty="0"/>
              <a:t>	</a:t>
            </a:r>
            <a:r>
              <a:rPr lang="uk-UA" sz="3600" dirty="0" smtClean="0"/>
              <a:t>		    малий – </a:t>
            </a:r>
            <a:r>
              <a:rPr lang="uk-UA" sz="3600" dirty="0" smtClean="0">
                <a:solidFill>
                  <a:srgbClr val="002060"/>
                </a:solidFill>
              </a:rPr>
              <a:t>менший</a:t>
            </a:r>
            <a:r>
              <a:rPr lang="uk-UA" sz="3600" dirty="0" smtClean="0"/>
              <a:t>.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0063" y="428625"/>
            <a:ext cx="8643937" cy="614362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4000" dirty="0" smtClean="0"/>
              <a:t>Не всі якісні прикметники можуть </a:t>
            </a:r>
          </a:p>
          <a:p>
            <a:pPr>
              <a:buNone/>
            </a:pPr>
            <a:r>
              <a:rPr lang="uk-UA" sz="4000" dirty="0" smtClean="0"/>
              <a:t>утворювати ступені порівняння.</a:t>
            </a:r>
          </a:p>
          <a:p>
            <a:pPr>
              <a:buNone/>
            </a:pPr>
            <a:r>
              <a:rPr lang="uk-UA" sz="4000" dirty="0" smtClean="0">
                <a:solidFill>
                  <a:srgbClr val="002060"/>
                </a:solidFill>
              </a:rPr>
              <a:t>Не мають </a:t>
            </a:r>
            <a:r>
              <a:rPr lang="uk-UA" sz="4000" dirty="0" smtClean="0"/>
              <a:t>ступенів порівняння якісні </a:t>
            </a:r>
          </a:p>
          <a:p>
            <a:pPr>
              <a:buNone/>
            </a:pPr>
            <a:r>
              <a:rPr lang="uk-UA" sz="4000" dirty="0" smtClean="0"/>
              <a:t>прикметники,що вказують на   </a:t>
            </a:r>
          </a:p>
          <a:p>
            <a:pPr>
              <a:buNone/>
            </a:pPr>
            <a:r>
              <a:rPr lang="uk-UA" sz="4000" dirty="0"/>
              <a:t> </a:t>
            </a:r>
            <a:r>
              <a:rPr lang="uk-UA" sz="4000" dirty="0" smtClean="0"/>
              <a:t>              абсолютну ознаку: </a:t>
            </a:r>
          </a:p>
          <a:p>
            <a:pPr>
              <a:buNone/>
            </a:pPr>
            <a:r>
              <a:rPr lang="uk-UA" sz="4000" dirty="0"/>
              <a:t> </a:t>
            </a:r>
            <a:r>
              <a:rPr lang="uk-UA" sz="4000" dirty="0" smtClean="0"/>
              <a:t>          </a:t>
            </a:r>
            <a:r>
              <a:rPr lang="uk-UA" sz="4000" dirty="0" smtClean="0">
                <a:solidFill>
                  <a:srgbClr val="002060"/>
                </a:solidFill>
              </a:rPr>
              <a:t>лисий,глухий,кульгавий,</a:t>
            </a:r>
          </a:p>
          <a:p>
            <a:pPr>
              <a:buNone/>
            </a:pPr>
            <a:r>
              <a:rPr lang="uk-UA" sz="4000" dirty="0" smtClean="0">
                <a:solidFill>
                  <a:srgbClr val="002060"/>
                </a:solidFill>
              </a:rPr>
              <a:t>           мертвий,босий,голошиїй,</a:t>
            </a:r>
          </a:p>
          <a:p>
            <a:pPr>
              <a:buNone/>
            </a:pPr>
            <a:r>
              <a:rPr lang="uk-UA" sz="4000" dirty="0">
                <a:solidFill>
                  <a:srgbClr val="002060"/>
                </a:solidFill>
              </a:rPr>
              <a:t> </a:t>
            </a:r>
            <a:r>
              <a:rPr lang="uk-UA" sz="4000" dirty="0" smtClean="0">
                <a:solidFill>
                  <a:srgbClr val="002060"/>
                </a:solidFill>
              </a:rPr>
              <a:t>           німий,голомозий,гнідий.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69072"/>
          </a:xfrm>
        </p:spPr>
        <p:txBody>
          <a:bodyPr>
            <a:norm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!</a:t>
            </a:r>
            <a:br>
              <a:rPr lang="ru-RU" sz="96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chemeClr val="bg1"/>
                </a:solidFill>
              </a:rPr>
              <a:t>В </a:t>
            </a:r>
            <a:r>
              <a:rPr lang="ru-RU" sz="4000" dirty="0" err="1" smtClean="0">
                <a:solidFill>
                  <a:schemeClr val="bg1"/>
                </a:solidFill>
              </a:rPr>
              <a:t>укра</a:t>
            </a:r>
            <a:r>
              <a:rPr lang="uk-UA" sz="4000" dirty="0" err="1" smtClean="0">
                <a:solidFill>
                  <a:schemeClr val="bg1"/>
                </a:solidFill>
              </a:rPr>
              <a:t>їнській</a:t>
            </a:r>
            <a:r>
              <a:rPr lang="uk-UA" sz="4000" dirty="0" smtClean="0">
                <a:solidFill>
                  <a:schemeClr val="bg1"/>
                </a:solidFill>
              </a:rPr>
              <a:t> мові не можна утворювати найвищий ступінь порівняння за допомогою слова </a:t>
            </a:r>
            <a:r>
              <a:rPr lang="uk-UA" sz="4000" dirty="0" smtClean="0">
                <a:solidFill>
                  <a:srgbClr val="FF0000"/>
                </a:solidFill>
              </a:rPr>
              <a:t>самий</a:t>
            </a:r>
            <a:r>
              <a:rPr lang="uk-UA" sz="4000" dirty="0" smtClean="0">
                <a:solidFill>
                  <a:schemeClr val="bg1"/>
                </a:solidFill>
              </a:rPr>
              <a:t> (на відміну від російської мови):</a:t>
            </a:r>
            <a:br>
              <a:rPr lang="uk-UA" sz="4000" dirty="0" smtClean="0">
                <a:solidFill>
                  <a:schemeClr val="bg1"/>
                </a:solidFill>
              </a:rPr>
            </a:br>
            <a:r>
              <a:rPr lang="uk-UA" sz="4000" dirty="0" smtClean="0">
                <a:solidFill>
                  <a:schemeClr val="tx1"/>
                </a:solidFill>
              </a:rPr>
              <a:t>рос. </a:t>
            </a:r>
            <a:r>
              <a:rPr lang="ru-RU" sz="4000" dirty="0" smtClean="0">
                <a:solidFill>
                  <a:schemeClr val="tx1"/>
                </a:solidFill>
              </a:rPr>
              <a:t>самый красивый-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uk-UA" sz="4000" dirty="0" smtClean="0">
                <a:solidFill>
                  <a:schemeClr val="tx1"/>
                </a:solidFill>
              </a:rPr>
              <a:t>укр. найкрасивіший.</a:t>
            </a:r>
            <a:endParaRPr lang="ru-RU" sz="96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jemocii_4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578" y="571480"/>
            <a:ext cx="1928826" cy="1708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/>
          <a:lstStyle/>
          <a:p>
            <a:r>
              <a:rPr lang="uk-UA" sz="8800" dirty="0" smtClean="0">
                <a:solidFill>
                  <a:srgbClr val="FF0000"/>
                </a:solidFill>
              </a:rPr>
              <a:t>!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>
                <a:solidFill>
                  <a:schemeClr val="bg1"/>
                </a:solidFill>
              </a:rPr>
              <a:t>Не можна також говорити </a:t>
            </a:r>
            <a:br>
              <a:rPr lang="uk-UA" dirty="0" smtClean="0">
                <a:solidFill>
                  <a:schemeClr val="bg1"/>
                </a:solidFill>
              </a:rPr>
            </a:br>
            <a:r>
              <a:rPr lang="uk-UA" dirty="0" smtClean="0">
                <a:solidFill>
                  <a:schemeClr val="bg1"/>
                </a:solidFill>
              </a:rPr>
              <a:t>(і писати):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більш розумн</a:t>
            </a:r>
            <a:r>
              <a:rPr lang="uk-UA" dirty="0" smtClean="0">
                <a:solidFill>
                  <a:srgbClr val="C00000"/>
                </a:solidFill>
              </a:rPr>
              <a:t>іш</a:t>
            </a:r>
            <a:r>
              <a:rPr lang="uk-UA" dirty="0" smtClean="0"/>
              <a:t>ий.</a:t>
            </a:r>
            <a:br>
              <a:rPr lang="uk-UA" dirty="0" smtClean="0"/>
            </a:br>
            <a:r>
              <a:rPr lang="uk-UA" dirty="0" smtClean="0">
                <a:solidFill>
                  <a:schemeClr val="bg1"/>
                </a:solidFill>
              </a:rPr>
              <a:t>Треба: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більш розумний.</a:t>
            </a:r>
            <a:endParaRPr lang="ru-RU" dirty="0"/>
          </a:p>
        </p:txBody>
      </p:sp>
      <p:pic>
        <p:nvPicPr>
          <p:cNvPr id="3" name="Рисунок 2" descr="jemocii_4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40" y="571480"/>
            <a:ext cx="1857388" cy="1645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57188" y="428625"/>
            <a:ext cx="8786812" cy="56975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800" dirty="0" smtClean="0">
                <a:solidFill>
                  <a:srgbClr val="FF0000"/>
                </a:solidFill>
              </a:rPr>
              <a:t>Домашнє завдання</a:t>
            </a:r>
            <a:endParaRPr lang="uk-UA" sz="4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uk-UA" sz="4000" dirty="0" smtClean="0">
                <a:solidFill>
                  <a:srgbClr val="FF0000"/>
                </a:solidFill>
              </a:rPr>
              <a:t> </a:t>
            </a:r>
            <a:r>
              <a:rPr lang="uk-UA" sz="4000" dirty="0" smtClean="0"/>
              <a:t> </a:t>
            </a:r>
            <a:r>
              <a:rPr lang="uk-UA" sz="2800" dirty="0" smtClean="0"/>
              <a:t>Утворіть,якщо це </a:t>
            </a:r>
            <a:r>
              <a:rPr lang="uk-UA" sz="2800" dirty="0" err="1" smtClean="0"/>
              <a:t>можливо,від</a:t>
            </a:r>
            <a:r>
              <a:rPr lang="uk-UA" sz="2800" dirty="0" smtClean="0"/>
              <a:t> поданих прикметників </a:t>
            </a:r>
            <a:r>
              <a:rPr lang="uk-UA" sz="2800" dirty="0" smtClean="0"/>
              <a:t>с</a:t>
            </a:r>
            <a:r>
              <a:rPr lang="uk-UA" sz="2800" dirty="0" smtClean="0"/>
              <a:t>тупені порівняння</a:t>
            </a:r>
            <a:r>
              <a:rPr lang="uk-UA" sz="2800" dirty="0" smtClean="0"/>
              <a:t>.</a:t>
            </a:r>
          </a:p>
          <a:p>
            <a:pPr>
              <a:buNone/>
            </a:pPr>
            <a:r>
              <a:rPr lang="uk-UA" sz="4000" dirty="0" smtClean="0">
                <a:solidFill>
                  <a:srgbClr val="002060"/>
                </a:solidFill>
              </a:rPr>
              <a:t>Сліпий,малий,вузький,кам’янистий,</a:t>
            </a:r>
          </a:p>
          <a:p>
            <a:pPr>
              <a:buNone/>
            </a:pPr>
            <a:r>
              <a:rPr lang="uk-UA" sz="4000" dirty="0" smtClean="0">
                <a:solidFill>
                  <a:srgbClr val="002060"/>
                </a:solidFill>
              </a:rPr>
              <a:t>швидкий,молодий,стрункий,невістчин,</a:t>
            </a:r>
          </a:p>
          <a:p>
            <a:pPr>
              <a:buNone/>
            </a:pPr>
            <a:r>
              <a:rPr lang="uk-UA" sz="4000" dirty="0" smtClean="0">
                <a:solidFill>
                  <a:srgbClr val="002060"/>
                </a:solidFill>
              </a:rPr>
              <a:t>                               дорогий,важкий,</a:t>
            </a:r>
          </a:p>
          <a:p>
            <a:pPr>
              <a:buNone/>
            </a:pPr>
            <a:r>
              <a:rPr lang="uk-UA" sz="4000" dirty="0">
                <a:solidFill>
                  <a:srgbClr val="002060"/>
                </a:solidFill>
              </a:rPr>
              <a:t> </a:t>
            </a:r>
            <a:r>
              <a:rPr lang="uk-UA" sz="4000" dirty="0" smtClean="0">
                <a:solidFill>
                  <a:srgbClr val="002060"/>
                </a:solidFill>
              </a:rPr>
              <a:t>                              козацький,товстий.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2911413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0500"/>
            <a:ext cx="28575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фотографии природы.docx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фотографии природы</Template>
  <TotalTime>286</TotalTime>
  <Words>227</Words>
  <Application>Microsoft Office PowerPoint</Application>
  <PresentationFormat>Экран (4:3)</PresentationFormat>
  <Paragraphs>100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Cambria</vt:lpstr>
      <vt:lpstr>фотографии природы.docx</vt:lpstr>
      <vt:lpstr>  Ступені       порівняння прикметників </vt:lpstr>
      <vt:lpstr>Тему цю запам’ятай- правильно ступені прикметників вживай!</vt:lpstr>
      <vt:lpstr>Якісні прикметники можуть виражати якість предмета більшою чи меншою мірою.</vt:lpstr>
      <vt:lpstr>Якісні прикметники мають три ступені порівняння:</vt:lpstr>
      <vt:lpstr>Нульовий ступінь-</vt:lpstr>
      <vt:lpstr>Вищий ступінь</vt:lpstr>
      <vt:lpstr>Проста форма вищого ступеня</vt:lpstr>
      <vt:lpstr>Складена форма вищого ступеня</vt:lpstr>
      <vt:lpstr>Найвищий ступінь</vt:lpstr>
      <vt:lpstr>Проста форма найвищого ступеня</vt:lpstr>
      <vt:lpstr>Складена форма найвищого ступеня</vt:lpstr>
      <vt:lpstr>Складні випадки утворення вищого ступеня порівняння</vt:lpstr>
      <vt:lpstr>Презентация PowerPoint</vt:lpstr>
      <vt:lpstr>Презентация PowerPoint</vt:lpstr>
      <vt:lpstr>! В українській мові не можна утворювати найвищий ступінь порівняння за допомогою слова самий (на відміну від російської мови): рос. самый красивый- укр. найкрасивіший.</vt:lpstr>
      <vt:lpstr>! Не можна також говорити  (і писати): більш розумніший. Треба: більш розумний.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Ступені       порівняння   прикметників</dc:title>
  <dc:creator>Admin</dc:creator>
  <cp:lastModifiedBy>Пользователь Windows</cp:lastModifiedBy>
  <cp:revision>34</cp:revision>
  <dcterms:created xsi:type="dcterms:W3CDTF">2011-01-29T15:27:48Z</dcterms:created>
  <dcterms:modified xsi:type="dcterms:W3CDTF">2021-02-11T17:54:48Z</dcterms:modified>
</cp:coreProperties>
</file>