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D8B86-205C-4576-B86D-51E9E8E4EAF0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F0AA1-390C-42C6-9BBE-1E3EAC64F1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61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F0AA1-390C-42C6-9BBE-1E3EAC64F16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C439C30-5B18-47CD-8961-9C80829F6D7C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268E7E3-8899-479B-A74B-B42FD32392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2;&#1086;&#1080;%20&#1076;&#1086;&#1082;&#1091;&#1084;&#1077;&#1085;&#1090;&#1099;\&#1052;&#1086;&#1103;%20&#1084;&#1091;&#1079;&#1099;&#1082;&#1072;\Music\009_Fausto%20Papetti%20-%20Emmanuelle.mp3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87624" y="928670"/>
            <a:ext cx="7956376" cy="4000518"/>
          </a:xfrm>
        </p:spPr>
        <p:txBody>
          <a:bodyPr>
            <a:normAutofit fontScale="90000"/>
          </a:bodyPr>
          <a:lstStyle/>
          <a:p>
            <a:r>
              <a:rPr lang="uk-UA" sz="6000" dirty="0" smtClean="0"/>
              <a:t>Групи прикметників за </a:t>
            </a:r>
            <a:r>
              <a:rPr lang="uk-UA" sz="6000" dirty="0" smtClean="0"/>
              <a:t>значенням: якісні, відносні, присвійні</a:t>
            </a:r>
            <a:r>
              <a:rPr lang="uk-UA" sz="6000" dirty="0" smtClean="0"/>
              <a:t/>
            </a:r>
            <a:br>
              <a:rPr lang="uk-UA" sz="6000" dirty="0" smtClean="0"/>
            </a:br>
            <a:endParaRPr lang="ru-RU" sz="6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86125" y="4929188"/>
            <a:ext cx="5857875" cy="19288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216475uyziion4h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642918"/>
            <a:ext cx="1471619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8288"/>
            <a:ext cx="8229600" cy="1398587"/>
          </a:xfrm>
        </p:spPr>
        <p:txBody>
          <a:bodyPr/>
          <a:lstStyle/>
          <a:p>
            <a:r>
              <a:rPr lang="uk-UA" dirty="0" smtClean="0"/>
              <a:t>За значенням прикметники поділяються на групи: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893869" y="2320917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Блок-схема: альтернативный процесс 5"/>
          <p:cNvSpPr/>
          <p:nvPr/>
        </p:nvSpPr>
        <p:spPr>
          <a:xfrm>
            <a:off x="857224" y="2714620"/>
            <a:ext cx="2714644" cy="157163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якісні</a:t>
            </a:r>
            <a:endParaRPr lang="ru-RU" sz="40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3107521" y="3178967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альтернативный процесс 8"/>
          <p:cNvSpPr/>
          <p:nvPr/>
        </p:nvSpPr>
        <p:spPr>
          <a:xfrm>
            <a:off x="2928926" y="4429132"/>
            <a:ext cx="2786082" cy="178595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відносні</a:t>
            </a:r>
            <a:endParaRPr lang="ru-RU" sz="40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6465901" y="2320917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Блок-схема: альтернативный процесс 11"/>
          <p:cNvSpPr/>
          <p:nvPr/>
        </p:nvSpPr>
        <p:spPr>
          <a:xfrm>
            <a:off x="5572132" y="2714620"/>
            <a:ext cx="2786082" cy="164307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присвійні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Якісні прикметники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0975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600" dirty="0" smtClean="0"/>
              <a:t>     відповідають на питання який? яка? яке? які? і називають ознаки предметів,  що сприймаються    </a:t>
            </a:r>
          </a:p>
          <a:p>
            <a:pPr>
              <a:buNone/>
            </a:pPr>
            <a:r>
              <a:rPr lang="uk-UA" sz="3600" dirty="0" smtClean="0"/>
              <a:t>                  через відчуття.</a:t>
            </a:r>
          </a:p>
          <a:p>
            <a:pPr>
              <a:buNone/>
            </a:pPr>
            <a:r>
              <a:rPr lang="uk-UA" sz="3600" dirty="0" smtClean="0">
                <a:solidFill>
                  <a:srgbClr val="FF0000"/>
                </a:solidFill>
              </a:rPr>
              <a:t>Наприклад:</a:t>
            </a:r>
          </a:p>
          <a:p>
            <a:pPr>
              <a:buNone/>
            </a:pPr>
            <a:r>
              <a:rPr lang="uk-UA" sz="3600" dirty="0" smtClean="0"/>
              <a:t>веселий,сумний,гострий,шершавий,</a:t>
            </a:r>
          </a:p>
          <a:p>
            <a:pPr>
              <a:buNone/>
            </a:pPr>
            <a:r>
              <a:rPr lang="uk-UA" sz="3600" dirty="0" smtClean="0"/>
              <a:t>кислий,солоний,голосний,тихий.</a:t>
            </a:r>
            <a:endParaRPr lang="ru-RU" sz="3600" dirty="0"/>
          </a:p>
        </p:txBody>
      </p:sp>
      <p:pic>
        <p:nvPicPr>
          <p:cNvPr id="4" name="Рисунок 3" descr="216475uyziion4h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14290"/>
            <a:ext cx="1416336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Відносні прикметники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786874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600" dirty="0" smtClean="0"/>
              <a:t>відповідають на питання який? яка? яке? які? і називають ознаку</a:t>
            </a:r>
          </a:p>
          <a:p>
            <a:pPr>
              <a:buNone/>
            </a:pPr>
            <a:r>
              <a:rPr lang="uk-UA" sz="3600" dirty="0" smtClean="0"/>
              <a:t>через відношення до предмета.</a:t>
            </a:r>
          </a:p>
          <a:p>
            <a:pPr>
              <a:buNone/>
            </a:pPr>
            <a:r>
              <a:rPr lang="uk-UA" sz="3600" dirty="0" smtClean="0">
                <a:solidFill>
                  <a:srgbClr val="FF0000"/>
                </a:solidFill>
              </a:rPr>
              <a:t>Наприклад:</a:t>
            </a:r>
          </a:p>
          <a:p>
            <a:pPr>
              <a:buNone/>
            </a:pPr>
            <a:r>
              <a:rPr lang="uk-UA" sz="3600" dirty="0" smtClean="0"/>
              <a:t>учорашній (час),глиняний(матеріал),</a:t>
            </a:r>
          </a:p>
          <a:p>
            <a:pPr>
              <a:buNone/>
            </a:pPr>
            <a:r>
              <a:rPr lang="uk-UA" sz="3600" dirty="0" smtClean="0"/>
              <a:t>шкільний (призначення),осінній (явище природи),тутешній (місце), угорський (належність).</a:t>
            </a:r>
            <a:endParaRPr lang="ru-RU" sz="3600" dirty="0"/>
          </a:p>
        </p:txBody>
      </p:sp>
      <p:pic>
        <p:nvPicPr>
          <p:cNvPr id="4" name="Рисунок 3" descr="216475uyziion4h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14290"/>
            <a:ext cx="1571636" cy="1268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/>
          <a:lstStyle/>
          <a:p>
            <a:r>
              <a:rPr lang="uk-UA" dirty="0" smtClean="0"/>
              <a:t>         Присвійні прикметники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858312" cy="51689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600" dirty="0" smtClean="0"/>
              <a:t>відповідають на питання чий? чия?</a:t>
            </a:r>
          </a:p>
          <a:p>
            <a:pPr>
              <a:buNone/>
            </a:pPr>
            <a:r>
              <a:rPr lang="uk-UA" sz="3600" dirty="0" smtClean="0"/>
              <a:t>чиє? чиї? і називають ознаку за </a:t>
            </a:r>
          </a:p>
          <a:p>
            <a:pPr>
              <a:buNone/>
            </a:pPr>
            <a:r>
              <a:rPr lang="uk-UA" sz="3600" dirty="0" smtClean="0"/>
              <a:t>належністю предмета кому-небудь.</a:t>
            </a:r>
          </a:p>
          <a:p>
            <a:pPr>
              <a:buNone/>
            </a:pPr>
            <a:r>
              <a:rPr lang="uk-UA" sz="3600" dirty="0" smtClean="0">
                <a:solidFill>
                  <a:srgbClr val="FF0000"/>
                </a:solidFill>
              </a:rPr>
              <a:t>Наприклад:</a:t>
            </a:r>
          </a:p>
          <a:p>
            <a:pPr>
              <a:buNone/>
            </a:pPr>
            <a:r>
              <a:rPr lang="uk-UA" sz="3600" dirty="0" smtClean="0"/>
              <a:t>братові рукавиці (істоті,загальні назви),</a:t>
            </a:r>
          </a:p>
          <a:p>
            <a:pPr>
              <a:buNone/>
            </a:pPr>
            <a:r>
              <a:rPr lang="uk-UA" sz="3600" dirty="0" smtClean="0"/>
              <a:t>Олексієва книга (істоті,власні назви),</a:t>
            </a:r>
          </a:p>
          <a:p>
            <a:pPr>
              <a:buNone/>
            </a:pPr>
            <a:r>
              <a:rPr lang="uk-UA" sz="3600" dirty="0" smtClean="0"/>
              <a:t>вовчий хвіст (тварині).</a:t>
            </a:r>
            <a:endParaRPr lang="ru-RU" sz="3600" dirty="0"/>
          </a:p>
        </p:txBody>
      </p:sp>
      <p:pic>
        <p:nvPicPr>
          <p:cNvPr id="4" name="Рисунок 3" descr="216475uyziion4h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42852"/>
            <a:ext cx="1500198" cy="1210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78605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Прикметники часто вживаються в переносному значенні,тому можуть переходити з однієї групи в іншу.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8576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Кисле (якісний) яблуко          кислий </a:t>
            </a:r>
          </a:p>
          <a:p>
            <a:pPr>
              <a:buNone/>
            </a:pPr>
            <a:r>
              <a:rPr lang="uk-UA" dirty="0" smtClean="0"/>
              <a:t>(якісно-відносний) </a:t>
            </a:r>
            <a:r>
              <a:rPr lang="uk-UA" dirty="0" err="1" smtClean="0"/>
              <a:t>грунт</a:t>
            </a:r>
            <a:r>
              <a:rPr lang="uk-UA" dirty="0" smtClean="0"/>
              <a:t>.</a:t>
            </a:r>
          </a:p>
          <a:p>
            <a:pPr>
              <a:buNone/>
            </a:pPr>
            <a:r>
              <a:rPr lang="uk-UA" dirty="0" smtClean="0"/>
              <a:t>Шоколадний (відносний) торт           </a:t>
            </a:r>
          </a:p>
          <a:p>
            <a:pPr>
              <a:buNone/>
            </a:pPr>
            <a:r>
              <a:rPr lang="uk-UA" dirty="0" smtClean="0"/>
              <a:t>шоколадна (відносно-якісний) засмага. </a:t>
            </a:r>
          </a:p>
          <a:p>
            <a:pPr>
              <a:buNone/>
            </a:pPr>
            <a:r>
              <a:rPr lang="uk-UA" dirty="0" smtClean="0"/>
              <a:t>Заячий (присвійний) слід            заячий</a:t>
            </a:r>
          </a:p>
          <a:p>
            <a:pPr>
              <a:buNone/>
            </a:pPr>
            <a:r>
              <a:rPr lang="uk-UA" dirty="0" smtClean="0"/>
              <a:t>(присвійно-якісний) характер,    заяча </a:t>
            </a:r>
          </a:p>
          <a:p>
            <a:pPr>
              <a:buNone/>
            </a:pPr>
            <a:r>
              <a:rPr lang="uk-UA" dirty="0" smtClean="0"/>
              <a:t>(присвійно-відносний) шапка.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072066" y="3143248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429388" y="414338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643570" y="535782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Подумай!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9546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600" dirty="0" smtClean="0"/>
              <a:t>1.Позначте рядок,у якому всі </a:t>
            </a:r>
            <a:r>
              <a:rPr lang="uk-UA" sz="3600" dirty="0" err="1" smtClean="0"/>
              <a:t>слова-</a:t>
            </a:r>
            <a:r>
              <a:rPr lang="uk-UA" sz="3600" dirty="0" smtClean="0"/>
              <a:t> відносні прикметники:</a:t>
            </a:r>
          </a:p>
          <a:p>
            <a:pPr>
              <a:buNone/>
            </a:pPr>
            <a:r>
              <a:rPr lang="uk-UA" sz="3600" dirty="0" smtClean="0"/>
              <a:t>а)кислий,вовняний,мамина,вечірня;</a:t>
            </a:r>
          </a:p>
          <a:p>
            <a:pPr>
              <a:buNone/>
            </a:pPr>
            <a:r>
              <a:rPr lang="uk-UA" sz="3600" dirty="0" smtClean="0"/>
              <a:t>б)міський,полтавський,шкільний,</a:t>
            </a:r>
            <a:r>
              <a:rPr lang="uk-UA" sz="3600" dirty="0" err="1" smtClean="0"/>
              <a:t>лі-совий</a:t>
            </a:r>
            <a:r>
              <a:rPr lang="uk-UA" sz="3600" dirty="0" smtClean="0"/>
              <a:t>;</a:t>
            </a:r>
          </a:p>
          <a:p>
            <a:pPr>
              <a:buNone/>
            </a:pPr>
            <a:r>
              <a:rPr lang="uk-UA" sz="3600" dirty="0" smtClean="0"/>
              <a:t>в)дерев’яний,ясний,батьківський;</a:t>
            </a:r>
          </a:p>
          <a:p>
            <a:pPr>
              <a:buNone/>
            </a:pPr>
            <a:r>
              <a:rPr lang="uk-UA" sz="3600" dirty="0" smtClean="0"/>
              <a:t>г)літній,вечірній,молочний,білий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4" name="Рисунок 3" descr="4a9e013813f66cd66f9594818e54ef5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214290"/>
            <a:ext cx="1857388" cy="15134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313"/>
            <a:ext cx="9144000" cy="64293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/>
              <a:t>3.Установіть відповідність між прикметниками та їх групами за значенням.</a:t>
            </a:r>
          </a:p>
          <a:p>
            <a:pPr>
              <a:buNone/>
            </a:pPr>
            <a:r>
              <a:rPr lang="uk-UA" dirty="0" smtClean="0"/>
              <a:t>А Прикордонна зустріч,        1 Якісні.</a:t>
            </a:r>
          </a:p>
          <a:p>
            <a:pPr>
              <a:buNone/>
            </a:pPr>
            <a:r>
              <a:rPr lang="uk-UA" dirty="0" smtClean="0"/>
              <a:t>морквяний сік.</a:t>
            </a:r>
          </a:p>
          <a:p>
            <a:pPr>
              <a:buNone/>
            </a:pPr>
            <a:r>
              <a:rPr lang="uk-UA" dirty="0" smtClean="0"/>
              <a:t>Б Важка атлетика,кислі         2  Відносні.</a:t>
            </a:r>
          </a:p>
          <a:p>
            <a:pPr>
              <a:buNone/>
            </a:pPr>
            <a:r>
              <a:rPr lang="uk-UA" dirty="0" err="1" smtClean="0"/>
              <a:t>грунти</a:t>
            </a:r>
            <a:r>
              <a:rPr lang="uk-UA" dirty="0" smtClean="0"/>
              <a:t>,білі люди.</a:t>
            </a:r>
          </a:p>
          <a:p>
            <a:pPr>
              <a:buNone/>
            </a:pPr>
            <a:r>
              <a:rPr lang="uk-UA" dirty="0" smtClean="0"/>
              <a:t>В Осляча впертість,вовчий    3 Присвійні.</a:t>
            </a:r>
          </a:p>
          <a:p>
            <a:pPr>
              <a:buNone/>
            </a:pPr>
            <a:r>
              <a:rPr lang="uk-UA" dirty="0" smtClean="0"/>
              <a:t>апетит,заяча душа.</a:t>
            </a:r>
          </a:p>
          <a:p>
            <a:pPr>
              <a:buNone/>
            </a:pPr>
            <a:r>
              <a:rPr lang="uk-UA" dirty="0" smtClean="0"/>
              <a:t>Г Сестрині капці,лисячий     4 Якісно-відносні.</a:t>
            </a:r>
          </a:p>
          <a:p>
            <a:pPr>
              <a:buNone/>
            </a:pPr>
            <a:r>
              <a:rPr lang="uk-UA" dirty="0" smtClean="0"/>
              <a:t>хвіст.</a:t>
            </a:r>
          </a:p>
          <a:p>
            <a:pPr>
              <a:buNone/>
            </a:pPr>
            <a:r>
              <a:rPr lang="uk-UA" dirty="0" smtClean="0"/>
              <a:t>Д Синя паста,радісна          5 Присвійно-якісні.</a:t>
            </a:r>
          </a:p>
          <a:p>
            <a:pPr>
              <a:buNone/>
            </a:pPr>
            <a:r>
              <a:rPr lang="uk-UA" dirty="0" smtClean="0"/>
              <a:t>зустріч,кислий виноград.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428625"/>
            <a:ext cx="8229600" cy="60261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000" dirty="0" smtClean="0"/>
              <a:t>Домашнє завдання</a:t>
            </a:r>
            <a:endParaRPr lang="uk-UA" sz="4000" dirty="0"/>
          </a:p>
          <a:p>
            <a:pPr>
              <a:buNone/>
            </a:pPr>
            <a:endParaRPr lang="uk-UA" sz="4000" dirty="0" smtClean="0"/>
          </a:p>
          <a:p>
            <a:pPr>
              <a:buNone/>
            </a:pPr>
            <a:r>
              <a:rPr lang="uk-UA" sz="4000" dirty="0" err="1" smtClean="0"/>
              <a:t>Утворіть</a:t>
            </a:r>
            <a:r>
              <a:rPr lang="uk-UA" sz="4000" dirty="0" smtClean="0"/>
              <a:t> </a:t>
            </a:r>
            <a:r>
              <a:rPr lang="uk-UA" sz="4000" dirty="0" smtClean="0"/>
              <a:t>словосполучення з прикметниками </a:t>
            </a:r>
            <a:r>
              <a:rPr lang="uk-UA" sz="4000" dirty="0" smtClean="0">
                <a:solidFill>
                  <a:srgbClr val="FF0000"/>
                </a:solidFill>
              </a:rPr>
              <a:t>золотий, свіжий</a:t>
            </a:r>
            <a:r>
              <a:rPr lang="uk-UA" sz="4000" dirty="0" smtClean="0"/>
              <a:t>, які б уживалися в прямому і переносному значенні. </a:t>
            </a:r>
            <a:endParaRPr lang="ru-RU" sz="4000" dirty="0"/>
          </a:p>
        </p:txBody>
      </p:sp>
      <p:pic>
        <p:nvPicPr>
          <p:cNvPr id="4" name="Рисунок 3" descr="4a9e013813f66cd66f9594818e54ef5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4000504"/>
            <a:ext cx="2928958" cy="2386558"/>
          </a:xfrm>
          <a:prstGeom prst="rect">
            <a:avLst/>
          </a:prstGeom>
        </p:spPr>
      </p:pic>
      <p:pic>
        <p:nvPicPr>
          <p:cNvPr id="5" name="009_Fausto Papetti - Emmanuell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364331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991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140</TotalTime>
  <Words>287</Words>
  <Application>Microsoft Office PowerPoint</Application>
  <PresentationFormat>Экран (4:3)</PresentationFormat>
  <Paragraphs>55</Paragraphs>
  <Slides>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Verdana</vt:lpstr>
      <vt:lpstr>Wingdings 2</vt:lpstr>
      <vt:lpstr>Яркая</vt:lpstr>
      <vt:lpstr>Групи прикметників за значенням: якісні, відносні, присвійні </vt:lpstr>
      <vt:lpstr>За значенням прикметники поділяються на групи:</vt:lpstr>
      <vt:lpstr>      Якісні прикметники</vt:lpstr>
      <vt:lpstr>         Відносні прикметники</vt:lpstr>
      <vt:lpstr>         Присвійні прикметники</vt:lpstr>
      <vt:lpstr>Прикметники часто вживаються в переносному значенні,тому можуть переходити з однієї групи в іншу.</vt:lpstr>
      <vt:lpstr>Подумай!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Групи прикметників за значенням. Ступені порівняння якісних прикметників</dc:title>
  <dc:creator>Admin</dc:creator>
  <cp:lastModifiedBy>Пользователь Windows</cp:lastModifiedBy>
  <cp:revision>21</cp:revision>
  <dcterms:created xsi:type="dcterms:W3CDTF">2011-01-29T12:36:45Z</dcterms:created>
  <dcterms:modified xsi:type="dcterms:W3CDTF">2021-02-11T17:52:28Z</dcterms:modified>
</cp:coreProperties>
</file>