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60" r:id="rId3"/>
    <p:sldId id="261" r:id="rId4"/>
    <p:sldId id="262" r:id="rId5"/>
    <p:sldId id="263" r:id="rId6"/>
    <p:sldId id="264" r:id="rId7"/>
    <p:sldId id="265" r:id="rId8"/>
    <p:sldId id="266"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5BE263C-DBD7-4A20-BB59-AAB30ACAA65A}" styleName="Средний стиль 3 - акцент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72833802-FEF1-4C79-8D5D-14CF1EAF98D9}" styleName="Светлый стиль 2 - акцент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660B408-B3CF-4A94-85FC-2B1E0A45F4A2}" styleName="Темный стиль 2 - акцент 1/акцент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DCAF9ED-07DC-4A11-8D7F-57B35C25682E}" styleName="Средний стиль 1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6" d="100"/>
          <a:sy n="46" d="100"/>
        </p:scale>
        <p:origin x="1387" y="29"/>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667FFA5F-7F91-444A-92C3-0B4617EC2D09}" type="datetimeFigureOut">
              <a:rPr lang="ru-RU" smtClean="0"/>
              <a:pPr/>
              <a:t>12.03.2021</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E62C0BC3-C708-4F59-AD9D-2E3E3B3BE03C}"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67FFA5F-7F91-444A-92C3-0B4617EC2D09}" type="datetimeFigureOut">
              <a:rPr lang="ru-RU" smtClean="0"/>
              <a:pPr/>
              <a:t>12.03.2021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62C0BC3-C708-4F59-AD9D-2E3E3B3BE03C}"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667FFA5F-7F91-444A-92C3-0B4617EC2D09}" type="datetimeFigureOut">
              <a:rPr lang="ru-RU" smtClean="0"/>
              <a:pPr/>
              <a:t>12.03.2021</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p>
            <a:fld id="{E62C0BC3-C708-4F59-AD9D-2E3E3B3BE03C}"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p>
            <a:r>
              <a:rPr kumimoji="0" lang="ru-RU" smtClean="0"/>
              <a:t>Образец заголовка</a:t>
            </a:r>
            <a:endParaRPr kumimoji="0" lang="en-US"/>
          </a:p>
        </p:txBody>
      </p:sp>
      <p:sp>
        <p:nvSpPr>
          <p:cNvPr id="3" name="Объект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667FFA5F-7F91-444A-92C3-0B4617EC2D09}" type="datetimeFigureOut">
              <a:rPr lang="ru-RU" smtClean="0"/>
              <a:pPr/>
              <a:t>12.03.2021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62C0BC3-C708-4F59-AD9D-2E3E3B3BE03C}"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667FFA5F-7F91-444A-92C3-0B4617EC2D09}" type="datetimeFigureOut">
              <a:rPr lang="ru-RU" smtClean="0"/>
              <a:pPr/>
              <a:t>12.03.2021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E62C0BC3-C708-4F59-AD9D-2E3E3B3BE03C}"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667FFA5F-7F91-444A-92C3-0B4617EC2D09}" type="datetimeFigureOut">
              <a:rPr lang="ru-RU" smtClean="0"/>
              <a:pPr/>
              <a:t>12.03.2021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E62C0BC3-C708-4F59-AD9D-2E3E3B3BE03C}"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667FFA5F-7F91-444A-92C3-0B4617EC2D09}" type="datetimeFigureOut">
              <a:rPr lang="ru-RU" smtClean="0"/>
              <a:pPr/>
              <a:t>12.03.2021</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p>
            <a:fld id="{E62C0BC3-C708-4F59-AD9D-2E3E3B3BE03C}"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667FFA5F-7F91-444A-92C3-0B4617EC2D09}" type="datetimeFigureOut">
              <a:rPr lang="ru-RU" smtClean="0"/>
              <a:pPr/>
              <a:t>12.03.2021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62C0BC3-C708-4F59-AD9D-2E3E3B3BE03C}"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p>
            <a:fld id="{667FFA5F-7F91-444A-92C3-0B4617EC2D09}" type="datetimeFigureOut">
              <a:rPr lang="ru-RU" smtClean="0"/>
              <a:pPr/>
              <a:t>12.03.2021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62C0BC3-C708-4F59-AD9D-2E3E3B3BE03C}" type="slidenum">
              <a:rPr lang="ru-RU" smtClean="0"/>
              <a:pPr/>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67FFA5F-7F91-444A-92C3-0B4617EC2D09}" type="datetimeFigureOut">
              <a:rPr lang="ru-RU" smtClean="0"/>
              <a:pPr/>
              <a:t>12.03.2021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62C0BC3-C708-4F59-AD9D-2E3E3B3BE03C}"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p>
            <a:fld id="{667FFA5F-7F91-444A-92C3-0B4617EC2D09}" type="datetimeFigureOut">
              <a:rPr lang="ru-RU" smtClean="0"/>
              <a:pPr/>
              <a:t>12.03.2021</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E62C0BC3-C708-4F59-AD9D-2E3E3B3BE03C}"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667FFA5F-7F91-444A-92C3-0B4617EC2D09}" type="datetimeFigureOut">
              <a:rPr lang="ru-RU" smtClean="0"/>
              <a:pPr/>
              <a:t>12.03.2021</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E62C0BC3-C708-4F59-AD9D-2E3E3B3BE03C}"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771800" y="188640"/>
            <a:ext cx="6120680" cy="3240360"/>
          </a:xfrm>
        </p:spPr>
        <p:txBody>
          <a:bodyPr/>
          <a:lstStyle/>
          <a:p>
            <a:pPr algn="ctr"/>
            <a:r>
              <a:rPr lang="uk-UA" sz="5400" dirty="0" smtClean="0"/>
              <a:t>Взаємні права та обов'язки батьків та дітей</a:t>
            </a:r>
            <a:endParaRPr lang="ru-RU" sz="5400" dirty="0"/>
          </a:p>
        </p:txBody>
      </p:sp>
      <p:sp>
        <p:nvSpPr>
          <p:cNvPr id="3" name="Подзаголовок 2"/>
          <p:cNvSpPr>
            <a:spLocks noGrp="1"/>
          </p:cNvSpPr>
          <p:nvPr>
            <p:ph type="subTitle" idx="1"/>
          </p:nvPr>
        </p:nvSpPr>
        <p:spPr>
          <a:xfrm>
            <a:off x="2843808" y="3501008"/>
            <a:ext cx="6120680" cy="2880320"/>
          </a:xfrm>
        </p:spPr>
        <p:txBody>
          <a:bodyPr>
            <a:normAutofit/>
          </a:bodyPr>
          <a:lstStyle/>
          <a:p>
            <a:r>
              <a:rPr lang="uk-UA" sz="3200" dirty="0">
                <a:latin typeface="Times New Roman" pitchFamily="18" charset="0"/>
                <a:cs typeface="Times New Roman" pitchFamily="18" charset="0"/>
              </a:rPr>
              <a:t>І. Права та обов’язки батьків.</a:t>
            </a:r>
            <a:endParaRPr lang="ru-RU" sz="3200" dirty="0">
              <a:latin typeface="Times New Roman" pitchFamily="18" charset="0"/>
              <a:cs typeface="Times New Roman" pitchFamily="18" charset="0"/>
            </a:endParaRPr>
          </a:p>
          <a:p>
            <a:r>
              <a:rPr lang="uk-UA" sz="3200" dirty="0">
                <a:latin typeface="Times New Roman" pitchFamily="18" charset="0"/>
                <a:cs typeface="Times New Roman" pitchFamily="18" charset="0"/>
              </a:rPr>
              <a:t>ІІ. Права та обов’язки дітей.</a:t>
            </a:r>
            <a:endParaRPr lang="ru-RU" sz="3200" dirty="0">
              <a:latin typeface="Times New Roman" pitchFamily="18" charset="0"/>
              <a:cs typeface="Times New Roman" pitchFamily="18" charset="0"/>
            </a:endParaRPr>
          </a:p>
          <a:p>
            <a:r>
              <a:rPr lang="uk-UA" sz="3200" dirty="0">
                <a:latin typeface="Times New Roman" pitchFamily="18" charset="0"/>
                <a:cs typeface="Times New Roman" pitchFamily="18" charset="0"/>
              </a:rPr>
              <a:t>ІІІ. Права батьків і дітей на майно, право на утримання.</a:t>
            </a:r>
            <a:endParaRPr lang="ru-RU" sz="3200" dirty="0">
              <a:latin typeface="Times New Roman" pitchFamily="18" charset="0"/>
              <a:cs typeface="Times New Roman" pitchFamily="18" charset="0"/>
            </a:endParaRPr>
          </a:p>
        </p:txBody>
      </p:sp>
      <p:pic>
        <p:nvPicPr>
          <p:cNvPr id="1026" name="Picture 2" descr="http://1tv.com.ua/uploads/tv_product/2010/05/11/8cdc1e7b5cc8966499ca253b3a536d8485109de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574" y="5136377"/>
            <a:ext cx="3696346" cy="158827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8" name="Picture 4" descr="http://lh3.ggpht.com/_847V-P4mo84/TPNYgBwXWqI/AAAAAAAABCU/unM-__2k_a4/s800/simya.livjournal.com.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5544"/>
          <a:stretch/>
        </p:blipFill>
        <p:spPr bwMode="auto">
          <a:xfrm>
            <a:off x="118070" y="1376214"/>
            <a:ext cx="3085778" cy="314893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4767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07504" y="116632"/>
            <a:ext cx="7920880" cy="720080"/>
          </a:xfrm>
        </p:spPr>
        <p:txBody>
          <a:bodyPr>
            <a:normAutofit/>
          </a:bodyPr>
          <a:lstStyle/>
          <a:p>
            <a:pPr algn="ctr"/>
            <a:r>
              <a:rPr lang="uk-UA" sz="3600" dirty="0">
                <a:latin typeface="Times New Roman" pitchFamily="18" charset="0"/>
                <a:cs typeface="Times New Roman" pitchFamily="18" charset="0"/>
              </a:rPr>
              <a:t>І. Права та обов’язки батьків</a:t>
            </a:r>
            <a:endParaRPr lang="ru-RU" sz="3600" dirty="0"/>
          </a:p>
        </p:txBody>
      </p:sp>
      <p:sp>
        <p:nvSpPr>
          <p:cNvPr id="6" name="Прямоугольник 5"/>
          <p:cNvSpPr/>
          <p:nvPr/>
        </p:nvSpPr>
        <p:spPr>
          <a:xfrm>
            <a:off x="179512" y="908720"/>
            <a:ext cx="7920880" cy="2246769"/>
          </a:xfrm>
          <a:prstGeom prst="rect">
            <a:avLst/>
          </a:prstGeom>
        </p:spPr>
        <p:txBody>
          <a:bodyPr wrap="square">
            <a:spAutoFit/>
          </a:bodyPr>
          <a:lstStyle/>
          <a:p>
            <a:pPr lvl="0"/>
            <a:r>
              <a:rPr lang="ru-RU" sz="2800" i="1" dirty="0" err="1"/>
              <a:t>Якщо</a:t>
            </a:r>
            <a:r>
              <a:rPr lang="ru-RU" sz="2800" i="1" dirty="0"/>
              <a:t> батьки </a:t>
            </a:r>
            <a:r>
              <a:rPr lang="ru-RU" sz="2800" i="1" dirty="0" err="1"/>
              <a:t>перебувають</a:t>
            </a:r>
            <a:r>
              <a:rPr lang="ru-RU" sz="2800" i="1" dirty="0"/>
              <a:t> у </a:t>
            </a:r>
            <a:r>
              <a:rPr lang="ru-RU" sz="2800" i="1" dirty="0" err="1"/>
              <a:t>шлюбі</a:t>
            </a:r>
            <a:r>
              <a:rPr lang="ru-RU" sz="2800" i="1" dirty="0"/>
              <a:t> і в них </a:t>
            </a:r>
            <a:r>
              <a:rPr lang="ru-RU" sz="2800" i="1" dirty="0" err="1"/>
              <a:t>народжується</a:t>
            </a:r>
            <a:r>
              <a:rPr lang="ru-RU" sz="2800" i="1" dirty="0"/>
              <a:t> </a:t>
            </a:r>
            <a:r>
              <a:rPr lang="ru-RU" sz="2800" i="1" dirty="0" err="1"/>
              <a:t>дитина</a:t>
            </a:r>
            <a:r>
              <a:rPr lang="ru-RU" sz="2800" i="1" dirty="0"/>
              <a:t>, то вона </a:t>
            </a:r>
            <a:r>
              <a:rPr lang="ru-RU" sz="2800" i="1" dirty="0" err="1"/>
              <a:t>вважається</a:t>
            </a:r>
            <a:r>
              <a:rPr lang="ru-RU" sz="2800" i="1" dirty="0"/>
              <a:t> такою, </a:t>
            </a:r>
            <a:r>
              <a:rPr lang="ru-RU" sz="2800" i="1" dirty="0" err="1"/>
              <a:t>що</a:t>
            </a:r>
            <a:r>
              <a:rPr lang="ru-RU" sz="2800" i="1" dirty="0"/>
              <a:t> походить </a:t>
            </a:r>
            <a:r>
              <a:rPr lang="ru-RU" sz="2800" i="1" dirty="0" err="1"/>
              <a:t>від</a:t>
            </a:r>
            <a:r>
              <a:rPr lang="ru-RU" sz="2800" i="1" dirty="0"/>
              <a:t> </a:t>
            </a:r>
            <a:r>
              <a:rPr lang="ru-RU" sz="2800" i="1" dirty="0" err="1"/>
              <a:t>цього</a:t>
            </a:r>
            <a:r>
              <a:rPr lang="ru-RU" sz="2800" i="1" dirty="0"/>
              <a:t> </a:t>
            </a:r>
            <a:r>
              <a:rPr lang="ru-RU" sz="2800" i="1" dirty="0" err="1"/>
              <a:t>подружжя</a:t>
            </a:r>
            <a:r>
              <a:rPr lang="ru-RU" sz="2800" i="1" dirty="0"/>
              <a:t>, а чия </a:t>
            </a:r>
            <a:r>
              <a:rPr lang="ru-RU" sz="2800" i="1" dirty="0" err="1"/>
              <a:t>дитина</a:t>
            </a:r>
            <a:r>
              <a:rPr lang="ru-RU" sz="2800" i="1" dirty="0"/>
              <a:t>, </a:t>
            </a:r>
            <a:r>
              <a:rPr lang="ru-RU" sz="2800" i="1" dirty="0" err="1"/>
              <a:t>якщо</a:t>
            </a:r>
            <a:r>
              <a:rPr lang="ru-RU" sz="2800" i="1" dirty="0"/>
              <a:t> </a:t>
            </a:r>
            <a:r>
              <a:rPr lang="ru-RU" sz="2800" i="1" dirty="0" err="1"/>
              <a:t>чоловік</a:t>
            </a:r>
            <a:r>
              <a:rPr lang="ru-RU" sz="2800" i="1" dirty="0"/>
              <a:t> і </a:t>
            </a:r>
            <a:r>
              <a:rPr lang="ru-RU" sz="2800" i="1" dirty="0" err="1"/>
              <a:t>жінка</a:t>
            </a:r>
            <a:r>
              <a:rPr lang="ru-RU" sz="2800" i="1" dirty="0"/>
              <a:t> не </a:t>
            </a:r>
            <a:r>
              <a:rPr lang="ru-RU" sz="2800" i="1" dirty="0" err="1"/>
              <a:t>перебувають</a:t>
            </a:r>
            <a:r>
              <a:rPr lang="ru-RU" sz="2800" i="1" dirty="0"/>
              <a:t> у </a:t>
            </a:r>
            <a:r>
              <a:rPr lang="ru-RU" sz="2800" i="1" dirty="0" err="1"/>
              <a:t>шлюбі</a:t>
            </a:r>
            <a:r>
              <a:rPr lang="ru-RU" sz="2800" i="1" dirty="0"/>
              <a:t>?</a:t>
            </a:r>
            <a:endParaRPr lang="ru-RU" sz="2800" dirty="0"/>
          </a:p>
        </p:txBody>
      </p:sp>
      <p:sp>
        <p:nvSpPr>
          <p:cNvPr id="7" name="Прямоугольник 6"/>
          <p:cNvSpPr/>
          <p:nvPr/>
        </p:nvSpPr>
        <p:spPr>
          <a:xfrm>
            <a:off x="179512" y="3144823"/>
            <a:ext cx="7920880" cy="954107"/>
          </a:xfrm>
          <a:prstGeom prst="rect">
            <a:avLst/>
          </a:prstGeom>
        </p:spPr>
        <p:txBody>
          <a:bodyPr wrap="square">
            <a:spAutoFit/>
          </a:bodyPr>
          <a:lstStyle/>
          <a:p>
            <a:pPr lvl="0"/>
            <a:r>
              <a:rPr lang="ru-RU" sz="2800" i="1" dirty="0"/>
              <a:t>Мама </a:t>
            </a:r>
            <a:r>
              <a:rPr lang="ru-RU" sz="2800" i="1" dirty="0" err="1"/>
              <a:t>має</a:t>
            </a:r>
            <a:r>
              <a:rPr lang="ru-RU" sz="2800" i="1" dirty="0"/>
              <a:t> </a:t>
            </a:r>
            <a:r>
              <a:rPr lang="ru-RU" sz="2800" i="1" dirty="0" err="1"/>
              <a:t>більше</a:t>
            </a:r>
            <a:r>
              <a:rPr lang="ru-RU" sz="2800" i="1" dirty="0"/>
              <a:t> прав на </a:t>
            </a:r>
            <a:r>
              <a:rPr lang="ru-RU" sz="2800" i="1" dirty="0" err="1"/>
              <a:t>дитину</a:t>
            </a:r>
            <a:r>
              <a:rPr lang="ru-RU" sz="2800" i="1" dirty="0"/>
              <a:t>, так як вона </a:t>
            </a:r>
            <a:r>
              <a:rPr lang="ru-RU" sz="2800" i="1" dirty="0" err="1"/>
              <a:t>її</a:t>
            </a:r>
            <a:r>
              <a:rPr lang="ru-RU" sz="2800" i="1" dirty="0"/>
              <a:t> народила, а </a:t>
            </a:r>
            <a:r>
              <a:rPr lang="ru-RU" sz="2800" i="1" dirty="0" err="1"/>
              <a:t>батько</a:t>
            </a:r>
            <a:r>
              <a:rPr lang="ru-RU" sz="2800" i="1" dirty="0"/>
              <a:t> </a:t>
            </a:r>
            <a:r>
              <a:rPr lang="ru-RU" sz="2800" i="1" dirty="0" err="1"/>
              <a:t>тільки</a:t>
            </a:r>
            <a:r>
              <a:rPr lang="ru-RU" sz="2800" i="1" dirty="0"/>
              <a:t> </a:t>
            </a:r>
            <a:r>
              <a:rPr lang="ru-RU" sz="2800" i="1" dirty="0" err="1"/>
              <a:t>виховує</a:t>
            </a:r>
            <a:r>
              <a:rPr lang="ru-RU" sz="2800" i="1" dirty="0"/>
              <a:t>.</a:t>
            </a:r>
            <a:endParaRPr lang="ru-RU" sz="2800" dirty="0"/>
          </a:p>
        </p:txBody>
      </p:sp>
      <p:sp>
        <p:nvSpPr>
          <p:cNvPr id="8" name="Прямоугольник 7"/>
          <p:cNvSpPr/>
          <p:nvPr/>
        </p:nvSpPr>
        <p:spPr>
          <a:xfrm>
            <a:off x="179512" y="4221088"/>
            <a:ext cx="7920880" cy="954107"/>
          </a:xfrm>
          <a:prstGeom prst="rect">
            <a:avLst/>
          </a:prstGeom>
        </p:spPr>
        <p:txBody>
          <a:bodyPr wrap="square">
            <a:spAutoFit/>
          </a:bodyPr>
          <a:lstStyle/>
          <a:p>
            <a:pPr lvl="0"/>
            <a:r>
              <a:rPr lang="ru-RU" sz="2800" i="1" dirty="0"/>
              <a:t>Мама </a:t>
            </a:r>
            <a:r>
              <a:rPr lang="ru-RU" sz="2800" i="1" dirty="0" err="1"/>
              <a:t>має</a:t>
            </a:r>
            <a:r>
              <a:rPr lang="ru-RU" sz="2800" i="1" dirty="0"/>
              <a:t> </a:t>
            </a:r>
            <a:r>
              <a:rPr lang="ru-RU" sz="2800" i="1" dirty="0" err="1"/>
              <a:t>більше</a:t>
            </a:r>
            <a:r>
              <a:rPr lang="ru-RU" sz="2800" i="1" dirty="0"/>
              <a:t> прав </a:t>
            </a:r>
            <a:r>
              <a:rPr lang="ru-RU" sz="2800" i="1" dirty="0" err="1"/>
              <a:t>щодо</a:t>
            </a:r>
            <a:r>
              <a:rPr lang="ru-RU" sz="2800" i="1" dirty="0"/>
              <a:t> </a:t>
            </a:r>
            <a:r>
              <a:rPr lang="ru-RU" sz="2800" i="1" dirty="0" err="1"/>
              <a:t>дитини</a:t>
            </a:r>
            <a:r>
              <a:rPr lang="ru-RU" sz="2800" i="1" dirty="0"/>
              <a:t>, а </a:t>
            </a:r>
            <a:r>
              <a:rPr lang="ru-RU" sz="2800" i="1" dirty="0" err="1"/>
              <a:t>батько</a:t>
            </a:r>
            <a:r>
              <a:rPr lang="ru-RU" sz="2800" i="1" dirty="0"/>
              <a:t> – </a:t>
            </a:r>
            <a:r>
              <a:rPr lang="ru-RU" sz="2800" i="1" dirty="0" err="1"/>
              <a:t>більше</a:t>
            </a:r>
            <a:r>
              <a:rPr lang="ru-RU" sz="2800" i="1" dirty="0"/>
              <a:t> </a:t>
            </a:r>
            <a:r>
              <a:rPr lang="ru-RU" sz="2800" i="1" dirty="0" err="1"/>
              <a:t>обов’язків</a:t>
            </a:r>
            <a:r>
              <a:rPr lang="ru-RU" sz="2800" i="1" dirty="0"/>
              <a:t>?</a:t>
            </a:r>
            <a:endParaRPr lang="ru-RU" sz="2800" dirty="0"/>
          </a:p>
        </p:txBody>
      </p:sp>
    </p:spTree>
    <p:extLst>
      <p:ext uri="{BB962C8B-B14F-4D97-AF65-F5344CB8AC3E}">
        <p14:creationId xmlns:p14="http://schemas.microsoft.com/office/powerpoint/2010/main" val="2303065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16632"/>
            <a:ext cx="7992888" cy="720080"/>
          </a:xfrm>
        </p:spPr>
        <p:txBody>
          <a:bodyPr>
            <a:normAutofit fontScale="90000"/>
          </a:bodyPr>
          <a:lstStyle/>
          <a:p>
            <a:pPr algn="ctr"/>
            <a:r>
              <a:rPr lang="uk-UA" sz="4000" dirty="0">
                <a:latin typeface="Times New Roman" pitchFamily="18" charset="0"/>
                <a:cs typeface="Times New Roman" pitchFamily="18" charset="0"/>
              </a:rPr>
              <a:t>І. Права та обов’язки батьків</a:t>
            </a:r>
            <a:endParaRPr lang="ru-RU" dirty="0"/>
          </a:p>
        </p:txBody>
      </p:sp>
      <p:graphicFrame>
        <p:nvGraphicFramePr>
          <p:cNvPr id="5" name="Таблица 4"/>
          <p:cNvGraphicFramePr>
            <a:graphicFrameLocks noGrp="1"/>
          </p:cNvGraphicFramePr>
          <p:nvPr>
            <p:extLst>
              <p:ext uri="{D42A27DB-BD31-4B8C-83A1-F6EECF244321}">
                <p14:modId xmlns:p14="http://schemas.microsoft.com/office/powerpoint/2010/main" val="349531414"/>
              </p:ext>
            </p:extLst>
          </p:nvPr>
        </p:nvGraphicFramePr>
        <p:xfrm>
          <a:off x="323528" y="908720"/>
          <a:ext cx="7344816" cy="5544616"/>
        </p:xfrm>
        <a:graphic>
          <a:graphicData uri="http://schemas.openxmlformats.org/drawingml/2006/table">
            <a:tbl>
              <a:tblPr firstRow="1" bandRow="1">
                <a:tableStyleId>{85BE263C-DBD7-4A20-BB59-AAB30ACAA65A}</a:tableStyleId>
              </a:tblPr>
              <a:tblGrid>
                <a:gridCol w="3672408">
                  <a:extLst>
                    <a:ext uri="{9D8B030D-6E8A-4147-A177-3AD203B41FA5}">
                      <a16:colId xmlns:a16="http://schemas.microsoft.com/office/drawing/2014/main" val="20000"/>
                    </a:ext>
                  </a:extLst>
                </a:gridCol>
                <a:gridCol w="3672408">
                  <a:extLst>
                    <a:ext uri="{9D8B030D-6E8A-4147-A177-3AD203B41FA5}">
                      <a16:colId xmlns:a16="http://schemas.microsoft.com/office/drawing/2014/main" val="20001"/>
                    </a:ext>
                  </a:extLst>
                </a:gridCol>
              </a:tblGrid>
              <a:tr h="792088">
                <a:tc>
                  <a:txBody>
                    <a:bodyPr/>
                    <a:lstStyle/>
                    <a:p>
                      <a:pPr algn="ctr"/>
                      <a:r>
                        <a:rPr lang="uk-UA" sz="2400" dirty="0" smtClean="0"/>
                        <a:t>Права батьків</a:t>
                      </a:r>
                      <a:endParaRPr lang="ru-RU" sz="2400" dirty="0"/>
                    </a:p>
                  </a:txBody>
                  <a:tcPr/>
                </a:tc>
                <a:tc>
                  <a:txBody>
                    <a:bodyPr/>
                    <a:lstStyle/>
                    <a:p>
                      <a:pPr algn="ctr"/>
                      <a:r>
                        <a:rPr lang="uk-UA" sz="2400" dirty="0" smtClean="0"/>
                        <a:t>Обов'язки</a:t>
                      </a:r>
                      <a:r>
                        <a:rPr lang="uk-UA" sz="2400" baseline="0" dirty="0" smtClean="0"/>
                        <a:t> батьків</a:t>
                      </a:r>
                      <a:endParaRPr lang="ru-RU" sz="2400" dirty="0"/>
                    </a:p>
                  </a:txBody>
                  <a:tcPr/>
                </a:tc>
                <a:extLst>
                  <a:ext uri="{0D108BD9-81ED-4DB2-BD59-A6C34878D82A}">
                    <a16:rowId xmlns:a16="http://schemas.microsoft.com/office/drawing/2014/main" val="10000"/>
                  </a:ext>
                </a:extLst>
              </a:tr>
              <a:tr h="792088">
                <a:tc>
                  <a:txBody>
                    <a:bodyPr/>
                    <a:lstStyle/>
                    <a:p>
                      <a:endParaRPr lang="ru-RU" dirty="0"/>
                    </a:p>
                  </a:txBody>
                  <a:tcPr/>
                </a:tc>
                <a:tc>
                  <a:txBody>
                    <a:bodyPr/>
                    <a:lstStyle/>
                    <a:p>
                      <a:endParaRPr lang="ru-RU"/>
                    </a:p>
                  </a:txBody>
                  <a:tcPr/>
                </a:tc>
                <a:extLst>
                  <a:ext uri="{0D108BD9-81ED-4DB2-BD59-A6C34878D82A}">
                    <a16:rowId xmlns:a16="http://schemas.microsoft.com/office/drawing/2014/main" val="10001"/>
                  </a:ext>
                </a:extLst>
              </a:tr>
              <a:tr h="792088">
                <a:tc>
                  <a:txBody>
                    <a:bodyPr/>
                    <a:lstStyle/>
                    <a:p>
                      <a:endParaRPr lang="ru-RU"/>
                    </a:p>
                  </a:txBody>
                  <a:tcPr/>
                </a:tc>
                <a:tc>
                  <a:txBody>
                    <a:bodyPr/>
                    <a:lstStyle/>
                    <a:p>
                      <a:endParaRPr lang="ru-RU"/>
                    </a:p>
                  </a:txBody>
                  <a:tcPr/>
                </a:tc>
                <a:extLst>
                  <a:ext uri="{0D108BD9-81ED-4DB2-BD59-A6C34878D82A}">
                    <a16:rowId xmlns:a16="http://schemas.microsoft.com/office/drawing/2014/main" val="10002"/>
                  </a:ext>
                </a:extLst>
              </a:tr>
              <a:tr h="792088">
                <a:tc>
                  <a:txBody>
                    <a:bodyPr/>
                    <a:lstStyle/>
                    <a:p>
                      <a:endParaRPr lang="ru-RU"/>
                    </a:p>
                  </a:txBody>
                  <a:tcPr/>
                </a:tc>
                <a:tc>
                  <a:txBody>
                    <a:bodyPr/>
                    <a:lstStyle/>
                    <a:p>
                      <a:endParaRPr lang="ru-RU"/>
                    </a:p>
                  </a:txBody>
                  <a:tcPr/>
                </a:tc>
                <a:extLst>
                  <a:ext uri="{0D108BD9-81ED-4DB2-BD59-A6C34878D82A}">
                    <a16:rowId xmlns:a16="http://schemas.microsoft.com/office/drawing/2014/main" val="10003"/>
                  </a:ext>
                </a:extLst>
              </a:tr>
              <a:tr h="792088">
                <a:tc>
                  <a:txBody>
                    <a:bodyPr/>
                    <a:lstStyle/>
                    <a:p>
                      <a:endParaRPr lang="ru-RU"/>
                    </a:p>
                  </a:txBody>
                  <a:tcPr/>
                </a:tc>
                <a:tc>
                  <a:txBody>
                    <a:bodyPr/>
                    <a:lstStyle/>
                    <a:p>
                      <a:endParaRPr lang="ru-RU"/>
                    </a:p>
                  </a:txBody>
                  <a:tcPr/>
                </a:tc>
                <a:extLst>
                  <a:ext uri="{0D108BD9-81ED-4DB2-BD59-A6C34878D82A}">
                    <a16:rowId xmlns:a16="http://schemas.microsoft.com/office/drawing/2014/main" val="10004"/>
                  </a:ext>
                </a:extLst>
              </a:tr>
              <a:tr h="792088">
                <a:tc>
                  <a:txBody>
                    <a:bodyPr/>
                    <a:lstStyle/>
                    <a:p>
                      <a:endParaRPr lang="ru-RU"/>
                    </a:p>
                  </a:txBody>
                  <a:tcPr/>
                </a:tc>
                <a:tc>
                  <a:txBody>
                    <a:bodyPr/>
                    <a:lstStyle/>
                    <a:p>
                      <a:endParaRPr lang="ru-RU"/>
                    </a:p>
                  </a:txBody>
                  <a:tcPr/>
                </a:tc>
                <a:extLst>
                  <a:ext uri="{0D108BD9-81ED-4DB2-BD59-A6C34878D82A}">
                    <a16:rowId xmlns:a16="http://schemas.microsoft.com/office/drawing/2014/main" val="10005"/>
                  </a:ext>
                </a:extLst>
              </a:tr>
              <a:tr h="792088">
                <a:tc>
                  <a:txBody>
                    <a:bodyPr/>
                    <a:lstStyle/>
                    <a:p>
                      <a:endParaRPr lang="ru-RU"/>
                    </a:p>
                  </a:txBody>
                  <a:tcPr/>
                </a:tc>
                <a:tc>
                  <a:txBody>
                    <a:bodyPr/>
                    <a:lstStyle/>
                    <a:p>
                      <a:endParaRPr lang="ru-RU" dirty="0"/>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809238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88640"/>
            <a:ext cx="7776864" cy="648072"/>
          </a:xfrm>
        </p:spPr>
        <p:txBody>
          <a:bodyPr/>
          <a:lstStyle/>
          <a:p>
            <a:pPr algn="ctr"/>
            <a:r>
              <a:rPr lang="uk-UA" dirty="0" smtClean="0"/>
              <a:t>ІІ. Права та обов'язки дітей</a:t>
            </a:r>
            <a:endParaRPr lang="ru-RU" dirty="0"/>
          </a:p>
        </p:txBody>
      </p:sp>
      <p:graphicFrame>
        <p:nvGraphicFramePr>
          <p:cNvPr id="3" name="Таблица 2"/>
          <p:cNvGraphicFramePr>
            <a:graphicFrameLocks noGrp="1"/>
          </p:cNvGraphicFramePr>
          <p:nvPr>
            <p:extLst>
              <p:ext uri="{D42A27DB-BD31-4B8C-83A1-F6EECF244321}">
                <p14:modId xmlns:p14="http://schemas.microsoft.com/office/powerpoint/2010/main" val="4169439588"/>
              </p:ext>
            </p:extLst>
          </p:nvPr>
        </p:nvGraphicFramePr>
        <p:xfrm>
          <a:off x="251520" y="836712"/>
          <a:ext cx="7704856" cy="5913617"/>
        </p:xfrm>
        <a:graphic>
          <a:graphicData uri="http://schemas.openxmlformats.org/drawingml/2006/table">
            <a:tbl>
              <a:tblPr firstRow="1" firstCol="1" bandRow="1">
                <a:tableStyleId>{5DA37D80-6434-44D0-A028-1B22A696006F}</a:tableStyleId>
              </a:tblPr>
              <a:tblGrid>
                <a:gridCol w="7067606">
                  <a:extLst>
                    <a:ext uri="{9D8B030D-6E8A-4147-A177-3AD203B41FA5}">
                      <a16:colId xmlns:a16="http://schemas.microsoft.com/office/drawing/2014/main" val="20000"/>
                    </a:ext>
                  </a:extLst>
                </a:gridCol>
                <a:gridCol w="637250">
                  <a:extLst>
                    <a:ext uri="{9D8B030D-6E8A-4147-A177-3AD203B41FA5}">
                      <a16:colId xmlns:a16="http://schemas.microsoft.com/office/drawing/2014/main" val="20001"/>
                    </a:ext>
                  </a:extLst>
                </a:gridCol>
              </a:tblGrid>
              <a:tr h="510602">
                <a:tc>
                  <a:txBody>
                    <a:bodyPr/>
                    <a:lstStyle/>
                    <a:p>
                      <a:pPr>
                        <a:spcAft>
                          <a:spcPts val="0"/>
                        </a:spcAft>
                      </a:pPr>
                      <a:r>
                        <a:rPr lang="uk-UA" sz="2000" dirty="0">
                          <a:effectLst/>
                        </a:rPr>
                        <a:t>1. Батько має право забрати дитину із пологового будинку</a:t>
                      </a:r>
                      <a:endParaRPr lang="ru-RU" sz="1600" dirty="0">
                        <a:effectLst/>
                        <a:latin typeface="Calibri"/>
                        <a:ea typeface="Calibri"/>
                        <a:cs typeface="Times New Roman"/>
                      </a:endParaRPr>
                    </a:p>
                  </a:txBody>
                  <a:tcPr marL="68580" marR="68580" marT="0" marB="0"/>
                </a:tc>
                <a:tc>
                  <a:txBody>
                    <a:bodyPr/>
                    <a:lstStyle/>
                    <a:p>
                      <a:pPr>
                        <a:spcAft>
                          <a:spcPts val="0"/>
                        </a:spcAft>
                      </a:pPr>
                      <a:r>
                        <a:rPr lang="uk-UA" sz="1400" dirty="0">
                          <a:effectLst/>
                        </a:rPr>
                        <a:t> </a:t>
                      </a:r>
                      <a:endParaRPr lang="ru-RU"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510602">
                <a:tc>
                  <a:txBody>
                    <a:bodyPr/>
                    <a:lstStyle/>
                    <a:p>
                      <a:pPr>
                        <a:spcAft>
                          <a:spcPts val="0"/>
                        </a:spcAft>
                      </a:pPr>
                      <a:r>
                        <a:rPr lang="uk-UA" sz="2000" dirty="0">
                          <a:effectLst/>
                        </a:rPr>
                        <a:t>2. Батько дає дитині своє прізвище</a:t>
                      </a:r>
                      <a:endParaRPr lang="ru-RU" sz="1600" dirty="0">
                        <a:effectLst/>
                        <a:latin typeface="Calibri"/>
                        <a:ea typeface="Calibri"/>
                        <a:cs typeface="Times New Roman"/>
                      </a:endParaRPr>
                    </a:p>
                  </a:txBody>
                  <a:tcPr marL="68580" marR="68580" marT="0" marB="0"/>
                </a:tc>
                <a:tc>
                  <a:txBody>
                    <a:bodyPr/>
                    <a:lstStyle/>
                    <a:p>
                      <a:pPr>
                        <a:spcAft>
                          <a:spcPts val="0"/>
                        </a:spcAft>
                      </a:pPr>
                      <a:r>
                        <a:rPr lang="uk-UA" sz="1400" dirty="0">
                          <a:effectLst/>
                        </a:rPr>
                        <a:t> </a:t>
                      </a:r>
                      <a:endParaRPr lang="ru-RU"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510602">
                <a:tc>
                  <a:txBody>
                    <a:bodyPr/>
                    <a:lstStyle/>
                    <a:p>
                      <a:pPr>
                        <a:spcAft>
                          <a:spcPts val="0"/>
                        </a:spcAft>
                      </a:pPr>
                      <a:r>
                        <a:rPr lang="uk-UA" sz="2000" dirty="0">
                          <a:effectLst/>
                        </a:rPr>
                        <a:t>3. Мати визначає ім’я дитини</a:t>
                      </a:r>
                      <a:endParaRPr lang="ru-RU" sz="1600" dirty="0">
                        <a:effectLst/>
                        <a:latin typeface="Calibri"/>
                        <a:ea typeface="Calibri"/>
                        <a:cs typeface="Times New Roman"/>
                      </a:endParaRPr>
                    </a:p>
                  </a:txBody>
                  <a:tcPr marL="68580" marR="68580" marT="0" marB="0"/>
                </a:tc>
                <a:tc>
                  <a:txBody>
                    <a:bodyPr/>
                    <a:lstStyle/>
                    <a:p>
                      <a:pPr>
                        <a:spcAft>
                          <a:spcPts val="0"/>
                        </a:spcAft>
                      </a:pPr>
                      <a:r>
                        <a:rPr lang="uk-UA" sz="1400" dirty="0">
                          <a:effectLst/>
                        </a:rPr>
                        <a:t> </a:t>
                      </a:r>
                      <a:endParaRPr lang="ru-RU"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510602">
                <a:tc>
                  <a:txBody>
                    <a:bodyPr/>
                    <a:lstStyle/>
                    <a:p>
                      <a:pPr>
                        <a:spcAft>
                          <a:spcPts val="0"/>
                        </a:spcAft>
                      </a:pPr>
                      <a:r>
                        <a:rPr lang="uk-UA" sz="2000" dirty="0">
                          <a:effectLst/>
                        </a:rPr>
                        <a:t>4. Батько визначає місце проживання дитини</a:t>
                      </a:r>
                      <a:endParaRPr lang="ru-RU" sz="1600" dirty="0">
                        <a:effectLst/>
                        <a:latin typeface="Calibri"/>
                        <a:ea typeface="Calibri"/>
                        <a:cs typeface="Times New Roman"/>
                      </a:endParaRPr>
                    </a:p>
                  </a:txBody>
                  <a:tcPr marL="68580" marR="68580" marT="0" marB="0"/>
                </a:tc>
                <a:tc>
                  <a:txBody>
                    <a:bodyPr/>
                    <a:lstStyle/>
                    <a:p>
                      <a:pPr>
                        <a:spcAft>
                          <a:spcPts val="0"/>
                        </a:spcAft>
                      </a:pPr>
                      <a:r>
                        <a:rPr lang="uk-UA" sz="1400" dirty="0">
                          <a:effectLst/>
                        </a:rPr>
                        <a:t> </a:t>
                      </a:r>
                      <a:endParaRPr lang="ru-RU"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1021205">
                <a:tc>
                  <a:txBody>
                    <a:bodyPr/>
                    <a:lstStyle/>
                    <a:p>
                      <a:pPr>
                        <a:spcAft>
                          <a:spcPts val="0"/>
                        </a:spcAft>
                      </a:pPr>
                      <a:r>
                        <a:rPr lang="uk-UA" sz="2000" dirty="0">
                          <a:effectLst/>
                        </a:rPr>
                        <a:t>5. Тільки мати може вирішувати, чи спілкуватися дитині з батьком, чи ні</a:t>
                      </a:r>
                      <a:endParaRPr lang="ru-RU" sz="1600" dirty="0">
                        <a:effectLst/>
                        <a:latin typeface="Calibri"/>
                        <a:ea typeface="Calibri"/>
                        <a:cs typeface="Times New Roman"/>
                      </a:endParaRPr>
                    </a:p>
                  </a:txBody>
                  <a:tcPr marL="68580" marR="68580" marT="0" marB="0"/>
                </a:tc>
                <a:tc>
                  <a:txBody>
                    <a:bodyPr/>
                    <a:lstStyle/>
                    <a:p>
                      <a:pPr>
                        <a:spcAft>
                          <a:spcPts val="0"/>
                        </a:spcAft>
                      </a:pPr>
                      <a:r>
                        <a:rPr lang="uk-UA" sz="1400" dirty="0">
                          <a:effectLst/>
                        </a:rPr>
                        <a:t> </a:t>
                      </a:r>
                      <a:endParaRPr lang="ru-RU"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r h="510602">
                <a:tc>
                  <a:txBody>
                    <a:bodyPr/>
                    <a:lstStyle/>
                    <a:p>
                      <a:pPr>
                        <a:spcAft>
                          <a:spcPts val="0"/>
                        </a:spcAft>
                      </a:pPr>
                      <a:r>
                        <a:rPr lang="uk-UA" sz="2000" dirty="0">
                          <a:effectLst/>
                        </a:rPr>
                        <a:t>6. Батько вирішує питання виховання дитини</a:t>
                      </a:r>
                      <a:endParaRPr lang="ru-RU" sz="1600" dirty="0">
                        <a:effectLst/>
                        <a:latin typeface="Calibri"/>
                        <a:ea typeface="Calibri"/>
                        <a:cs typeface="Times New Roman"/>
                      </a:endParaRPr>
                    </a:p>
                  </a:txBody>
                  <a:tcPr marL="68580" marR="68580" marT="0" marB="0"/>
                </a:tc>
                <a:tc>
                  <a:txBody>
                    <a:bodyPr/>
                    <a:lstStyle/>
                    <a:p>
                      <a:pPr>
                        <a:spcAft>
                          <a:spcPts val="0"/>
                        </a:spcAft>
                      </a:pPr>
                      <a:r>
                        <a:rPr lang="uk-UA" sz="1400" dirty="0">
                          <a:effectLst/>
                        </a:rPr>
                        <a:t> </a:t>
                      </a:r>
                      <a:endParaRPr lang="ru-RU"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5"/>
                  </a:ext>
                </a:extLst>
              </a:tr>
              <a:tr h="510602">
                <a:tc>
                  <a:txBody>
                    <a:bodyPr/>
                    <a:lstStyle/>
                    <a:p>
                      <a:pPr>
                        <a:spcAft>
                          <a:spcPts val="0"/>
                        </a:spcAft>
                      </a:pPr>
                      <a:r>
                        <a:rPr lang="uk-UA" sz="2000" dirty="0">
                          <a:effectLst/>
                        </a:rPr>
                        <a:t>7. Батьки визначають ім’я дитини</a:t>
                      </a:r>
                      <a:endParaRPr lang="ru-RU" sz="1600" dirty="0">
                        <a:effectLst/>
                        <a:latin typeface="Calibri"/>
                        <a:ea typeface="Calibri"/>
                        <a:cs typeface="Times New Roman"/>
                      </a:endParaRPr>
                    </a:p>
                  </a:txBody>
                  <a:tcPr marL="68580" marR="68580" marT="0" marB="0"/>
                </a:tc>
                <a:tc>
                  <a:txBody>
                    <a:bodyPr/>
                    <a:lstStyle/>
                    <a:p>
                      <a:pPr>
                        <a:spcAft>
                          <a:spcPts val="0"/>
                        </a:spcAft>
                      </a:pPr>
                      <a:r>
                        <a:rPr lang="uk-UA" sz="1400" dirty="0">
                          <a:effectLst/>
                        </a:rPr>
                        <a:t> </a:t>
                      </a:r>
                      <a:endParaRPr lang="ru-RU"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6"/>
                  </a:ext>
                </a:extLst>
              </a:tr>
              <a:tr h="510602">
                <a:tc>
                  <a:txBody>
                    <a:bodyPr/>
                    <a:lstStyle/>
                    <a:p>
                      <a:pPr>
                        <a:spcAft>
                          <a:spcPts val="0"/>
                        </a:spcAft>
                      </a:pPr>
                      <a:r>
                        <a:rPr lang="uk-UA" sz="2000" dirty="0">
                          <a:effectLst/>
                        </a:rPr>
                        <a:t>8. Місце проживання дитини - тільки спільно з батьками</a:t>
                      </a:r>
                      <a:endParaRPr lang="ru-RU" sz="1600" dirty="0">
                        <a:effectLst/>
                        <a:latin typeface="Calibri"/>
                        <a:ea typeface="Calibri"/>
                        <a:cs typeface="Times New Roman"/>
                      </a:endParaRPr>
                    </a:p>
                  </a:txBody>
                  <a:tcPr marL="68580" marR="68580" marT="0" marB="0"/>
                </a:tc>
                <a:tc>
                  <a:txBody>
                    <a:bodyPr/>
                    <a:lstStyle/>
                    <a:p>
                      <a:pPr>
                        <a:spcAft>
                          <a:spcPts val="0"/>
                        </a:spcAft>
                      </a:pPr>
                      <a:r>
                        <a:rPr lang="uk-UA" sz="1400" dirty="0">
                          <a:effectLst/>
                        </a:rPr>
                        <a:t> </a:t>
                      </a:r>
                      <a:endParaRPr lang="ru-RU"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7"/>
                  </a:ext>
                </a:extLst>
              </a:tr>
              <a:tr h="510602">
                <a:tc>
                  <a:txBody>
                    <a:bodyPr/>
                    <a:lstStyle/>
                    <a:p>
                      <a:pPr>
                        <a:spcAft>
                          <a:spcPts val="0"/>
                        </a:spcAft>
                      </a:pPr>
                      <a:r>
                        <a:rPr lang="uk-UA" sz="2000" dirty="0">
                          <a:effectLst/>
                        </a:rPr>
                        <a:t>9. Батьки народили дитину, отже вони її люблять</a:t>
                      </a:r>
                      <a:endParaRPr lang="ru-RU" sz="1600" dirty="0">
                        <a:effectLst/>
                        <a:latin typeface="Calibri"/>
                        <a:ea typeface="Calibri"/>
                        <a:cs typeface="Times New Roman"/>
                      </a:endParaRPr>
                    </a:p>
                  </a:txBody>
                  <a:tcPr marL="68580" marR="68580" marT="0" marB="0"/>
                </a:tc>
                <a:tc>
                  <a:txBody>
                    <a:bodyPr/>
                    <a:lstStyle/>
                    <a:p>
                      <a:pPr>
                        <a:spcAft>
                          <a:spcPts val="0"/>
                        </a:spcAft>
                      </a:pPr>
                      <a:r>
                        <a:rPr lang="uk-UA" sz="1400" dirty="0">
                          <a:effectLst/>
                        </a:rPr>
                        <a:t> </a:t>
                      </a:r>
                      <a:endParaRPr lang="ru-RU"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8"/>
                  </a:ext>
                </a:extLst>
              </a:tr>
              <a:tr h="510602">
                <a:tc>
                  <a:txBody>
                    <a:bodyPr/>
                    <a:lstStyle/>
                    <a:p>
                      <a:pPr>
                        <a:spcAft>
                          <a:spcPts val="0"/>
                        </a:spcAft>
                      </a:pPr>
                      <a:r>
                        <a:rPr lang="uk-UA" sz="2000" dirty="0">
                          <a:effectLst/>
                        </a:rPr>
                        <a:t>10. Дитина має право звернутися за захистом своїх прав…</a:t>
                      </a:r>
                      <a:endParaRPr lang="ru-RU" sz="1600" dirty="0">
                        <a:effectLst/>
                        <a:latin typeface="Calibri"/>
                        <a:ea typeface="Calibri"/>
                        <a:cs typeface="Times New Roman"/>
                      </a:endParaRPr>
                    </a:p>
                  </a:txBody>
                  <a:tcPr marL="68580" marR="68580" marT="0" marB="0"/>
                </a:tc>
                <a:tc>
                  <a:txBody>
                    <a:bodyPr/>
                    <a:lstStyle/>
                    <a:p>
                      <a:pPr>
                        <a:spcAft>
                          <a:spcPts val="0"/>
                        </a:spcAft>
                      </a:pPr>
                      <a:r>
                        <a:rPr lang="uk-UA" sz="1400" dirty="0">
                          <a:effectLst/>
                        </a:rPr>
                        <a:t> </a:t>
                      </a:r>
                      <a:endParaRPr lang="ru-RU"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1480164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16632"/>
            <a:ext cx="7920880" cy="648072"/>
          </a:xfrm>
        </p:spPr>
        <p:txBody>
          <a:bodyPr/>
          <a:lstStyle/>
          <a:p>
            <a:pPr algn="ctr"/>
            <a:r>
              <a:rPr lang="uk-UA" dirty="0" smtClean="0"/>
              <a:t>ІІ. Права </a:t>
            </a:r>
            <a:r>
              <a:rPr lang="uk-UA" dirty="0"/>
              <a:t>та обов'язки дітей</a:t>
            </a:r>
            <a:endParaRPr lang="ru-RU" dirty="0"/>
          </a:p>
        </p:txBody>
      </p:sp>
      <p:graphicFrame>
        <p:nvGraphicFramePr>
          <p:cNvPr id="3" name="Таблица 2"/>
          <p:cNvGraphicFramePr>
            <a:graphicFrameLocks noGrp="1"/>
          </p:cNvGraphicFramePr>
          <p:nvPr>
            <p:extLst>
              <p:ext uri="{D42A27DB-BD31-4B8C-83A1-F6EECF244321}">
                <p14:modId xmlns:p14="http://schemas.microsoft.com/office/powerpoint/2010/main" val="180371240"/>
              </p:ext>
            </p:extLst>
          </p:nvPr>
        </p:nvGraphicFramePr>
        <p:xfrm>
          <a:off x="395533" y="908722"/>
          <a:ext cx="7488836" cy="5754386"/>
        </p:xfrm>
        <a:graphic>
          <a:graphicData uri="http://schemas.openxmlformats.org/drawingml/2006/table">
            <a:tbl>
              <a:tblPr firstRow="1" firstCol="1" bandRow="1">
                <a:tableStyleId>{9DCAF9ED-07DC-4A11-8D7F-57B35C25682E}</a:tableStyleId>
              </a:tblPr>
              <a:tblGrid>
                <a:gridCol w="3744418">
                  <a:extLst>
                    <a:ext uri="{9D8B030D-6E8A-4147-A177-3AD203B41FA5}">
                      <a16:colId xmlns:a16="http://schemas.microsoft.com/office/drawing/2014/main" val="20000"/>
                    </a:ext>
                  </a:extLst>
                </a:gridCol>
                <a:gridCol w="3744418">
                  <a:extLst>
                    <a:ext uri="{9D8B030D-6E8A-4147-A177-3AD203B41FA5}">
                      <a16:colId xmlns:a16="http://schemas.microsoft.com/office/drawing/2014/main" val="20001"/>
                    </a:ext>
                  </a:extLst>
                </a:gridCol>
              </a:tblGrid>
              <a:tr h="536418">
                <a:tc>
                  <a:txBody>
                    <a:bodyPr/>
                    <a:lstStyle/>
                    <a:p>
                      <a:pPr algn="ctr">
                        <a:spcAft>
                          <a:spcPts val="0"/>
                        </a:spcAft>
                      </a:pPr>
                      <a:r>
                        <a:rPr lang="uk-UA" sz="2800" dirty="0" smtClean="0">
                          <a:effectLst/>
                        </a:rPr>
                        <a:t>Права </a:t>
                      </a:r>
                      <a:endParaRPr lang="ru-RU" sz="2000" dirty="0">
                        <a:effectLst/>
                        <a:latin typeface="Calibri"/>
                        <a:ea typeface="Calibri"/>
                        <a:cs typeface="Times New Roman"/>
                      </a:endParaRPr>
                    </a:p>
                  </a:txBody>
                  <a:tcPr marL="68580" marR="68580" marT="0" marB="0"/>
                </a:tc>
                <a:tc>
                  <a:txBody>
                    <a:bodyPr/>
                    <a:lstStyle/>
                    <a:p>
                      <a:pPr algn="ctr">
                        <a:spcAft>
                          <a:spcPts val="0"/>
                        </a:spcAft>
                      </a:pPr>
                      <a:r>
                        <a:rPr lang="uk-UA" sz="2800" dirty="0" smtClean="0">
                          <a:effectLst/>
                        </a:rPr>
                        <a:t>Обов’язки </a:t>
                      </a:r>
                      <a:endParaRPr lang="ru-RU" sz="2000" dirty="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1609255">
                <a:tc>
                  <a:txBody>
                    <a:bodyPr/>
                    <a:lstStyle/>
                    <a:p>
                      <a:pPr>
                        <a:spcAft>
                          <a:spcPts val="0"/>
                        </a:spcAft>
                      </a:pPr>
                      <a:r>
                        <a:rPr lang="uk-UA" sz="2400" b="0" dirty="0">
                          <a:effectLst/>
                        </a:rPr>
                        <a:t>Рівність прав та обов'язків дітей щодо батьків</a:t>
                      </a:r>
                      <a:endParaRPr lang="ru-RU" sz="1800" b="0" dirty="0">
                        <a:effectLst/>
                        <a:latin typeface="Calibri"/>
                        <a:ea typeface="Calibri"/>
                        <a:cs typeface="Times New Roman"/>
                      </a:endParaRPr>
                    </a:p>
                  </a:txBody>
                  <a:tcPr marL="68580" marR="68580" marT="0" marB="0"/>
                </a:tc>
                <a:tc>
                  <a:txBody>
                    <a:bodyPr/>
                    <a:lstStyle/>
                    <a:p>
                      <a:pPr>
                        <a:spcAft>
                          <a:spcPts val="0"/>
                        </a:spcAft>
                      </a:pPr>
                      <a:r>
                        <a:rPr lang="ru-RU" sz="2400" b="0" dirty="0" err="1">
                          <a:effectLst/>
                        </a:rPr>
                        <a:t>Обов'язок</a:t>
                      </a:r>
                      <a:r>
                        <a:rPr lang="ru-RU" sz="2400" b="0" dirty="0">
                          <a:effectLst/>
                        </a:rPr>
                        <a:t>  </a:t>
                      </a:r>
                      <a:r>
                        <a:rPr lang="ru-RU" sz="2400" b="0" dirty="0" err="1">
                          <a:effectLst/>
                        </a:rPr>
                        <a:t>дитини</a:t>
                      </a:r>
                      <a:r>
                        <a:rPr lang="ru-RU" sz="2400" b="0" dirty="0">
                          <a:effectLst/>
                        </a:rPr>
                        <a:t>,  </a:t>
                      </a:r>
                      <a:r>
                        <a:rPr lang="ru-RU" sz="2400" b="0" dirty="0" err="1">
                          <a:effectLst/>
                        </a:rPr>
                        <a:t>повнолітніх</a:t>
                      </a:r>
                      <a:r>
                        <a:rPr lang="ru-RU" sz="2400" b="0" dirty="0">
                          <a:effectLst/>
                        </a:rPr>
                        <a:t>  дочки  та  </a:t>
                      </a:r>
                      <a:r>
                        <a:rPr lang="ru-RU" sz="2400" b="0" dirty="0" err="1">
                          <a:effectLst/>
                        </a:rPr>
                        <a:t>сина</a:t>
                      </a:r>
                      <a:r>
                        <a:rPr lang="ru-RU" sz="2400" b="0" dirty="0">
                          <a:effectLst/>
                        </a:rPr>
                        <a:t> </a:t>
                      </a:r>
                      <a:r>
                        <a:rPr lang="ru-RU" sz="2400" b="0" dirty="0" err="1">
                          <a:effectLst/>
                        </a:rPr>
                        <a:t>піклуватися</a:t>
                      </a:r>
                      <a:r>
                        <a:rPr lang="ru-RU" sz="2400" b="0" dirty="0">
                          <a:effectLst/>
                        </a:rPr>
                        <a:t> про </a:t>
                      </a:r>
                      <a:r>
                        <a:rPr lang="ru-RU" sz="2400" b="0" dirty="0" err="1">
                          <a:effectLst/>
                        </a:rPr>
                        <a:t>батьків</a:t>
                      </a:r>
                      <a:endParaRPr lang="ru-RU" sz="1800" b="0" dirty="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1609255">
                <a:tc>
                  <a:txBody>
                    <a:bodyPr/>
                    <a:lstStyle/>
                    <a:p>
                      <a:pPr>
                        <a:spcAft>
                          <a:spcPts val="0"/>
                        </a:spcAft>
                      </a:pPr>
                      <a:r>
                        <a:rPr lang="uk-UA" sz="2400" b="0" dirty="0">
                          <a:effectLst/>
                        </a:rPr>
                        <a:t>Врахування думки дитини при вирішенні питань, що стосуються її життя</a:t>
                      </a:r>
                      <a:endParaRPr lang="ru-RU" sz="1800" b="0" dirty="0">
                        <a:effectLst/>
                        <a:latin typeface="Calibri"/>
                        <a:ea typeface="Calibri"/>
                        <a:cs typeface="Times New Roman"/>
                      </a:endParaRPr>
                    </a:p>
                  </a:txBody>
                  <a:tcPr marL="68580" marR="68580" marT="0" marB="0"/>
                </a:tc>
                <a:tc>
                  <a:txBody>
                    <a:bodyPr/>
                    <a:lstStyle/>
                    <a:p>
                      <a:pPr>
                        <a:spcAft>
                          <a:spcPts val="0"/>
                        </a:spcAft>
                      </a:pPr>
                      <a:r>
                        <a:rPr lang="uk-UA" sz="2400" b="0" dirty="0">
                          <a:effectLst/>
                        </a:rPr>
                        <a:t>Шанувати символи України, берегти природу та культурну спадщину </a:t>
                      </a:r>
                      <a:endParaRPr lang="ru-RU" sz="1800" b="0" dirty="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698642">
                <a:tc>
                  <a:txBody>
                    <a:bodyPr/>
                    <a:lstStyle/>
                    <a:p>
                      <a:pPr>
                        <a:spcAft>
                          <a:spcPts val="0"/>
                        </a:spcAft>
                      </a:pPr>
                      <a:r>
                        <a:rPr lang="uk-UA" sz="2400" b="0">
                          <a:effectLst/>
                        </a:rPr>
                        <a:t>На життя, ім’я, громадянство</a:t>
                      </a:r>
                      <a:endParaRPr lang="ru-RU" sz="1800" b="0">
                        <a:effectLst/>
                        <a:latin typeface="Calibri"/>
                        <a:ea typeface="Calibri"/>
                        <a:cs typeface="Times New Roman"/>
                      </a:endParaRPr>
                    </a:p>
                  </a:txBody>
                  <a:tcPr marL="68580" marR="68580" marT="0" marB="0"/>
                </a:tc>
                <a:tc>
                  <a:txBody>
                    <a:bodyPr/>
                    <a:lstStyle/>
                    <a:p>
                      <a:pPr>
                        <a:spcAft>
                          <a:spcPts val="0"/>
                        </a:spcAft>
                      </a:pPr>
                      <a:r>
                        <a:rPr lang="uk-UA" sz="2400" b="0" dirty="0">
                          <a:effectLst/>
                        </a:rPr>
                        <a:t>Поважати батьків</a:t>
                      </a:r>
                      <a:endParaRPr lang="ru-RU" sz="1800" b="0" dirty="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698642">
                <a:tc>
                  <a:txBody>
                    <a:bodyPr/>
                    <a:lstStyle/>
                    <a:p>
                      <a:pPr>
                        <a:spcAft>
                          <a:spcPts val="0"/>
                        </a:spcAft>
                      </a:pPr>
                      <a:r>
                        <a:rPr lang="uk-UA" sz="2400" b="0">
                          <a:effectLst/>
                        </a:rPr>
                        <a:t>На всебічний розвиток, повагу</a:t>
                      </a:r>
                      <a:endParaRPr lang="ru-RU" sz="1800" b="0">
                        <a:effectLst/>
                        <a:latin typeface="Calibri"/>
                        <a:ea typeface="Calibri"/>
                        <a:cs typeface="Times New Roman"/>
                      </a:endParaRPr>
                    </a:p>
                  </a:txBody>
                  <a:tcPr marL="68580" marR="68580" marT="0" marB="0"/>
                </a:tc>
                <a:tc>
                  <a:txBody>
                    <a:bodyPr/>
                    <a:lstStyle/>
                    <a:p>
                      <a:pPr>
                        <a:spcAft>
                          <a:spcPts val="0"/>
                        </a:spcAft>
                      </a:pPr>
                      <a:r>
                        <a:rPr lang="uk-UA" sz="2400" b="0" dirty="0">
                          <a:effectLst/>
                        </a:rPr>
                        <a:t>Дотримуватись законів та КУ</a:t>
                      </a:r>
                      <a:endParaRPr lang="ru-RU" sz="1800" b="0" dirty="0">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r h="536418">
                <a:tc>
                  <a:txBody>
                    <a:bodyPr/>
                    <a:lstStyle/>
                    <a:p>
                      <a:pPr>
                        <a:spcAft>
                          <a:spcPts val="0"/>
                        </a:spcAft>
                      </a:pPr>
                      <a:r>
                        <a:rPr lang="uk-UA" sz="2400" b="0">
                          <a:effectLst/>
                        </a:rPr>
                        <a:t>Спілкування</a:t>
                      </a:r>
                      <a:endParaRPr lang="ru-RU" sz="1800" b="0">
                        <a:effectLst/>
                        <a:latin typeface="Calibri"/>
                        <a:ea typeface="Calibri"/>
                        <a:cs typeface="Times New Roman"/>
                      </a:endParaRPr>
                    </a:p>
                  </a:txBody>
                  <a:tcPr marL="68580" marR="68580" marT="0" marB="0"/>
                </a:tc>
                <a:tc>
                  <a:txBody>
                    <a:bodyPr/>
                    <a:lstStyle/>
                    <a:p>
                      <a:pPr>
                        <a:spcAft>
                          <a:spcPts val="0"/>
                        </a:spcAft>
                      </a:pPr>
                      <a:r>
                        <a:rPr lang="uk-UA" sz="2400" b="0" dirty="0">
                          <a:effectLst/>
                        </a:rPr>
                        <a:t>Отримати освіту</a:t>
                      </a:r>
                      <a:endParaRPr lang="ru-RU" sz="1800" b="0" dirty="0">
                        <a:effectLst/>
                        <a:latin typeface="Calibri"/>
                        <a:ea typeface="Calibri"/>
                        <a:cs typeface="Times New Roman"/>
                      </a:endParaRPr>
                    </a:p>
                  </a:txBody>
                  <a:tcPr marL="68580" marR="68580" marT="0" marB="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844227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16632"/>
            <a:ext cx="7992888" cy="1080120"/>
          </a:xfrm>
        </p:spPr>
        <p:txBody>
          <a:bodyPr>
            <a:normAutofit fontScale="90000"/>
          </a:bodyPr>
          <a:lstStyle/>
          <a:p>
            <a:pPr algn="ctr"/>
            <a:r>
              <a:rPr lang="uk-UA" sz="4000" dirty="0">
                <a:latin typeface="Times New Roman" pitchFamily="18" charset="0"/>
                <a:cs typeface="Times New Roman" pitchFamily="18" charset="0"/>
              </a:rPr>
              <a:t>ІІІ. Права батьків і дітей на майно, право на утримання</a:t>
            </a:r>
            <a:endParaRPr lang="ru-RU" dirty="0"/>
          </a:p>
        </p:txBody>
      </p:sp>
      <p:sp>
        <p:nvSpPr>
          <p:cNvPr id="3" name="Прямоугольник 2"/>
          <p:cNvSpPr/>
          <p:nvPr/>
        </p:nvSpPr>
        <p:spPr>
          <a:xfrm>
            <a:off x="30485" y="1196752"/>
            <a:ext cx="8141915" cy="5693866"/>
          </a:xfrm>
          <a:prstGeom prst="rect">
            <a:avLst/>
          </a:prstGeom>
        </p:spPr>
        <p:txBody>
          <a:bodyPr wrap="square">
            <a:spAutoFit/>
          </a:bodyPr>
          <a:lstStyle/>
          <a:p>
            <a:pPr algn="ctr"/>
            <a:r>
              <a:rPr lang="ru-RU" sz="1400" b="1" dirty="0" err="1"/>
              <a:t>Рахунок</a:t>
            </a:r>
            <a:r>
              <a:rPr lang="ru-RU" sz="1400" b="1" dirty="0"/>
              <a:t> для </a:t>
            </a:r>
            <a:r>
              <a:rPr lang="ru-RU" sz="1400" b="1" dirty="0" err="1"/>
              <a:t>мами</a:t>
            </a:r>
            <a:endParaRPr lang="ru-RU" sz="1400" dirty="0"/>
          </a:p>
          <a:p>
            <a:r>
              <a:rPr lang="ru-RU" sz="1400" dirty="0"/>
              <a:t>Маленький </a:t>
            </a:r>
            <a:r>
              <a:rPr lang="ru-RU" sz="1400" dirty="0" err="1"/>
              <a:t>Ілля</a:t>
            </a:r>
            <a:r>
              <a:rPr lang="ru-RU" sz="1400" dirty="0"/>
              <a:t> </a:t>
            </a:r>
            <a:r>
              <a:rPr lang="ru-RU" sz="1400" dirty="0" err="1"/>
              <a:t>сидів</a:t>
            </a:r>
            <a:r>
              <a:rPr lang="ru-RU" sz="1400" dirty="0"/>
              <a:t> за </a:t>
            </a:r>
            <a:r>
              <a:rPr lang="ru-RU" sz="1400" dirty="0" err="1"/>
              <a:t>кухонним</a:t>
            </a:r>
            <a:r>
              <a:rPr lang="ru-RU" sz="1400" dirty="0"/>
              <a:t> столом і </a:t>
            </a:r>
            <a:r>
              <a:rPr lang="ru-RU" sz="1400" dirty="0" err="1"/>
              <a:t>щось</a:t>
            </a:r>
            <a:r>
              <a:rPr lang="ru-RU" sz="1400" dirty="0"/>
              <a:t> </a:t>
            </a:r>
            <a:r>
              <a:rPr lang="ru-RU" sz="1400" dirty="0" err="1"/>
              <a:t>записував</a:t>
            </a:r>
            <a:r>
              <a:rPr lang="ru-RU" sz="1400" dirty="0"/>
              <a:t> у </a:t>
            </a:r>
            <a:r>
              <a:rPr lang="ru-RU" sz="1400" dirty="0" err="1"/>
              <a:t>свій</a:t>
            </a:r>
            <a:r>
              <a:rPr lang="ru-RU" sz="1400" dirty="0"/>
              <a:t> </a:t>
            </a:r>
            <a:r>
              <a:rPr lang="ru-RU" sz="1400" dirty="0" err="1"/>
              <a:t>зошит</a:t>
            </a:r>
            <a:r>
              <a:rPr lang="ru-RU" sz="1400" dirty="0"/>
              <a:t>.</a:t>
            </a:r>
          </a:p>
          <a:p>
            <a:r>
              <a:rPr lang="ru-RU" sz="1400" dirty="0"/>
              <a:t>— </a:t>
            </a:r>
            <a:r>
              <a:rPr lang="ru-RU" sz="1400" dirty="0" err="1"/>
              <a:t>Що</a:t>
            </a:r>
            <a:r>
              <a:rPr lang="ru-RU" sz="1400" dirty="0"/>
              <a:t> </a:t>
            </a:r>
            <a:r>
              <a:rPr lang="ru-RU" sz="1400" dirty="0" err="1"/>
              <a:t>ти</a:t>
            </a:r>
            <a:r>
              <a:rPr lang="ru-RU" sz="1400" dirty="0"/>
              <a:t> так </a:t>
            </a:r>
            <a:r>
              <a:rPr lang="ru-RU" sz="1400" dirty="0" err="1"/>
              <a:t>старанно</a:t>
            </a:r>
            <a:r>
              <a:rPr lang="ru-RU" sz="1400" dirty="0"/>
              <a:t> </a:t>
            </a:r>
            <a:r>
              <a:rPr lang="ru-RU" sz="1400" dirty="0" err="1"/>
              <a:t>пишеш</a:t>
            </a:r>
            <a:r>
              <a:rPr lang="ru-RU" sz="1400" dirty="0"/>
              <a:t>? — запитала мама, стоячи </a:t>
            </a:r>
            <a:r>
              <a:rPr lang="ru-RU" sz="1400" dirty="0" err="1"/>
              <a:t>біля</a:t>
            </a:r>
            <a:r>
              <a:rPr lang="ru-RU" sz="1400" dirty="0"/>
              <a:t> </a:t>
            </a:r>
            <a:r>
              <a:rPr lang="ru-RU" sz="1400" dirty="0" err="1"/>
              <a:t>кухонної</a:t>
            </a:r>
            <a:r>
              <a:rPr lang="ru-RU" sz="1400" dirty="0"/>
              <a:t> </a:t>
            </a:r>
            <a:r>
              <a:rPr lang="ru-RU" sz="1400" dirty="0" err="1"/>
              <a:t>плити</a:t>
            </a:r>
            <a:r>
              <a:rPr lang="ru-RU" sz="1400" dirty="0"/>
              <a:t>.</a:t>
            </a:r>
          </a:p>
          <a:p>
            <a:r>
              <a:rPr lang="ru-RU" sz="1400" dirty="0"/>
              <a:t>— </a:t>
            </a:r>
            <a:r>
              <a:rPr lang="ru-RU" sz="1400" dirty="0" err="1"/>
              <a:t>Рахунок</a:t>
            </a:r>
            <a:r>
              <a:rPr lang="ru-RU" sz="1400" dirty="0"/>
              <a:t> для тебе! — </a:t>
            </a:r>
            <a:r>
              <a:rPr lang="ru-RU" sz="1400" dirty="0" err="1"/>
              <a:t>відповів</a:t>
            </a:r>
            <a:r>
              <a:rPr lang="ru-RU" sz="1400" dirty="0"/>
              <a:t> </a:t>
            </a:r>
            <a:r>
              <a:rPr lang="ru-RU" sz="1400" dirty="0" err="1"/>
              <a:t>хлопець</a:t>
            </a:r>
            <a:r>
              <a:rPr lang="ru-RU" sz="1400" dirty="0"/>
              <a:t>, не </a:t>
            </a:r>
            <a:r>
              <a:rPr lang="ru-RU" sz="1400" dirty="0" err="1"/>
              <a:t>відриваючись</a:t>
            </a:r>
            <a:r>
              <a:rPr lang="ru-RU" sz="1400" dirty="0"/>
              <a:t> </a:t>
            </a:r>
            <a:r>
              <a:rPr lang="ru-RU" sz="1400" dirty="0" err="1"/>
              <a:t>від</a:t>
            </a:r>
            <a:r>
              <a:rPr lang="ru-RU" sz="1400" dirty="0"/>
              <a:t> </a:t>
            </a:r>
            <a:r>
              <a:rPr lang="ru-RU" sz="1400" dirty="0" err="1"/>
              <a:t>роботи</a:t>
            </a:r>
            <a:r>
              <a:rPr lang="ru-RU" sz="1400" dirty="0"/>
              <a:t>.</a:t>
            </a:r>
          </a:p>
          <a:p>
            <a:r>
              <a:rPr lang="ru-RU" sz="1400" dirty="0"/>
              <a:t>— </a:t>
            </a:r>
            <a:r>
              <a:rPr lang="ru-RU" sz="1400" dirty="0" err="1"/>
              <a:t>Цікаво</a:t>
            </a:r>
            <a:r>
              <a:rPr lang="ru-RU" sz="1400" dirty="0"/>
              <a:t>, </a:t>
            </a:r>
            <a:r>
              <a:rPr lang="ru-RU" sz="1400" dirty="0" err="1"/>
              <a:t>цікаво</a:t>
            </a:r>
            <a:r>
              <a:rPr lang="ru-RU" sz="1400" dirty="0"/>
              <a:t>, — </a:t>
            </a:r>
            <a:r>
              <a:rPr lang="ru-RU" sz="1400" dirty="0" err="1"/>
              <a:t>здивувалась</a:t>
            </a:r>
            <a:r>
              <a:rPr lang="ru-RU" sz="1400" dirty="0"/>
              <a:t> мама.</a:t>
            </a:r>
          </a:p>
          <a:p>
            <a:r>
              <a:rPr lang="ru-RU" sz="1400" dirty="0"/>
              <a:t>— </a:t>
            </a:r>
            <a:r>
              <a:rPr lang="ru-RU" sz="1400" dirty="0" err="1"/>
              <a:t>Побачиш</a:t>
            </a:r>
            <a:r>
              <a:rPr lang="ru-RU" sz="1400" dirty="0"/>
              <a:t>, коли я </a:t>
            </a:r>
            <a:r>
              <a:rPr lang="ru-RU" sz="1400" dirty="0" err="1"/>
              <a:t>закінчу</a:t>
            </a:r>
            <a:r>
              <a:rPr lang="ru-RU" sz="1400" dirty="0"/>
              <a:t>.</a:t>
            </a:r>
          </a:p>
          <a:p>
            <a:r>
              <a:rPr lang="ru-RU" sz="1400" dirty="0" err="1"/>
              <a:t>Він</a:t>
            </a:r>
            <a:r>
              <a:rPr lang="ru-RU" sz="1400" dirty="0"/>
              <a:t> списав </a:t>
            </a:r>
            <a:r>
              <a:rPr lang="ru-RU" sz="1400" dirty="0" err="1"/>
              <a:t>цілий</a:t>
            </a:r>
            <a:r>
              <a:rPr lang="ru-RU" sz="1400" dirty="0"/>
              <a:t> листок, </a:t>
            </a:r>
            <a:r>
              <a:rPr lang="ru-RU" sz="1400" dirty="0" err="1"/>
              <a:t>простягнув</a:t>
            </a:r>
            <a:r>
              <a:rPr lang="ru-RU" sz="1400" dirty="0"/>
              <a:t> </a:t>
            </a:r>
            <a:r>
              <a:rPr lang="ru-RU" sz="1400" dirty="0" err="1"/>
              <a:t>його</a:t>
            </a:r>
            <a:r>
              <a:rPr lang="ru-RU" sz="1400" dirty="0"/>
              <a:t> </a:t>
            </a:r>
            <a:r>
              <a:rPr lang="ru-RU" sz="1400" dirty="0" err="1"/>
              <a:t>мамі</a:t>
            </a:r>
            <a:r>
              <a:rPr lang="ru-RU" sz="1400" dirty="0"/>
              <a:t>, і вона </a:t>
            </a:r>
            <a:r>
              <a:rPr lang="ru-RU" sz="1400" dirty="0" err="1"/>
              <a:t>вголос</a:t>
            </a:r>
            <a:r>
              <a:rPr lang="ru-RU" sz="1400" dirty="0"/>
              <a:t> почала </a:t>
            </a:r>
            <a:r>
              <a:rPr lang="ru-RU" sz="1400" dirty="0" err="1"/>
              <a:t>читати</a:t>
            </a:r>
            <a:r>
              <a:rPr lang="ru-RU" sz="1400" dirty="0"/>
              <a:t>:</a:t>
            </a:r>
          </a:p>
          <a:p>
            <a:r>
              <a:rPr lang="ru-RU" sz="1400" dirty="0"/>
              <a:t>«</a:t>
            </a:r>
            <a:r>
              <a:rPr lang="ru-RU" sz="1400" dirty="0" err="1"/>
              <a:t>Рахунок</a:t>
            </a:r>
            <a:r>
              <a:rPr lang="ru-RU" sz="1400" dirty="0"/>
              <a:t> для </a:t>
            </a:r>
            <a:r>
              <a:rPr lang="ru-RU" sz="1400" dirty="0" err="1"/>
              <a:t>мами</a:t>
            </a:r>
            <a:r>
              <a:rPr lang="ru-RU" sz="1400" dirty="0"/>
              <a:t> Смирнова </a:t>
            </a:r>
            <a:r>
              <a:rPr lang="ru-RU" sz="1400" dirty="0" err="1"/>
              <a:t>Іллі</a:t>
            </a:r>
            <a:r>
              <a:rPr lang="ru-RU" sz="1400" dirty="0"/>
              <a:t>, </a:t>
            </a:r>
            <a:r>
              <a:rPr lang="ru-RU" sz="1400" dirty="0" err="1"/>
              <a:t>який</a:t>
            </a:r>
            <a:r>
              <a:rPr lang="ru-RU" sz="1400" dirty="0"/>
              <a:t> </a:t>
            </a:r>
            <a:r>
              <a:rPr lang="ru-RU" sz="1400" dirty="0" err="1"/>
              <a:t>зробив</a:t>
            </a:r>
            <a:r>
              <a:rPr lang="ru-RU" sz="1400" dirty="0"/>
              <a:t> </a:t>
            </a:r>
            <a:r>
              <a:rPr lang="ru-RU" sz="1400" dirty="0" err="1"/>
              <a:t>деяку</a:t>
            </a:r>
            <a:r>
              <a:rPr lang="ru-RU" sz="1400" dirty="0"/>
              <a:t> роботу по </a:t>
            </a:r>
            <a:r>
              <a:rPr lang="ru-RU" sz="1400" dirty="0" err="1"/>
              <a:t>господарству</a:t>
            </a:r>
            <a:r>
              <a:rPr lang="ru-RU" sz="1400" dirty="0"/>
              <a:t> і </a:t>
            </a:r>
            <a:r>
              <a:rPr lang="ru-RU" sz="1400" dirty="0" err="1"/>
              <a:t>хотів</a:t>
            </a:r>
            <a:r>
              <a:rPr lang="ru-RU" sz="1400" dirty="0"/>
              <a:t> </a:t>
            </a:r>
            <a:r>
              <a:rPr lang="ru-RU" sz="1400" dirty="0" err="1"/>
              <a:t>би</a:t>
            </a:r>
            <a:r>
              <a:rPr lang="ru-RU" sz="1400" dirty="0"/>
              <a:t> </a:t>
            </a:r>
            <a:r>
              <a:rPr lang="ru-RU" sz="1400" dirty="0" err="1"/>
              <a:t>отримати</a:t>
            </a:r>
            <a:r>
              <a:rPr lang="ru-RU" sz="1400" dirty="0"/>
              <a:t> </a:t>
            </a:r>
            <a:r>
              <a:rPr lang="ru-RU" sz="1400" dirty="0" err="1"/>
              <a:t>певну</a:t>
            </a:r>
            <a:r>
              <a:rPr lang="ru-RU" sz="1400" dirty="0"/>
              <a:t> суму грошей. А </a:t>
            </a:r>
            <a:r>
              <a:rPr lang="ru-RU" sz="1400" dirty="0" err="1"/>
              <a:t>саме</a:t>
            </a:r>
            <a:r>
              <a:rPr lang="ru-RU" sz="1400" dirty="0"/>
              <a:t>: два рази </a:t>
            </a:r>
            <a:r>
              <a:rPr lang="ru-RU" sz="1400" dirty="0" err="1"/>
              <a:t>приніс</a:t>
            </a:r>
            <a:r>
              <a:rPr lang="ru-RU" sz="1400" dirty="0"/>
              <a:t> молоко — 30 </a:t>
            </a:r>
            <a:r>
              <a:rPr lang="ru-RU" sz="1400" dirty="0" err="1"/>
              <a:t>копійок</a:t>
            </a:r>
            <a:r>
              <a:rPr lang="ru-RU" sz="1400" dirty="0"/>
              <a:t>; </a:t>
            </a:r>
            <a:r>
              <a:rPr lang="ru-RU" sz="1400" dirty="0" err="1"/>
              <a:t>чотири</a:t>
            </a:r>
            <a:r>
              <a:rPr lang="ru-RU" sz="1400" dirty="0"/>
              <a:t> рази прибрав кухню — 90 </a:t>
            </a:r>
            <a:r>
              <a:rPr lang="ru-RU" sz="1400" dirty="0" err="1"/>
              <a:t>копійок</a:t>
            </a:r>
            <a:r>
              <a:rPr lang="ru-RU" sz="1400" dirty="0"/>
              <a:t>; два рази </a:t>
            </a:r>
            <a:r>
              <a:rPr lang="ru-RU" sz="1400" dirty="0" err="1"/>
              <a:t>повитирав</a:t>
            </a:r>
            <a:r>
              <a:rPr lang="ru-RU" sz="1400" dirty="0"/>
              <a:t> посуд — 60 </a:t>
            </a:r>
            <a:r>
              <a:rPr lang="ru-RU" sz="1400" dirty="0" err="1"/>
              <a:t>копійок</a:t>
            </a:r>
            <a:r>
              <a:rPr lang="ru-RU" sz="1400" dirty="0"/>
              <a:t>; </a:t>
            </a:r>
            <a:r>
              <a:rPr lang="ru-RU" sz="1400" dirty="0" err="1"/>
              <a:t>п’ять</a:t>
            </a:r>
            <a:r>
              <a:rPr lang="ru-RU" sz="1400" dirty="0"/>
              <a:t> </a:t>
            </a:r>
            <a:r>
              <a:rPr lang="ru-RU" sz="1400" dirty="0" err="1"/>
              <a:t>разів</a:t>
            </a:r>
            <a:r>
              <a:rPr lang="ru-RU" sz="1400" dirty="0"/>
              <a:t> почистив </a:t>
            </a:r>
            <a:r>
              <a:rPr lang="ru-RU" sz="1400" dirty="0" err="1"/>
              <a:t>взуття</a:t>
            </a:r>
            <a:r>
              <a:rPr lang="ru-RU" sz="1400" dirty="0"/>
              <a:t> — 95 </a:t>
            </a:r>
            <a:r>
              <a:rPr lang="ru-RU" sz="1400" dirty="0" err="1"/>
              <a:t>копійок</a:t>
            </a:r>
            <a:r>
              <a:rPr lang="ru-RU" sz="1400" dirty="0"/>
              <a:t>; </a:t>
            </a:r>
            <a:r>
              <a:rPr lang="ru-RU" sz="1400" dirty="0" err="1"/>
              <a:t>чотири</a:t>
            </a:r>
            <a:r>
              <a:rPr lang="ru-RU" sz="1400" dirty="0"/>
              <a:t> рази </a:t>
            </a:r>
            <a:r>
              <a:rPr lang="ru-RU" sz="1400" dirty="0" err="1"/>
              <a:t>накрив</a:t>
            </a:r>
            <a:r>
              <a:rPr lang="ru-RU" sz="1400" dirty="0"/>
              <a:t> на </a:t>
            </a:r>
            <a:r>
              <a:rPr lang="ru-RU" sz="1400" dirty="0" err="1"/>
              <a:t>стіл</a:t>
            </a:r>
            <a:r>
              <a:rPr lang="ru-RU" sz="1400" dirty="0"/>
              <a:t> — 80 </a:t>
            </a:r>
            <a:r>
              <a:rPr lang="ru-RU" sz="1400" dirty="0" err="1"/>
              <a:t>копійок</a:t>
            </a:r>
            <a:r>
              <a:rPr lang="ru-RU" sz="1400" dirty="0"/>
              <a:t>; усе разом — 3,55 </a:t>
            </a:r>
            <a:r>
              <a:rPr lang="ru-RU" sz="1400" dirty="0" err="1"/>
              <a:t>гривні</a:t>
            </a:r>
            <a:r>
              <a:rPr lang="ru-RU" sz="1400" dirty="0"/>
              <a:t>».</a:t>
            </a:r>
          </a:p>
          <a:p>
            <a:r>
              <a:rPr lang="ru-RU" sz="1400" dirty="0" err="1"/>
              <a:t>Мати</a:t>
            </a:r>
            <a:r>
              <a:rPr lang="ru-RU" sz="1400" dirty="0"/>
              <a:t> </a:t>
            </a:r>
            <a:r>
              <a:rPr lang="ru-RU" sz="1400" dirty="0" err="1"/>
              <a:t>уважно</a:t>
            </a:r>
            <a:r>
              <a:rPr lang="ru-RU" sz="1400" dirty="0"/>
              <a:t> прочитала </a:t>
            </a:r>
            <a:r>
              <a:rPr lang="ru-RU" sz="1400" dirty="0" err="1"/>
              <a:t>дивний</a:t>
            </a:r>
            <a:r>
              <a:rPr lang="ru-RU" sz="1400" dirty="0"/>
              <a:t> </a:t>
            </a:r>
            <a:r>
              <a:rPr lang="ru-RU" sz="1400" dirty="0" err="1"/>
              <a:t>рахунок</a:t>
            </a:r>
            <a:r>
              <a:rPr lang="ru-RU" sz="1400" dirty="0"/>
              <a:t>, взяла </a:t>
            </a:r>
            <a:r>
              <a:rPr lang="ru-RU" sz="1400" dirty="0" err="1"/>
              <a:t>олівець</a:t>
            </a:r>
            <a:r>
              <a:rPr lang="ru-RU" sz="1400" dirty="0"/>
              <a:t> і сказала:</a:t>
            </a:r>
          </a:p>
          <a:p>
            <a:r>
              <a:rPr lang="ru-RU" sz="1400" dirty="0"/>
              <a:t>— Я запишу </a:t>
            </a:r>
            <a:r>
              <a:rPr lang="ru-RU" sz="1400" dirty="0" err="1"/>
              <a:t>тобі</a:t>
            </a:r>
            <a:r>
              <a:rPr lang="ru-RU" sz="1400" dirty="0"/>
              <a:t> </a:t>
            </a:r>
            <a:r>
              <a:rPr lang="ru-RU" sz="1400" dirty="0" err="1"/>
              <a:t>свій</a:t>
            </a:r>
            <a:r>
              <a:rPr lang="ru-RU" sz="1400" dirty="0"/>
              <a:t> </a:t>
            </a:r>
            <a:r>
              <a:rPr lang="ru-RU" sz="1400" dirty="0" err="1"/>
              <a:t>рахунок</a:t>
            </a:r>
            <a:r>
              <a:rPr lang="ru-RU" sz="1400" dirty="0"/>
              <a:t>.</a:t>
            </a:r>
          </a:p>
          <a:p>
            <a:r>
              <a:rPr lang="ru-RU" sz="1400" dirty="0"/>
              <a:t>— </a:t>
            </a:r>
            <a:r>
              <a:rPr lang="ru-RU" sz="1400" dirty="0" err="1"/>
              <a:t>Твій</a:t>
            </a:r>
            <a:r>
              <a:rPr lang="ru-RU" sz="1400" dirty="0"/>
              <a:t> </a:t>
            </a:r>
            <a:r>
              <a:rPr lang="ru-RU" sz="1400" dirty="0" err="1"/>
              <a:t>рахунок</a:t>
            </a:r>
            <a:r>
              <a:rPr lang="ru-RU" sz="1400" dirty="0"/>
              <a:t>? — </a:t>
            </a:r>
            <a:r>
              <a:rPr lang="ru-RU" sz="1400" dirty="0" err="1"/>
              <a:t>здивувався</a:t>
            </a:r>
            <a:r>
              <a:rPr lang="ru-RU" sz="1400" dirty="0"/>
              <a:t> </a:t>
            </a:r>
            <a:r>
              <a:rPr lang="ru-RU" sz="1400" dirty="0" err="1"/>
              <a:t>Ілля</a:t>
            </a:r>
            <a:r>
              <a:rPr lang="ru-RU" sz="1400" dirty="0"/>
              <a:t>.</a:t>
            </a:r>
          </a:p>
          <a:p>
            <a:r>
              <a:rPr lang="ru-RU" sz="1400" dirty="0"/>
              <a:t>— Так, </a:t>
            </a:r>
            <a:r>
              <a:rPr lang="ru-RU" sz="1400" dirty="0" err="1"/>
              <a:t>невеличкий</a:t>
            </a:r>
            <a:r>
              <a:rPr lang="ru-RU" sz="1400" dirty="0"/>
              <a:t>, — кивнула мама і написала:</a:t>
            </a:r>
          </a:p>
          <a:p>
            <a:r>
              <a:rPr lang="ru-RU" sz="1400" dirty="0"/>
              <a:t>«</a:t>
            </a:r>
            <a:r>
              <a:rPr lang="ru-RU" sz="1400" dirty="0" err="1"/>
              <a:t>Рахунок</a:t>
            </a:r>
            <a:r>
              <a:rPr lang="ru-RU" sz="1400" dirty="0"/>
              <a:t> </a:t>
            </a:r>
            <a:r>
              <a:rPr lang="ru-RU" sz="1400" dirty="0" err="1"/>
              <a:t>Смирнової</a:t>
            </a:r>
            <a:r>
              <a:rPr lang="ru-RU" sz="1400" dirty="0"/>
              <a:t> Н.В. </a:t>
            </a:r>
            <a:r>
              <a:rPr lang="ru-RU" sz="1400" dirty="0" err="1"/>
              <a:t>синові</a:t>
            </a:r>
            <a:r>
              <a:rPr lang="ru-RU" sz="1400" dirty="0"/>
              <a:t> </a:t>
            </a:r>
            <a:r>
              <a:rPr lang="ru-RU" sz="1400" dirty="0" err="1"/>
              <a:t>Іллі</a:t>
            </a:r>
            <a:r>
              <a:rPr lang="ru-RU" sz="1400" dirty="0"/>
              <a:t>: десять </a:t>
            </a:r>
            <a:r>
              <a:rPr lang="ru-RU" sz="1400" dirty="0" err="1"/>
              <a:t>років</a:t>
            </a:r>
            <a:r>
              <a:rPr lang="ru-RU" sz="1400" dirty="0"/>
              <a:t> для </a:t>
            </a:r>
            <a:r>
              <a:rPr lang="ru-RU" sz="1400" dirty="0" err="1"/>
              <a:t>нього</a:t>
            </a:r>
            <a:r>
              <a:rPr lang="ru-RU" sz="1400" dirty="0"/>
              <a:t> варила </a:t>
            </a:r>
            <a:r>
              <a:rPr lang="ru-RU" sz="1400" dirty="0" err="1"/>
              <a:t>їсти</a:t>
            </a:r>
            <a:r>
              <a:rPr lang="ru-RU" sz="1400" dirty="0"/>
              <a:t> — 0,00 </a:t>
            </a:r>
            <a:r>
              <a:rPr lang="ru-RU" sz="1400" dirty="0" err="1"/>
              <a:t>гривні</a:t>
            </a:r>
            <a:r>
              <a:rPr lang="ru-RU" sz="1400" dirty="0"/>
              <a:t>; десять </a:t>
            </a:r>
            <a:r>
              <a:rPr lang="ru-RU" sz="1400" dirty="0" err="1"/>
              <a:t>років</a:t>
            </a:r>
            <a:r>
              <a:rPr lang="ru-RU" sz="1400" dirty="0"/>
              <a:t> для </a:t>
            </a:r>
            <a:r>
              <a:rPr lang="ru-RU" sz="1400" dirty="0" err="1"/>
              <a:t>нього</a:t>
            </a:r>
            <a:r>
              <a:rPr lang="ru-RU" sz="1400" dirty="0"/>
              <a:t> </a:t>
            </a:r>
            <a:r>
              <a:rPr lang="ru-RU" sz="1400" dirty="0" err="1"/>
              <a:t>прала</a:t>
            </a:r>
            <a:r>
              <a:rPr lang="ru-RU" sz="1400" dirty="0"/>
              <a:t> — 0,00 </a:t>
            </a:r>
            <a:r>
              <a:rPr lang="ru-RU" sz="1400" dirty="0" err="1"/>
              <a:t>гривні</a:t>
            </a:r>
            <a:r>
              <a:rPr lang="ru-RU" sz="1400" dirty="0"/>
              <a:t>; </a:t>
            </a:r>
            <a:r>
              <a:rPr lang="ru-RU" sz="1400" dirty="0" err="1"/>
              <a:t>п’ятдесят</a:t>
            </a:r>
            <a:r>
              <a:rPr lang="ru-RU" sz="1400" dirty="0"/>
              <a:t> </a:t>
            </a:r>
            <a:r>
              <a:rPr lang="ru-RU" sz="1400" dirty="0" err="1"/>
              <a:t>штанів</a:t>
            </a:r>
            <a:r>
              <a:rPr lang="ru-RU" sz="1400" dirty="0"/>
              <a:t> і курток зашила і залатала — 0,00 </a:t>
            </a:r>
            <a:r>
              <a:rPr lang="ru-RU" sz="1400" dirty="0" err="1"/>
              <a:t>гривні</a:t>
            </a:r>
            <a:r>
              <a:rPr lang="ru-RU" sz="1400" dirty="0"/>
              <a:t>; сто ночей </a:t>
            </a:r>
            <a:r>
              <a:rPr lang="ru-RU" sz="1400" dirty="0" err="1"/>
              <a:t>просиділа</a:t>
            </a:r>
            <a:r>
              <a:rPr lang="ru-RU" sz="1400" dirty="0"/>
              <a:t> </a:t>
            </a:r>
            <a:r>
              <a:rPr lang="ru-RU" sz="1400" dirty="0" err="1"/>
              <a:t>біля</a:t>
            </a:r>
            <a:r>
              <a:rPr lang="ru-RU" sz="1400" dirty="0"/>
              <a:t> </a:t>
            </a:r>
            <a:r>
              <a:rPr lang="ru-RU" sz="1400" dirty="0" err="1"/>
              <a:t>нього</a:t>
            </a:r>
            <a:r>
              <a:rPr lang="ru-RU" sz="1400" dirty="0"/>
              <a:t>, коли </a:t>
            </a:r>
            <a:r>
              <a:rPr lang="ru-RU" sz="1400" dirty="0" err="1"/>
              <a:t>він</a:t>
            </a:r>
            <a:r>
              <a:rPr lang="ru-RU" sz="1400" dirty="0"/>
              <a:t> </a:t>
            </a:r>
            <a:r>
              <a:rPr lang="ru-RU" sz="1400" dirty="0" err="1"/>
              <a:t>хворів</a:t>
            </a:r>
            <a:r>
              <a:rPr lang="ru-RU" sz="1400" dirty="0"/>
              <a:t>, — 0,00 </a:t>
            </a:r>
            <a:r>
              <a:rPr lang="ru-RU" sz="1400" dirty="0" err="1"/>
              <a:t>гривні</a:t>
            </a:r>
            <a:r>
              <a:rPr lang="ru-RU" sz="1400" dirty="0"/>
              <a:t>; усе разом — 0,00 </a:t>
            </a:r>
            <a:r>
              <a:rPr lang="ru-RU" sz="1400" dirty="0" err="1"/>
              <a:t>гривні</a:t>
            </a:r>
            <a:r>
              <a:rPr lang="ru-RU" sz="1400" dirty="0"/>
              <a:t>».</a:t>
            </a:r>
          </a:p>
          <a:p>
            <a:r>
              <a:rPr lang="ru-RU" sz="1400" dirty="0" err="1"/>
              <a:t>Хлопець</a:t>
            </a:r>
            <a:r>
              <a:rPr lang="ru-RU" sz="1400" dirty="0"/>
              <a:t> </a:t>
            </a:r>
            <a:r>
              <a:rPr lang="ru-RU" sz="1400" dirty="0" err="1"/>
              <a:t>уважно</a:t>
            </a:r>
            <a:r>
              <a:rPr lang="ru-RU" sz="1400" dirty="0"/>
              <a:t> прочитав мамин </a:t>
            </a:r>
            <a:r>
              <a:rPr lang="ru-RU" sz="1400" dirty="0" err="1"/>
              <a:t>рахунок</a:t>
            </a:r>
            <a:r>
              <a:rPr lang="ru-RU" sz="1400" dirty="0"/>
              <a:t>.</a:t>
            </a:r>
          </a:p>
          <a:p>
            <a:r>
              <a:rPr lang="ru-RU" sz="1400" dirty="0"/>
              <a:t>— Але, </a:t>
            </a:r>
            <a:r>
              <a:rPr lang="ru-RU" sz="1400" dirty="0" err="1"/>
              <a:t>мамо</a:t>
            </a:r>
            <a:r>
              <a:rPr lang="ru-RU" sz="1400" dirty="0"/>
              <a:t>, </a:t>
            </a:r>
            <a:r>
              <a:rPr lang="ru-RU" sz="1400" dirty="0" err="1"/>
              <a:t>чому</a:t>
            </a:r>
            <a:r>
              <a:rPr lang="ru-RU" sz="1400" dirty="0"/>
              <a:t> </a:t>
            </a:r>
            <a:r>
              <a:rPr lang="ru-RU" sz="1400" dirty="0" err="1"/>
              <a:t>ти</a:t>
            </a:r>
            <a:r>
              <a:rPr lang="ru-RU" sz="1400" dirty="0"/>
              <a:t> </a:t>
            </a:r>
            <a:r>
              <a:rPr lang="ru-RU" sz="1400" dirty="0" err="1"/>
              <a:t>скрізь</a:t>
            </a:r>
            <a:r>
              <a:rPr lang="ru-RU" sz="1400" dirty="0"/>
              <a:t> написала 0,00 </a:t>
            </a:r>
            <a:r>
              <a:rPr lang="ru-RU" sz="1400" dirty="0" err="1"/>
              <a:t>гривні</a:t>
            </a:r>
            <a:r>
              <a:rPr lang="ru-RU" sz="1400" dirty="0"/>
              <a:t>?</a:t>
            </a:r>
          </a:p>
          <a:p>
            <a:r>
              <a:rPr lang="ru-RU" sz="1400" dirty="0"/>
              <a:t>— Тому </a:t>
            </a:r>
            <a:r>
              <a:rPr lang="ru-RU" sz="1400" dirty="0" err="1"/>
              <a:t>що</a:t>
            </a:r>
            <a:r>
              <a:rPr lang="ru-RU" sz="1400" dirty="0"/>
              <a:t> </a:t>
            </a:r>
            <a:r>
              <a:rPr lang="ru-RU" sz="1400" dirty="0" err="1"/>
              <a:t>мати</a:t>
            </a:r>
            <a:r>
              <a:rPr lang="ru-RU" sz="1400" dirty="0"/>
              <a:t> для </a:t>
            </a:r>
            <a:r>
              <a:rPr lang="ru-RU" sz="1400" dirty="0" err="1"/>
              <a:t>своєї</a:t>
            </a:r>
            <a:r>
              <a:rPr lang="ru-RU" sz="1400" dirty="0"/>
              <a:t> </a:t>
            </a:r>
            <a:r>
              <a:rPr lang="ru-RU" sz="1400" dirty="0" err="1"/>
              <a:t>дитини</a:t>
            </a:r>
            <a:r>
              <a:rPr lang="ru-RU" sz="1400" dirty="0"/>
              <a:t> все </a:t>
            </a:r>
            <a:r>
              <a:rPr lang="ru-RU" sz="1400" dirty="0" err="1"/>
              <a:t>робить</a:t>
            </a:r>
            <a:r>
              <a:rPr lang="ru-RU" sz="1400" dirty="0"/>
              <a:t> просто так, — </a:t>
            </a:r>
            <a:r>
              <a:rPr lang="ru-RU" sz="1400" dirty="0" err="1"/>
              <a:t>відповіла</a:t>
            </a:r>
            <a:r>
              <a:rPr lang="ru-RU" sz="1400" dirty="0"/>
              <a:t> </a:t>
            </a:r>
            <a:r>
              <a:rPr lang="ru-RU" sz="1400" dirty="0" err="1"/>
              <a:t>жінка</a:t>
            </a:r>
            <a:r>
              <a:rPr lang="ru-RU" sz="1400" dirty="0"/>
              <a:t>. — Але, </a:t>
            </a:r>
            <a:r>
              <a:rPr lang="ru-RU" sz="1400" dirty="0" err="1"/>
              <a:t>якщо</a:t>
            </a:r>
            <a:r>
              <a:rPr lang="ru-RU" sz="1400" dirty="0"/>
              <a:t> </a:t>
            </a:r>
            <a:r>
              <a:rPr lang="ru-RU" sz="1400" dirty="0" err="1"/>
              <a:t>хочеш</a:t>
            </a:r>
            <a:r>
              <a:rPr lang="ru-RU" sz="1400" dirty="0"/>
              <a:t>, я </a:t>
            </a:r>
            <a:r>
              <a:rPr lang="ru-RU" sz="1400" dirty="0" err="1"/>
              <a:t>можу</a:t>
            </a:r>
            <a:r>
              <a:rPr lang="ru-RU" sz="1400" dirty="0"/>
              <a:t> </a:t>
            </a:r>
            <a:r>
              <a:rPr lang="ru-RU" sz="1400" dirty="0" err="1"/>
              <a:t>тобі</a:t>
            </a:r>
            <a:r>
              <a:rPr lang="ru-RU" sz="1400" dirty="0"/>
              <a:t> </a:t>
            </a:r>
            <a:r>
              <a:rPr lang="ru-RU" sz="1400" dirty="0" err="1"/>
              <a:t>дати</a:t>
            </a:r>
            <a:r>
              <a:rPr lang="ru-RU" sz="1400" dirty="0"/>
              <a:t> тих три </a:t>
            </a:r>
            <a:r>
              <a:rPr lang="ru-RU" sz="1400" dirty="0" err="1"/>
              <a:t>гривні</a:t>
            </a:r>
            <a:r>
              <a:rPr lang="ru-RU" sz="1400" dirty="0"/>
              <a:t> </a:t>
            </a:r>
            <a:r>
              <a:rPr lang="ru-RU" sz="1400" dirty="0" err="1"/>
              <a:t>п’ятдесят</a:t>
            </a:r>
            <a:r>
              <a:rPr lang="ru-RU" sz="1400" dirty="0"/>
              <a:t> </a:t>
            </a:r>
            <a:r>
              <a:rPr lang="ru-RU" sz="1400" dirty="0" err="1"/>
              <a:t>п’ять</a:t>
            </a:r>
            <a:r>
              <a:rPr lang="ru-RU" sz="1400" dirty="0"/>
              <a:t> </a:t>
            </a:r>
            <a:r>
              <a:rPr lang="ru-RU" sz="1400" dirty="0" err="1"/>
              <a:t>копійок</a:t>
            </a:r>
            <a:r>
              <a:rPr lang="ru-RU" sz="1400" dirty="0"/>
              <a:t>, </a:t>
            </a:r>
            <a:r>
              <a:rPr lang="ru-RU" sz="1400" dirty="0" err="1"/>
              <a:t>які</a:t>
            </a:r>
            <a:r>
              <a:rPr lang="ru-RU" sz="1400" dirty="0"/>
              <a:t> </a:t>
            </a:r>
            <a:r>
              <a:rPr lang="ru-RU" sz="1400" dirty="0" err="1"/>
              <a:t>ти</a:t>
            </a:r>
            <a:r>
              <a:rPr lang="ru-RU" sz="1400" dirty="0"/>
              <a:t> заслужив.</a:t>
            </a:r>
          </a:p>
          <a:p>
            <a:r>
              <a:rPr lang="ru-RU" sz="1400" dirty="0" err="1"/>
              <a:t>Ілля</a:t>
            </a:r>
            <a:r>
              <a:rPr lang="ru-RU" sz="1400" dirty="0"/>
              <a:t> </a:t>
            </a:r>
            <a:r>
              <a:rPr lang="ru-RU" sz="1400" dirty="0" err="1"/>
              <a:t>підхопився</a:t>
            </a:r>
            <a:r>
              <a:rPr lang="ru-RU" sz="1400" dirty="0"/>
              <a:t> </a:t>
            </a:r>
            <a:r>
              <a:rPr lang="ru-RU" sz="1400" dirty="0" err="1"/>
              <a:t>зі</a:t>
            </a:r>
            <a:r>
              <a:rPr lang="ru-RU" sz="1400" dirty="0"/>
              <a:t> </a:t>
            </a:r>
            <a:r>
              <a:rPr lang="ru-RU" sz="1400" dirty="0" err="1"/>
              <a:t>свого</a:t>
            </a:r>
            <a:r>
              <a:rPr lang="ru-RU" sz="1400" dirty="0"/>
              <a:t> </a:t>
            </a:r>
            <a:r>
              <a:rPr lang="ru-RU" sz="1400" dirty="0" err="1"/>
              <a:t>місця</a:t>
            </a:r>
            <a:r>
              <a:rPr lang="ru-RU" sz="1400" dirty="0"/>
              <a:t>, </a:t>
            </a:r>
            <a:r>
              <a:rPr lang="ru-RU" sz="1400" dirty="0" err="1"/>
              <a:t>підбіг</a:t>
            </a:r>
            <a:r>
              <a:rPr lang="ru-RU" sz="1400" dirty="0"/>
              <a:t> до </a:t>
            </a:r>
            <a:r>
              <a:rPr lang="ru-RU" sz="1400" dirty="0" err="1"/>
              <a:t>матері</a:t>
            </a:r>
            <a:r>
              <a:rPr lang="ru-RU" sz="1400" dirty="0"/>
              <a:t>, обняв </a:t>
            </a:r>
            <a:r>
              <a:rPr lang="ru-RU" sz="1400" dirty="0" err="1"/>
              <a:t>її</a:t>
            </a:r>
            <a:r>
              <a:rPr lang="ru-RU" sz="1400" dirty="0"/>
              <a:t> і сказав:</a:t>
            </a:r>
          </a:p>
          <a:p>
            <a:r>
              <a:rPr lang="ru-RU" sz="1400" dirty="0"/>
              <a:t>— </a:t>
            </a:r>
            <a:r>
              <a:rPr lang="ru-RU" sz="1400" dirty="0" err="1"/>
              <a:t>Ні</a:t>
            </a:r>
            <a:r>
              <a:rPr lang="ru-RU" sz="1400" dirty="0"/>
              <a:t>, </a:t>
            </a:r>
            <a:r>
              <a:rPr lang="ru-RU" sz="1400" dirty="0" err="1"/>
              <a:t>ні</a:t>
            </a:r>
            <a:r>
              <a:rPr lang="ru-RU" sz="1400" dirty="0"/>
              <a:t>, </a:t>
            </a:r>
            <a:r>
              <a:rPr lang="ru-RU" sz="1400" dirty="0" err="1"/>
              <a:t>мамо</a:t>
            </a:r>
            <a:r>
              <a:rPr lang="ru-RU" sz="1400" dirty="0"/>
              <a:t>, я не хочу </a:t>
            </a:r>
            <a:r>
              <a:rPr lang="ru-RU" sz="1400" dirty="0" err="1"/>
              <a:t>жодної</a:t>
            </a:r>
            <a:r>
              <a:rPr lang="ru-RU" sz="1400" dirty="0"/>
              <a:t> </a:t>
            </a:r>
            <a:r>
              <a:rPr lang="ru-RU" sz="1400" dirty="0" err="1"/>
              <a:t>копійки</a:t>
            </a:r>
            <a:r>
              <a:rPr lang="ru-RU" sz="1400" dirty="0"/>
              <a:t>. </a:t>
            </a:r>
            <a:r>
              <a:rPr lang="ru-RU" sz="1400" dirty="0" err="1"/>
              <a:t>Пробач</a:t>
            </a:r>
            <a:r>
              <a:rPr lang="ru-RU" sz="1400" dirty="0"/>
              <a:t> </a:t>
            </a:r>
            <a:r>
              <a:rPr lang="ru-RU" sz="1400" dirty="0" err="1"/>
              <a:t>мені</a:t>
            </a:r>
            <a:r>
              <a:rPr lang="ru-RU" sz="1400" dirty="0"/>
              <a:t>. Я все </a:t>
            </a:r>
            <a:r>
              <a:rPr lang="ru-RU" sz="1400" dirty="0" err="1"/>
              <a:t>зрозумів</a:t>
            </a:r>
            <a:r>
              <a:rPr lang="ru-RU" sz="1400" dirty="0"/>
              <a:t>.</a:t>
            </a:r>
          </a:p>
          <a:p>
            <a:r>
              <a:rPr lang="ru-RU" sz="1400" dirty="0"/>
              <a:t>Мама </a:t>
            </a:r>
            <a:r>
              <a:rPr lang="ru-RU" sz="1400" dirty="0" err="1"/>
              <a:t>поцілувала</a:t>
            </a:r>
            <a:r>
              <a:rPr lang="ru-RU" sz="1400" dirty="0"/>
              <a:t> </a:t>
            </a:r>
            <a:r>
              <a:rPr lang="ru-RU" sz="1400" dirty="0" err="1"/>
              <a:t>сина</a:t>
            </a:r>
            <a:r>
              <a:rPr lang="ru-RU" sz="1400" dirty="0"/>
              <a:t>, і вони разом почали </a:t>
            </a:r>
            <a:r>
              <a:rPr lang="ru-RU" sz="1400" dirty="0" err="1"/>
              <a:t>накривати</a:t>
            </a:r>
            <a:r>
              <a:rPr lang="ru-RU" sz="1400" dirty="0"/>
              <a:t> на </a:t>
            </a:r>
            <a:r>
              <a:rPr lang="ru-RU" sz="1400" dirty="0" err="1"/>
              <a:t>стіл</a:t>
            </a:r>
            <a:r>
              <a:rPr lang="ru-RU" sz="1400" dirty="0"/>
              <a:t>.</a:t>
            </a:r>
          </a:p>
        </p:txBody>
      </p:sp>
    </p:spTree>
    <p:extLst>
      <p:ext uri="{BB962C8B-B14F-4D97-AF65-F5344CB8AC3E}">
        <p14:creationId xmlns:p14="http://schemas.microsoft.com/office/powerpoint/2010/main" val="2159753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16632"/>
            <a:ext cx="7920880" cy="1008112"/>
          </a:xfrm>
        </p:spPr>
        <p:txBody>
          <a:bodyPr>
            <a:normAutofit fontScale="90000"/>
          </a:bodyPr>
          <a:lstStyle/>
          <a:p>
            <a:pPr algn="ctr"/>
            <a:r>
              <a:rPr lang="uk-UA" sz="3600" dirty="0">
                <a:latin typeface="Times New Roman" pitchFamily="18" charset="0"/>
                <a:cs typeface="Times New Roman" pitchFamily="18" charset="0"/>
              </a:rPr>
              <a:t>ІІІ. Права батьків і дітей на майно, право на утримання</a:t>
            </a:r>
            <a:endParaRPr lang="ru-RU" dirty="0"/>
          </a:p>
        </p:txBody>
      </p:sp>
      <p:sp>
        <p:nvSpPr>
          <p:cNvPr id="3" name="Прямоугольник 2"/>
          <p:cNvSpPr/>
          <p:nvPr/>
        </p:nvSpPr>
        <p:spPr>
          <a:xfrm>
            <a:off x="179512" y="1196752"/>
            <a:ext cx="8712968" cy="5262979"/>
          </a:xfrm>
          <a:prstGeom prst="rect">
            <a:avLst/>
          </a:prstGeom>
        </p:spPr>
        <p:txBody>
          <a:bodyPr wrap="square">
            <a:spAutoFit/>
          </a:bodyPr>
          <a:lstStyle/>
          <a:p>
            <a:r>
              <a:rPr lang="ru-RU" sz="1600" b="1" dirty="0" err="1">
                <a:latin typeface="Times New Roman" pitchFamily="18" charset="0"/>
                <a:cs typeface="Times New Roman" pitchFamily="18" charset="0"/>
              </a:rPr>
              <a:t>Стаття</a:t>
            </a:r>
            <a:r>
              <a:rPr lang="ru-RU" sz="1600" b="1" dirty="0">
                <a:latin typeface="Times New Roman" pitchFamily="18" charset="0"/>
                <a:cs typeface="Times New Roman" pitchFamily="18" charset="0"/>
              </a:rPr>
              <a:t> 173. </a:t>
            </a:r>
            <a:r>
              <a:rPr lang="ru-RU" sz="1600" b="1" dirty="0" err="1">
                <a:latin typeface="Times New Roman" pitchFamily="18" charset="0"/>
                <a:cs typeface="Times New Roman" pitchFamily="18" charset="0"/>
              </a:rPr>
              <a:t>Роздільність</a:t>
            </a:r>
            <a:r>
              <a:rPr lang="ru-RU" sz="1600" b="1" dirty="0">
                <a:latin typeface="Times New Roman" pitchFamily="18" charset="0"/>
                <a:cs typeface="Times New Roman" pitchFamily="18" charset="0"/>
              </a:rPr>
              <a:t> майна </a:t>
            </a:r>
            <a:r>
              <a:rPr lang="ru-RU" sz="1600" b="1" dirty="0" err="1">
                <a:latin typeface="Times New Roman" pitchFamily="18" charset="0"/>
                <a:cs typeface="Times New Roman" pitchFamily="18" charset="0"/>
              </a:rPr>
              <a:t>батьків</a:t>
            </a:r>
            <a:r>
              <a:rPr lang="ru-RU" sz="1600" b="1" dirty="0">
                <a:latin typeface="Times New Roman" pitchFamily="18" charset="0"/>
                <a:cs typeface="Times New Roman" pitchFamily="18" charset="0"/>
              </a:rPr>
              <a:t> і </a:t>
            </a:r>
            <a:r>
              <a:rPr lang="ru-RU" sz="1600" b="1" dirty="0" err="1">
                <a:latin typeface="Times New Roman" pitchFamily="18" charset="0"/>
                <a:cs typeface="Times New Roman" pitchFamily="18" charset="0"/>
              </a:rPr>
              <a:t>дітей</a:t>
            </a:r>
            <a:r>
              <a:rPr lang="ru-RU" sz="1600" b="1" dirty="0">
                <a:latin typeface="Times New Roman" pitchFamily="18" charset="0"/>
                <a:cs typeface="Times New Roman" pitchFamily="18" charset="0"/>
              </a:rPr>
              <a:t> </a:t>
            </a:r>
            <a:endParaRPr lang="ru-RU"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     1. Батьки і </a:t>
            </a:r>
            <a:r>
              <a:rPr lang="ru-RU" sz="1600" dirty="0" err="1">
                <a:latin typeface="Times New Roman" pitchFamily="18" charset="0"/>
                <a:cs typeface="Times New Roman" pitchFamily="18" charset="0"/>
              </a:rPr>
              <a:t>діти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зокрема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які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спільно</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проживають</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можуть</a:t>
            </a:r>
            <a:r>
              <a:rPr lang="ru-RU" sz="1600" dirty="0">
                <a:latin typeface="Times New Roman" pitchFamily="18" charset="0"/>
                <a:cs typeface="Times New Roman" pitchFamily="18" charset="0"/>
              </a:rPr>
              <a:t> </a:t>
            </a:r>
          </a:p>
          <a:p>
            <a:r>
              <a:rPr lang="ru-RU" sz="1600" dirty="0">
                <a:latin typeface="Times New Roman" pitchFamily="18" charset="0"/>
                <a:cs typeface="Times New Roman" pitchFamily="18" charset="0"/>
              </a:rPr>
              <a:t>бути </a:t>
            </a:r>
            <a:r>
              <a:rPr lang="ru-RU" sz="1600" dirty="0" err="1">
                <a:latin typeface="Times New Roman" pitchFamily="18" charset="0"/>
                <a:cs typeface="Times New Roman" pitchFamily="18" charset="0"/>
              </a:rPr>
              <a:t>самостійними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власниками</a:t>
            </a:r>
            <a:r>
              <a:rPr lang="ru-RU" sz="1600" dirty="0">
                <a:latin typeface="Times New Roman" pitchFamily="18" charset="0"/>
                <a:cs typeface="Times New Roman" pitchFamily="18" charset="0"/>
              </a:rPr>
              <a:t> майна. </a:t>
            </a:r>
          </a:p>
          <a:p>
            <a:r>
              <a:rPr lang="uk-UA" sz="1600" b="1" dirty="0">
                <a:latin typeface="Times New Roman" pitchFamily="18" charset="0"/>
                <a:cs typeface="Times New Roman" pitchFamily="18" charset="0"/>
              </a:rPr>
              <a:t>С</a:t>
            </a:r>
            <a:r>
              <a:rPr lang="ru-RU" sz="1600" b="1" dirty="0" err="1">
                <a:latin typeface="Times New Roman" pitchFamily="18" charset="0"/>
                <a:cs typeface="Times New Roman" pitchFamily="18" charset="0"/>
              </a:rPr>
              <a:t>таття</a:t>
            </a:r>
            <a:r>
              <a:rPr lang="ru-RU" sz="1600" b="1" dirty="0">
                <a:latin typeface="Times New Roman" pitchFamily="18" charset="0"/>
                <a:cs typeface="Times New Roman" pitchFamily="18" charset="0"/>
              </a:rPr>
              <a:t> 174.  Право </a:t>
            </a:r>
            <a:r>
              <a:rPr lang="ru-RU" sz="1600" b="1" dirty="0" err="1">
                <a:latin typeface="Times New Roman" pitchFamily="18" charset="0"/>
                <a:cs typeface="Times New Roman" pitchFamily="18" charset="0"/>
              </a:rPr>
              <a:t>власності</a:t>
            </a:r>
            <a:r>
              <a:rPr lang="ru-RU" sz="1600" b="1" dirty="0">
                <a:latin typeface="Times New Roman" pitchFamily="18" charset="0"/>
                <a:cs typeface="Times New Roman" pitchFamily="18" charset="0"/>
              </a:rPr>
              <a:t> </a:t>
            </a:r>
            <a:r>
              <a:rPr lang="ru-RU" sz="1600" b="1" dirty="0" err="1">
                <a:latin typeface="Times New Roman" pitchFamily="18" charset="0"/>
                <a:cs typeface="Times New Roman" pitchFamily="18" charset="0"/>
              </a:rPr>
              <a:t>дитини</a:t>
            </a:r>
            <a:r>
              <a:rPr lang="ru-RU" sz="1600" b="1" dirty="0">
                <a:latin typeface="Times New Roman" pitchFamily="18" charset="0"/>
                <a:cs typeface="Times New Roman" pitchFamily="18" charset="0"/>
              </a:rPr>
              <a:t> на </a:t>
            </a:r>
            <a:r>
              <a:rPr lang="ru-RU" sz="1600" b="1" dirty="0" err="1">
                <a:latin typeface="Times New Roman" pitchFamily="18" charset="0"/>
                <a:cs typeface="Times New Roman" pitchFamily="18" charset="0"/>
              </a:rPr>
              <a:t>майно</a:t>
            </a:r>
            <a:r>
              <a:rPr lang="ru-RU" sz="1600" b="1" dirty="0">
                <a:latin typeface="Times New Roman" pitchFamily="18" charset="0"/>
                <a:cs typeface="Times New Roman" pitchFamily="18" charset="0"/>
              </a:rPr>
              <a:t>,  </a:t>
            </a:r>
            <a:r>
              <a:rPr lang="ru-RU" sz="1600" b="1" dirty="0" err="1">
                <a:latin typeface="Times New Roman" pitchFamily="18" charset="0"/>
                <a:cs typeface="Times New Roman" pitchFamily="18" charset="0"/>
              </a:rPr>
              <a:t>призначене</a:t>
            </a:r>
            <a:r>
              <a:rPr lang="ru-RU" sz="1600" b="1" dirty="0">
                <a:latin typeface="Times New Roman" pitchFamily="18" charset="0"/>
                <a:cs typeface="Times New Roman" pitchFamily="18" charset="0"/>
              </a:rPr>
              <a:t> для </a:t>
            </a:r>
            <a:r>
              <a:rPr lang="ru-RU" sz="1600" b="1" dirty="0" err="1">
                <a:latin typeface="Times New Roman" pitchFamily="18" charset="0"/>
                <a:cs typeface="Times New Roman" pitchFamily="18" charset="0"/>
              </a:rPr>
              <a:t>її</a:t>
            </a:r>
            <a:r>
              <a:rPr lang="ru-RU" sz="1600" b="1" dirty="0">
                <a:latin typeface="Times New Roman" pitchFamily="18" charset="0"/>
                <a:cs typeface="Times New Roman" pitchFamily="18" charset="0"/>
              </a:rPr>
              <a:t> </a:t>
            </a:r>
            <a:r>
              <a:rPr lang="ru-RU" sz="1600" b="1" dirty="0" err="1">
                <a:latin typeface="Times New Roman" pitchFamily="18" charset="0"/>
                <a:cs typeface="Times New Roman" pitchFamily="18" charset="0"/>
              </a:rPr>
              <a:t>розвитку</a:t>
            </a:r>
            <a:r>
              <a:rPr lang="ru-RU" sz="1600" b="1" dirty="0">
                <a:latin typeface="Times New Roman" pitchFamily="18" charset="0"/>
                <a:cs typeface="Times New Roman" pitchFamily="18" charset="0"/>
              </a:rPr>
              <a:t>, </a:t>
            </a:r>
            <a:r>
              <a:rPr lang="ru-RU" sz="1600" b="1" dirty="0" err="1">
                <a:latin typeface="Times New Roman" pitchFamily="18" charset="0"/>
                <a:cs typeface="Times New Roman" pitchFamily="18" charset="0"/>
              </a:rPr>
              <a:t>навчання</a:t>
            </a:r>
            <a:r>
              <a:rPr lang="ru-RU" sz="1600" b="1" dirty="0">
                <a:latin typeface="Times New Roman" pitchFamily="18" charset="0"/>
                <a:cs typeface="Times New Roman" pitchFamily="18" charset="0"/>
              </a:rPr>
              <a:t> та </a:t>
            </a:r>
            <a:r>
              <a:rPr lang="ru-RU" sz="1600" b="1" dirty="0" err="1">
                <a:latin typeface="Times New Roman" pitchFamily="18" charset="0"/>
                <a:cs typeface="Times New Roman" pitchFamily="18" charset="0"/>
              </a:rPr>
              <a:t>виховання</a:t>
            </a:r>
            <a:r>
              <a:rPr lang="ru-RU" sz="1600" dirty="0">
                <a:latin typeface="Times New Roman" pitchFamily="18" charset="0"/>
                <a:cs typeface="Times New Roman" pitchFamily="18" charset="0"/>
              </a:rPr>
              <a:t> </a:t>
            </a:r>
          </a:p>
          <a:p>
            <a:r>
              <a:rPr lang="ru-RU" sz="1600" dirty="0">
                <a:latin typeface="Times New Roman" pitchFamily="18" charset="0"/>
                <a:cs typeface="Times New Roman" pitchFamily="18" charset="0"/>
              </a:rPr>
              <a:t>     1. </a:t>
            </a:r>
            <a:r>
              <a:rPr lang="ru-RU" sz="1600" dirty="0" err="1">
                <a:latin typeface="Times New Roman" pitchFamily="18" charset="0"/>
                <a:cs typeface="Times New Roman" pitchFamily="18" charset="0"/>
              </a:rPr>
              <a:t>Майно</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придбане</a:t>
            </a:r>
            <a:r>
              <a:rPr lang="ru-RU" sz="1600" dirty="0">
                <a:latin typeface="Times New Roman" pitchFamily="18" charset="0"/>
                <a:cs typeface="Times New Roman" pitchFamily="18" charset="0"/>
              </a:rPr>
              <a:t> батьками </a:t>
            </a:r>
            <a:r>
              <a:rPr lang="ru-RU" sz="1600" dirty="0" err="1">
                <a:latin typeface="Times New Roman" pitchFamily="18" charset="0"/>
                <a:cs typeface="Times New Roman" pitchFamily="18" charset="0"/>
              </a:rPr>
              <a:t>або</a:t>
            </a:r>
            <a:r>
              <a:rPr lang="ru-RU" sz="1600" dirty="0">
                <a:latin typeface="Times New Roman" pitchFamily="18" charset="0"/>
                <a:cs typeface="Times New Roman" pitchFamily="18" charset="0"/>
              </a:rPr>
              <a:t> одним </a:t>
            </a:r>
            <a:r>
              <a:rPr lang="ru-RU" sz="1600" dirty="0" err="1">
                <a:latin typeface="Times New Roman" pitchFamily="18" charset="0"/>
                <a:cs typeface="Times New Roman" pitchFamily="18" charset="0"/>
              </a:rPr>
              <a:t>із</a:t>
            </a:r>
            <a:r>
              <a:rPr lang="ru-RU" sz="1600" dirty="0">
                <a:latin typeface="Times New Roman" pitchFamily="18" charset="0"/>
                <a:cs typeface="Times New Roman" pitchFamily="18" charset="0"/>
              </a:rPr>
              <a:t> них для </a:t>
            </a:r>
            <a:r>
              <a:rPr lang="ru-RU" sz="1600" dirty="0" err="1">
                <a:latin typeface="Times New Roman" pitchFamily="18" charset="0"/>
                <a:cs typeface="Times New Roman" pitchFamily="18" charset="0"/>
              </a:rPr>
              <a:t>забезпечення</a:t>
            </a:r>
            <a:r>
              <a:rPr lang="ru-RU" sz="1600" dirty="0">
                <a:latin typeface="Times New Roman" pitchFamily="18" charset="0"/>
                <a:cs typeface="Times New Roman" pitchFamily="18" charset="0"/>
              </a:rPr>
              <a:t> </a:t>
            </a:r>
          </a:p>
          <a:p>
            <a:r>
              <a:rPr lang="ru-RU" sz="1600" dirty="0" err="1">
                <a:latin typeface="Times New Roman" pitchFamily="18" charset="0"/>
                <a:cs typeface="Times New Roman" pitchFamily="18" charset="0"/>
              </a:rPr>
              <a:t>розвитку</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навчання</a:t>
            </a:r>
            <a:r>
              <a:rPr lang="ru-RU" sz="1600" dirty="0">
                <a:latin typeface="Times New Roman" pitchFamily="18" charset="0"/>
                <a:cs typeface="Times New Roman" pitchFamily="18" charset="0"/>
              </a:rPr>
              <a:t> та </a:t>
            </a:r>
            <a:r>
              <a:rPr lang="ru-RU" sz="1600" dirty="0" err="1">
                <a:latin typeface="Times New Roman" pitchFamily="18" charset="0"/>
                <a:cs typeface="Times New Roman" pitchFamily="18" charset="0"/>
              </a:rPr>
              <a:t>виховання</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дитини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одяг</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інші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речі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особистого</a:t>
            </a:r>
            <a:r>
              <a:rPr lang="ru-RU" sz="1600" dirty="0">
                <a:latin typeface="Times New Roman" pitchFamily="18" charset="0"/>
                <a:cs typeface="Times New Roman" pitchFamily="18" charset="0"/>
              </a:rPr>
              <a:t> </a:t>
            </a:r>
          </a:p>
          <a:p>
            <a:r>
              <a:rPr lang="ru-RU" sz="1600" dirty="0" err="1">
                <a:latin typeface="Times New Roman" pitchFamily="18" charset="0"/>
                <a:cs typeface="Times New Roman" pitchFamily="18" charset="0"/>
              </a:rPr>
              <a:t>вжитку</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іграшки</a:t>
            </a:r>
            <a:r>
              <a:rPr lang="ru-RU" sz="1600" dirty="0">
                <a:latin typeface="Times New Roman" pitchFamily="18" charset="0"/>
                <a:cs typeface="Times New Roman" pitchFamily="18" charset="0"/>
              </a:rPr>
              <a:t>, книги, </a:t>
            </a:r>
            <a:r>
              <a:rPr lang="ru-RU" sz="1600" dirty="0" err="1">
                <a:latin typeface="Times New Roman" pitchFamily="18" charset="0"/>
                <a:cs typeface="Times New Roman" pitchFamily="18" charset="0"/>
              </a:rPr>
              <a:t>музичні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інструменти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спортивне</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обладнання</a:t>
            </a:r>
            <a:r>
              <a:rPr lang="ru-RU" sz="1600" dirty="0">
                <a:latin typeface="Times New Roman" pitchFamily="18" charset="0"/>
                <a:cs typeface="Times New Roman" pitchFamily="18" charset="0"/>
              </a:rPr>
              <a:t> </a:t>
            </a:r>
          </a:p>
          <a:p>
            <a:r>
              <a:rPr lang="ru-RU" sz="1600" dirty="0" err="1">
                <a:latin typeface="Times New Roman" pitchFamily="18" charset="0"/>
                <a:cs typeface="Times New Roman" pitchFamily="18" charset="0"/>
              </a:rPr>
              <a:t>тощо</a:t>
            </a:r>
            <a:r>
              <a:rPr lang="ru-RU" sz="1600" dirty="0">
                <a:latin typeface="Times New Roman" pitchFamily="18" charset="0"/>
                <a:cs typeface="Times New Roman" pitchFamily="18" charset="0"/>
              </a:rPr>
              <a:t>), є </a:t>
            </a:r>
            <a:r>
              <a:rPr lang="ru-RU" sz="1600" dirty="0" err="1">
                <a:latin typeface="Times New Roman" pitchFamily="18" charset="0"/>
                <a:cs typeface="Times New Roman" pitchFamily="18" charset="0"/>
              </a:rPr>
              <a:t>власністю</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дитини</a:t>
            </a:r>
            <a:r>
              <a:rPr lang="ru-RU" sz="1600" dirty="0">
                <a:latin typeface="Times New Roman" pitchFamily="18" charset="0"/>
                <a:cs typeface="Times New Roman" pitchFamily="18" charset="0"/>
              </a:rPr>
              <a:t>.</a:t>
            </a:r>
          </a:p>
          <a:p>
            <a:r>
              <a:rPr lang="uk-UA" sz="1600" b="1" dirty="0">
                <a:latin typeface="Times New Roman" pitchFamily="18" charset="0"/>
                <a:cs typeface="Times New Roman" pitchFamily="18" charset="0"/>
              </a:rPr>
              <a:t>Стаття 175.  Право  спільної  сумісної  власності  батьків і дітей </a:t>
            </a:r>
            <a:endParaRPr lang="ru-RU" sz="1600" dirty="0">
              <a:latin typeface="Times New Roman" pitchFamily="18" charset="0"/>
              <a:cs typeface="Times New Roman" pitchFamily="18" charset="0"/>
            </a:endParaRPr>
          </a:p>
          <a:p>
            <a:r>
              <a:rPr lang="uk-UA" sz="1600" dirty="0">
                <a:latin typeface="Times New Roman" pitchFamily="18" charset="0"/>
                <a:cs typeface="Times New Roman" pitchFamily="18" charset="0"/>
              </a:rPr>
              <a:t>     1. Майно, набуте батьками і дітьми за рахунок їхньої спільної </a:t>
            </a:r>
            <a:endParaRPr lang="ru-RU" sz="1600" dirty="0">
              <a:latin typeface="Times New Roman" pitchFamily="18" charset="0"/>
              <a:cs typeface="Times New Roman" pitchFamily="18" charset="0"/>
            </a:endParaRPr>
          </a:p>
          <a:p>
            <a:r>
              <a:rPr lang="uk-UA" sz="1600" dirty="0">
                <a:latin typeface="Times New Roman" pitchFamily="18" charset="0"/>
                <a:cs typeface="Times New Roman" pitchFamily="18" charset="0"/>
              </a:rPr>
              <a:t>праці  чи спільних коштів,  належить їм на праві спільної сумісної </a:t>
            </a:r>
            <a:endParaRPr lang="ru-RU" sz="1600" dirty="0">
              <a:latin typeface="Times New Roman" pitchFamily="18" charset="0"/>
              <a:cs typeface="Times New Roman" pitchFamily="18" charset="0"/>
            </a:endParaRPr>
          </a:p>
          <a:p>
            <a:r>
              <a:rPr lang="uk-UA" sz="1600" dirty="0">
                <a:latin typeface="Times New Roman" pitchFamily="18" charset="0"/>
                <a:cs typeface="Times New Roman" pitchFamily="18" charset="0"/>
              </a:rPr>
              <a:t>власності.</a:t>
            </a:r>
            <a:endParaRPr lang="ru-RU" sz="1600" dirty="0">
              <a:latin typeface="Times New Roman" pitchFamily="18" charset="0"/>
              <a:cs typeface="Times New Roman" pitchFamily="18" charset="0"/>
            </a:endParaRPr>
          </a:p>
          <a:p>
            <a:r>
              <a:rPr lang="ru-RU" sz="1600" b="1" dirty="0" err="1">
                <a:latin typeface="Times New Roman" pitchFamily="18" charset="0"/>
                <a:cs typeface="Times New Roman" pitchFamily="18" charset="0"/>
              </a:rPr>
              <a:t>Стаття</a:t>
            </a:r>
            <a:r>
              <a:rPr lang="ru-RU" sz="1600" b="1" dirty="0">
                <a:latin typeface="Times New Roman" pitchFamily="18" charset="0"/>
                <a:cs typeface="Times New Roman" pitchFamily="18" charset="0"/>
              </a:rPr>
              <a:t> 177. </a:t>
            </a:r>
            <a:r>
              <a:rPr lang="ru-RU" sz="1600" b="1" dirty="0" err="1">
                <a:latin typeface="Times New Roman" pitchFamily="18" charset="0"/>
                <a:cs typeface="Times New Roman" pitchFamily="18" charset="0"/>
              </a:rPr>
              <a:t>Управління</a:t>
            </a:r>
            <a:r>
              <a:rPr lang="ru-RU" sz="1600" b="1" dirty="0">
                <a:latin typeface="Times New Roman" pitchFamily="18" charset="0"/>
                <a:cs typeface="Times New Roman" pitchFamily="18" charset="0"/>
              </a:rPr>
              <a:t> </a:t>
            </a:r>
            <a:r>
              <a:rPr lang="ru-RU" sz="1600" b="1" dirty="0" err="1">
                <a:latin typeface="Times New Roman" pitchFamily="18" charset="0"/>
                <a:cs typeface="Times New Roman" pitchFamily="18" charset="0"/>
              </a:rPr>
              <a:t>майном</a:t>
            </a:r>
            <a:r>
              <a:rPr lang="ru-RU" sz="1600" b="1" dirty="0">
                <a:latin typeface="Times New Roman" pitchFamily="18" charset="0"/>
                <a:cs typeface="Times New Roman" pitchFamily="18" charset="0"/>
              </a:rPr>
              <a:t> </a:t>
            </a:r>
            <a:r>
              <a:rPr lang="ru-RU" sz="1600" b="1" dirty="0" err="1">
                <a:latin typeface="Times New Roman" pitchFamily="18" charset="0"/>
                <a:cs typeface="Times New Roman" pitchFamily="18" charset="0"/>
              </a:rPr>
              <a:t>дитини</a:t>
            </a:r>
            <a:r>
              <a:rPr lang="ru-RU" sz="1600" b="1" dirty="0">
                <a:latin typeface="Times New Roman" pitchFamily="18" charset="0"/>
                <a:cs typeface="Times New Roman" pitchFamily="18" charset="0"/>
              </a:rPr>
              <a:t> </a:t>
            </a:r>
            <a:endParaRPr lang="ru-RU"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     1. Батьки </a:t>
            </a:r>
            <a:r>
              <a:rPr lang="ru-RU" sz="1600" dirty="0" err="1">
                <a:latin typeface="Times New Roman" pitchFamily="18" charset="0"/>
                <a:cs typeface="Times New Roman" pitchFamily="18" charset="0"/>
              </a:rPr>
              <a:t>управляють</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майном</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належним</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малолітній</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дитині</a:t>
            </a:r>
            <a:r>
              <a:rPr lang="ru-RU" sz="1600" dirty="0">
                <a:latin typeface="Times New Roman" pitchFamily="18" charset="0"/>
                <a:cs typeface="Times New Roman" pitchFamily="18" charset="0"/>
              </a:rPr>
              <a:t>, без </a:t>
            </a:r>
          </a:p>
          <a:p>
            <a:r>
              <a:rPr lang="ru-RU" sz="1600" dirty="0" err="1">
                <a:latin typeface="Times New Roman" pitchFamily="18" charset="0"/>
                <a:cs typeface="Times New Roman" pitchFamily="18" charset="0"/>
              </a:rPr>
              <a:t>спеціального</a:t>
            </a:r>
            <a:r>
              <a:rPr lang="ru-RU" sz="1600" dirty="0">
                <a:latin typeface="Times New Roman" pitchFamily="18" charset="0"/>
                <a:cs typeface="Times New Roman" pitchFamily="18" charset="0"/>
              </a:rPr>
              <a:t>  на  те  </a:t>
            </a:r>
            <a:r>
              <a:rPr lang="ru-RU" sz="1600" dirty="0" err="1">
                <a:latin typeface="Times New Roman" pitchFamily="18" charset="0"/>
                <a:cs typeface="Times New Roman" pitchFamily="18" charset="0"/>
              </a:rPr>
              <a:t>повноваження</a:t>
            </a:r>
            <a:r>
              <a:rPr lang="ru-RU" sz="1600" dirty="0">
                <a:latin typeface="Times New Roman" pitchFamily="18" charset="0"/>
                <a:cs typeface="Times New Roman" pitchFamily="18" charset="0"/>
              </a:rPr>
              <a:t>.  Батьки  </a:t>
            </a:r>
            <a:r>
              <a:rPr lang="ru-RU" sz="1600" dirty="0" err="1">
                <a:latin typeface="Times New Roman" pitchFamily="18" charset="0"/>
                <a:cs typeface="Times New Roman" pitchFamily="18" charset="0"/>
              </a:rPr>
              <a:t>зобов'язані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дбати</a:t>
            </a:r>
            <a:r>
              <a:rPr lang="ru-RU" sz="1600" dirty="0">
                <a:latin typeface="Times New Roman" pitchFamily="18" charset="0"/>
                <a:cs typeface="Times New Roman" pitchFamily="18" charset="0"/>
              </a:rPr>
              <a:t> про </a:t>
            </a:r>
          </a:p>
          <a:p>
            <a:r>
              <a:rPr lang="ru-RU" sz="1600" dirty="0" err="1">
                <a:latin typeface="Times New Roman" pitchFamily="18" charset="0"/>
                <a:cs typeface="Times New Roman" pitchFamily="18" charset="0"/>
              </a:rPr>
              <a:t>збереження</a:t>
            </a:r>
            <a:r>
              <a:rPr lang="ru-RU" sz="1600" dirty="0">
                <a:latin typeface="Times New Roman" pitchFamily="18" charset="0"/>
                <a:cs typeface="Times New Roman" pitchFamily="18" charset="0"/>
              </a:rPr>
              <a:t> та </a:t>
            </a:r>
            <a:r>
              <a:rPr lang="ru-RU" sz="1600" dirty="0" err="1">
                <a:latin typeface="Times New Roman" pitchFamily="18" charset="0"/>
                <a:cs typeface="Times New Roman" pitchFamily="18" charset="0"/>
              </a:rPr>
              <a:t>використання</a:t>
            </a:r>
            <a:r>
              <a:rPr lang="ru-RU" sz="1600" dirty="0">
                <a:latin typeface="Times New Roman" pitchFamily="18" charset="0"/>
                <a:cs typeface="Times New Roman" pitchFamily="18" charset="0"/>
              </a:rPr>
              <a:t> майна </a:t>
            </a:r>
            <a:r>
              <a:rPr lang="ru-RU" sz="1600" dirty="0" err="1">
                <a:latin typeface="Times New Roman" pitchFamily="18" charset="0"/>
                <a:cs typeface="Times New Roman" pitchFamily="18" charset="0"/>
              </a:rPr>
              <a:t>дитини</a:t>
            </a:r>
            <a:r>
              <a:rPr lang="ru-RU" sz="1600" dirty="0">
                <a:latin typeface="Times New Roman" pitchFamily="18" charset="0"/>
                <a:cs typeface="Times New Roman" pitchFamily="18" charset="0"/>
              </a:rPr>
              <a:t> в </a:t>
            </a:r>
            <a:r>
              <a:rPr lang="ru-RU" sz="1600" dirty="0" err="1">
                <a:latin typeface="Times New Roman" pitchFamily="18" charset="0"/>
                <a:cs typeface="Times New Roman" pitchFamily="18" charset="0"/>
              </a:rPr>
              <a:t>її</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інтересах</a:t>
            </a:r>
            <a:r>
              <a:rPr lang="ru-RU" sz="1600" dirty="0">
                <a:latin typeface="Times New Roman" pitchFamily="18" charset="0"/>
                <a:cs typeface="Times New Roman" pitchFamily="18" charset="0"/>
              </a:rPr>
              <a:t>.</a:t>
            </a:r>
          </a:p>
          <a:p>
            <a:r>
              <a:rPr lang="uk-UA" sz="1600" b="1" dirty="0">
                <a:latin typeface="Times New Roman" pitchFamily="18" charset="0"/>
                <a:cs typeface="Times New Roman" pitchFamily="18" charset="0"/>
              </a:rPr>
              <a:t>С</a:t>
            </a:r>
            <a:r>
              <a:rPr lang="ru-RU" sz="1600" b="1" dirty="0" err="1">
                <a:latin typeface="Times New Roman" pitchFamily="18" charset="0"/>
                <a:cs typeface="Times New Roman" pitchFamily="18" charset="0"/>
              </a:rPr>
              <a:t>таття</a:t>
            </a:r>
            <a:r>
              <a:rPr lang="ru-RU" sz="1600" b="1" dirty="0">
                <a:latin typeface="Times New Roman" pitchFamily="18" charset="0"/>
                <a:cs typeface="Times New Roman" pitchFamily="18" charset="0"/>
              </a:rPr>
              <a:t> 178. </a:t>
            </a:r>
            <a:r>
              <a:rPr lang="ru-RU" sz="1600" b="1" dirty="0" err="1">
                <a:latin typeface="Times New Roman" pitchFamily="18" charset="0"/>
                <a:cs typeface="Times New Roman" pitchFamily="18" charset="0"/>
              </a:rPr>
              <a:t>Використання</a:t>
            </a:r>
            <a:r>
              <a:rPr lang="ru-RU" sz="1600" b="1" dirty="0">
                <a:latin typeface="Times New Roman" pitchFamily="18" charset="0"/>
                <a:cs typeface="Times New Roman" pitchFamily="18" charset="0"/>
              </a:rPr>
              <a:t> доходу </a:t>
            </a:r>
            <a:r>
              <a:rPr lang="ru-RU" sz="1600" b="1" dirty="0" err="1">
                <a:latin typeface="Times New Roman" pitchFamily="18" charset="0"/>
                <a:cs typeface="Times New Roman" pitchFamily="18" charset="0"/>
              </a:rPr>
              <a:t>від</a:t>
            </a:r>
            <a:r>
              <a:rPr lang="ru-RU" sz="1600" b="1" dirty="0">
                <a:latin typeface="Times New Roman" pitchFamily="18" charset="0"/>
                <a:cs typeface="Times New Roman" pitchFamily="18" charset="0"/>
              </a:rPr>
              <a:t> майна </a:t>
            </a:r>
            <a:r>
              <a:rPr lang="ru-RU" sz="1600" b="1" dirty="0" err="1">
                <a:latin typeface="Times New Roman" pitchFamily="18" charset="0"/>
                <a:cs typeface="Times New Roman" pitchFamily="18" charset="0"/>
              </a:rPr>
              <a:t>дитини</a:t>
            </a:r>
            <a:r>
              <a:rPr lang="ru-RU" sz="1600" b="1" dirty="0">
                <a:latin typeface="Times New Roman" pitchFamily="18" charset="0"/>
                <a:cs typeface="Times New Roman" pitchFamily="18" charset="0"/>
              </a:rPr>
              <a:t> </a:t>
            </a:r>
            <a:endParaRPr lang="ru-RU"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     1. </a:t>
            </a:r>
            <a:r>
              <a:rPr lang="ru-RU" sz="1600" dirty="0" err="1">
                <a:latin typeface="Times New Roman" pitchFamily="18" charset="0"/>
                <a:cs typeface="Times New Roman" pitchFamily="18" charset="0"/>
              </a:rPr>
              <a:t>Дохід</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одержаний</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від</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використання</a:t>
            </a:r>
            <a:r>
              <a:rPr lang="ru-RU" sz="1600" dirty="0">
                <a:latin typeface="Times New Roman" pitchFamily="18" charset="0"/>
                <a:cs typeface="Times New Roman" pitchFamily="18" charset="0"/>
              </a:rPr>
              <a:t>  майна  </a:t>
            </a:r>
            <a:r>
              <a:rPr lang="ru-RU" sz="1600" dirty="0" err="1">
                <a:latin typeface="Times New Roman" pitchFamily="18" charset="0"/>
                <a:cs typeface="Times New Roman" pitchFamily="18" charset="0"/>
              </a:rPr>
              <a:t>малолітньої</a:t>
            </a:r>
            <a:r>
              <a:rPr lang="ru-RU" sz="1600" dirty="0">
                <a:latin typeface="Times New Roman" pitchFamily="18" charset="0"/>
                <a:cs typeface="Times New Roman" pitchFamily="18" charset="0"/>
              </a:rPr>
              <a:t> </a:t>
            </a:r>
          </a:p>
          <a:p>
            <a:r>
              <a:rPr lang="ru-RU" sz="1600" dirty="0" err="1">
                <a:latin typeface="Times New Roman" pitchFamily="18" charset="0"/>
                <a:cs typeface="Times New Roman" pitchFamily="18" charset="0"/>
              </a:rPr>
              <a:t>дитини</a:t>
            </a:r>
            <a:r>
              <a:rPr lang="ru-RU" sz="1600" dirty="0">
                <a:latin typeface="Times New Roman" pitchFamily="18" charset="0"/>
                <a:cs typeface="Times New Roman" pitchFamily="18" charset="0"/>
              </a:rPr>
              <a:t>,  батьки  </a:t>
            </a:r>
            <a:r>
              <a:rPr lang="ru-RU" sz="1600" dirty="0" err="1">
                <a:latin typeface="Times New Roman" pitchFamily="18" charset="0"/>
                <a:cs typeface="Times New Roman" pitchFamily="18" charset="0"/>
              </a:rPr>
              <a:t>мають</a:t>
            </a:r>
            <a:r>
              <a:rPr lang="ru-RU" sz="1600" dirty="0">
                <a:latin typeface="Times New Roman" pitchFamily="18" charset="0"/>
                <a:cs typeface="Times New Roman" pitchFamily="18" charset="0"/>
              </a:rPr>
              <a:t>  право  </a:t>
            </a:r>
            <a:r>
              <a:rPr lang="ru-RU" sz="1600" dirty="0" err="1">
                <a:latin typeface="Times New Roman" pitchFamily="18" charset="0"/>
                <a:cs typeface="Times New Roman" pitchFamily="18" charset="0"/>
              </a:rPr>
              <a:t>використовувати</a:t>
            </a:r>
            <a:r>
              <a:rPr lang="ru-RU" sz="1600" dirty="0">
                <a:latin typeface="Times New Roman" pitchFamily="18" charset="0"/>
                <a:cs typeface="Times New Roman" pitchFamily="18" charset="0"/>
              </a:rPr>
              <a:t>  на  </a:t>
            </a:r>
            <a:r>
              <a:rPr lang="ru-RU" sz="1600" dirty="0" err="1">
                <a:latin typeface="Times New Roman" pitchFamily="18" charset="0"/>
                <a:cs typeface="Times New Roman" pitchFamily="18" charset="0"/>
              </a:rPr>
              <a:t>виховання</a:t>
            </a:r>
            <a:r>
              <a:rPr lang="ru-RU" sz="1600" dirty="0">
                <a:latin typeface="Times New Roman" pitchFamily="18" charset="0"/>
                <a:cs typeface="Times New Roman" pitchFamily="18" charset="0"/>
              </a:rPr>
              <a:t>   та </a:t>
            </a:r>
          </a:p>
          <a:p>
            <a:r>
              <a:rPr lang="ru-RU" sz="1600" dirty="0" err="1">
                <a:latin typeface="Times New Roman" pitchFamily="18" charset="0"/>
                <a:cs typeface="Times New Roman" pitchFamily="18" charset="0"/>
              </a:rPr>
              <a:t>утримання</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інших</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дітей</a:t>
            </a:r>
            <a:r>
              <a:rPr lang="ru-RU" sz="1600" dirty="0">
                <a:latin typeface="Times New Roman" pitchFamily="18" charset="0"/>
                <a:cs typeface="Times New Roman" pitchFamily="18" charset="0"/>
              </a:rPr>
              <a:t> та на </a:t>
            </a:r>
            <a:r>
              <a:rPr lang="ru-RU" sz="1600" dirty="0" err="1">
                <a:latin typeface="Times New Roman" pitchFamily="18" charset="0"/>
                <a:cs typeface="Times New Roman" pitchFamily="18" charset="0"/>
              </a:rPr>
              <a:t>невідкладні</a:t>
            </a:r>
            <a:r>
              <a:rPr lang="ru-RU" sz="1600" dirty="0">
                <a:latin typeface="Times New Roman" pitchFamily="18" charset="0"/>
                <a:cs typeface="Times New Roman" pitchFamily="18" charset="0"/>
              </a:rPr>
              <a:t> потреби </a:t>
            </a:r>
            <a:r>
              <a:rPr lang="ru-RU" sz="1600" dirty="0" err="1">
                <a:latin typeface="Times New Roman" pitchFamily="18" charset="0"/>
                <a:cs typeface="Times New Roman" pitchFamily="18" charset="0"/>
              </a:rPr>
              <a:t>сім'ї</a:t>
            </a:r>
            <a:r>
              <a:rPr lang="ru-RU" sz="1600" dirty="0">
                <a:latin typeface="Times New Roman" pitchFamily="18" charset="0"/>
                <a:cs typeface="Times New Roman" pitchFamily="18" charset="0"/>
              </a:rPr>
              <a:t>.</a:t>
            </a:r>
          </a:p>
        </p:txBody>
      </p:sp>
    </p:spTree>
    <p:extLst>
      <p:ext uri="{BB962C8B-B14F-4D97-AF65-F5344CB8AC3E}">
        <p14:creationId xmlns:p14="http://schemas.microsoft.com/office/powerpoint/2010/main" val="1492553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16632"/>
            <a:ext cx="7920880" cy="648072"/>
          </a:xfrm>
        </p:spPr>
        <p:txBody>
          <a:bodyPr/>
          <a:lstStyle/>
          <a:p>
            <a:pPr algn="ctr"/>
            <a:r>
              <a:rPr lang="uk-UA" dirty="0" smtClean="0"/>
              <a:t>Юридична консультація</a:t>
            </a:r>
            <a:endParaRPr lang="ru-RU" dirty="0"/>
          </a:p>
        </p:txBody>
      </p:sp>
      <p:sp>
        <p:nvSpPr>
          <p:cNvPr id="3" name="Прямоугольник 2"/>
          <p:cNvSpPr/>
          <p:nvPr/>
        </p:nvSpPr>
        <p:spPr>
          <a:xfrm>
            <a:off x="107504" y="836712"/>
            <a:ext cx="7992888" cy="2246769"/>
          </a:xfrm>
          <a:prstGeom prst="rect">
            <a:avLst/>
          </a:prstGeom>
        </p:spPr>
        <p:txBody>
          <a:bodyPr wrap="square">
            <a:spAutoFit/>
          </a:bodyPr>
          <a:lstStyle/>
          <a:p>
            <a:r>
              <a:rPr lang="uk-UA" sz="2800" dirty="0" smtClean="0">
                <a:latin typeface="Times New Roman" pitchFamily="18" charset="0"/>
                <a:cs typeface="Times New Roman" pitchFamily="18" charset="0"/>
              </a:rPr>
              <a:t>1. Сімнадцятирічний </a:t>
            </a:r>
            <a:r>
              <a:rPr lang="uk-UA" sz="2800" dirty="0">
                <a:latin typeface="Times New Roman" pitchFamily="18" charset="0"/>
                <a:cs typeface="Times New Roman" pitchFamily="18" charset="0"/>
              </a:rPr>
              <a:t>Мирослав закінчив школу і вступив до університету на контрактну форму навчання. Хлопець стверджує, що його батьки зобов’язанні платити за навчання, оскільки він є неповнолітнім. </a:t>
            </a:r>
            <a:r>
              <a:rPr lang="uk-UA" sz="2800" b="1" dirty="0">
                <a:latin typeface="Times New Roman" pitchFamily="18" charset="0"/>
                <a:cs typeface="Times New Roman" pitchFamily="18" charset="0"/>
              </a:rPr>
              <a:t>Як буде вирішено ситуацію?</a:t>
            </a:r>
            <a:endParaRPr lang="ru-RU" sz="2800" dirty="0">
              <a:latin typeface="Times New Roman" pitchFamily="18" charset="0"/>
              <a:cs typeface="Times New Roman" pitchFamily="18" charset="0"/>
            </a:endParaRPr>
          </a:p>
        </p:txBody>
      </p:sp>
      <p:sp>
        <p:nvSpPr>
          <p:cNvPr id="4" name="Прямоугольник 3"/>
          <p:cNvSpPr/>
          <p:nvPr/>
        </p:nvSpPr>
        <p:spPr>
          <a:xfrm>
            <a:off x="107504" y="3089821"/>
            <a:ext cx="7992888" cy="3416320"/>
          </a:xfrm>
          <a:prstGeom prst="rect">
            <a:avLst/>
          </a:prstGeom>
        </p:spPr>
        <p:txBody>
          <a:bodyPr wrap="square">
            <a:spAutoFit/>
          </a:bodyPr>
          <a:lstStyle/>
          <a:p>
            <a:r>
              <a:rPr lang="uk-UA" sz="2400" b="1" dirty="0" smtClean="0"/>
              <a:t>2. </a:t>
            </a:r>
            <a:r>
              <a:rPr lang="uk-UA" sz="2400" dirty="0" smtClean="0"/>
              <a:t>Анатолій </a:t>
            </a:r>
            <a:r>
              <a:rPr lang="uk-UA" sz="2400" dirty="0"/>
              <a:t>Іванович (55 років) внаслідок необережності став інвалідом ІІ групи. Пенсії по інвалідності йому ледве вистачає на проживання. Тому він звернувся до суду із позовом про стягнення аліментів із свого сина(30 років, працює, має сім’ю), з яким не підтримував жодних </a:t>
            </a:r>
            <a:r>
              <a:rPr lang="uk-UA" sz="2400" dirty="0" err="1"/>
              <a:t>з’вязків</a:t>
            </a:r>
            <a:r>
              <a:rPr lang="uk-UA" sz="2400" dirty="0"/>
              <a:t> 25 років з моменту розлучення з матір’ю сина, при цьому він сплачував аліменти на сина до його повноліття. </a:t>
            </a:r>
            <a:r>
              <a:rPr lang="uk-UA" sz="2400" b="1" dirty="0"/>
              <a:t>Яке рішення прийме суд?</a:t>
            </a:r>
            <a:endParaRPr lang="ru-RU" sz="2400" dirty="0"/>
          </a:p>
        </p:txBody>
      </p:sp>
    </p:spTree>
    <p:extLst>
      <p:ext uri="{BB962C8B-B14F-4D97-AF65-F5344CB8AC3E}">
        <p14:creationId xmlns:p14="http://schemas.microsoft.com/office/powerpoint/2010/main" val="2257195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65</TotalTime>
  <Words>955</Words>
  <Application>Microsoft Office PowerPoint</Application>
  <PresentationFormat>Екран (4:3)</PresentationFormat>
  <Paragraphs>89</Paragraphs>
  <Slides>8</Slides>
  <Notes>0</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8</vt:i4>
      </vt:variant>
    </vt:vector>
  </HeadingPairs>
  <TitlesOfParts>
    <vt:vector size="14" baseType="lpstr">
      <vt:lpstr>Calibri</vt:lpstr>
      <vt:lpstr>Times New Roman</vt:lpstr>
      <vt:lpstr>Trebuchet MS</vt:lpstr>
      <vt:lpstr>Wingdings</vt:lpstr>
      <vt:lpstr>Wingdings 2</vt:lpstr>
      <vt:lpstr>Изящная</vt:lpstr>
      <vt:lpstr>Взаємні права та обов'язки батьків та дітей</vt:lpstr>
      <vt:lpstr>І. Права та обов’язки батьків</vt:lpstr>
      <vt:lpstr>І. Права та обов’язки батьків</vt:lpstr>
      <vt:lpstr>ІІ. Права та обов'язки дітей</vt:lpstr>
      <vt:lpstr>ІІ. Права та обов'язки дітей</vt:lpstr>
      <vt:lpstr>ІІІ. Права батьків і дітей на майно, право на утримання</vt:lpstr>
      <vt:lpstr>ІІІ. Права батьків і дітей на майно, право на утримання</vt:lpstr>
      <vt:lpstr>Юридична консультація</vt:lpstr>
    </vt:vector>
  </TitlesOfParts>
  <Company>DG Win&amp;Soft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Взаємні права та обов'язки батьків та дітей</dc:title>
  <dc:creator>Admin</dc:creator>
  <cp:lastModifiedBy>User</cp:lastModifiedBy>
  <cp:revision>37</cp:revision>
  <dcterms:created xsi:type="dcterms:W3CDTF">2013-03-10T15:29:19Z</dcterms:created>
  <dcterms:modified xsi:type="dcterms:W3CDTF">2021-03-12T10:57:55Z</dcterms:modified>
</cp:coreProperties>
</file>