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8" r:id="rId4"/>
    <p:sldId id="257" r:id="rId5"/>
    <p:sldId id="263" r:id="rId6"/>
    <p:sldId id="260" r:id="rId7"/>
    <p:sldId id="261" r:id="rId8"/>
    <p:sldId id="268" r:id="rId9"/>
    <p:sldId id="262" r:id="rId10"/>
    <p:sldId id="264" r:id="rId11"/>
    <p:sldId id="265" r:id="rId12"/>
    <p:sldId id="266" r:id="rId13"/>
    <p:sldId id="267"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1FA4397-C797-4A27-B343-9B4281F5DE0D}" type="datetimeFigureOut">
              <a:rPr lang="ru-RU" smtClean="0"/>
              <a:t>06.01.2021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3249511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1FA4397-C797-4A27-B343-9B4281F5DE0D}" type="datetimeFigureOut">
              <a:rPr lang="ru-RU" smtClean="0"/>
              <a:t>06.01.2021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760809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1FA4397-C797-4A27-B343-9B4281F5DE0D}" type="datetimeFigureOut">
              <a:rPr lang="ru-RU" smtClean="0"/>
              <a:t>06.01.2021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972776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1FA4397-C797-4A27-B343-9B4281F5DE0D}" type="datetimeFigureOut">
              <a:rPr lang="ru-RU" smtClean="0"/>
              <a:t>06.01.2021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3537384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1FA4397-C797-4A27-B343-9B4281F5DE0D}" type="datetimeFigureOut">
              <a:rPr lang="ru-RU" smtClean="0"/>
              <a:t>06.01.2021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2193428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1FA4397-C797-4A27-B343-9B4281F5DE0D}" type="datetimeFigureOut">
              <a:rPr lang="ru-RU" smtClean="0"/>
              <a:t>06.01.2021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410502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71FA4397-C797-4A27-B343-9B4281F5DE0D}" type="datetimeFigureOut">
              <a:rPr lang="ru-RU" smtClean="0"/>
              <a:t>06.01.2021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1137450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1FA4397-C797-4A27-B343-9B4281F5DE0D}" type="datetimeFigureOut">
              <a:rPr lang="ru-RU" smtClean="0"/>
              <a:t>06.01.2021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2935898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1FA4397-C797-4A27-B343-9B4281F5DE0D}" type="datetimeFigureOut">
              <a:rPr lang="ru-RU" smtClean="0"/>
              <a:t>06.01.2021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1189506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1FA4397-C797-4A27-B343-9B4281F5DE0D}" type="datetimeFigureOut">
              <a:rPr lang="ru-RU" smtClean="0"/>
              <a:t>06.01.2021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3369599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1FA4397-C797-4A27-B343-9B4281F5DE0D}" type="datetimeFigureOut">
              <a:rPr lang="ru-RU" smtClean="0"/>
              <a:t>06.01.2021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3257790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1FA4397-C797-4A27-B343-9B4281F5DE0D}" type="datetimeFigureOut">
              <a:rPr lang="ru-RU" smtClean="0"/>
              <a:t>06.01.2021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1F1503-96D0-45E0-8D88-A123CE23E4D1}" type="slidenum">
              <a:rPr lang="ru-RU" smtClean="0"/>
              <a:t>‹#›</a:t>
            </a:fld>
            <a:endParaRPr lang="ru-RU"/>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44226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1FA4397-C797-4A27-B343-9B4281F5DE0D}" type="datetimeFigureOut">
              <a:rPr lang="ru-RU" smtClean="0"/>
              <a:t>06.01.2021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826945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71FA4397-C797-4A27-B343-9B4281F5DE0D}" type="datetimeFigureOut">
              <a:rPr lang="ru-RU" smtClean="0"/>
              <a:t>06.01.2021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1921981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71FA4397-C797-4A27-B343-9B4281F5DE0D}" type="datetimeFigureOut">
              <a:rPr lang="ru-RU" smtClean="0"/>
              <a:t>06.01.2021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1656432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1FA4397-C797-4A27-B343-9B4281F5DE0D}" type="datetimeFigureOut">
              <a:rPr lang="ru-RU" smtClean="0"/>
              <a:t>06.01.2021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32350263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1FA4397-C797-4A27-B343-9B4281F5DE0D}" type="datetimeFigureOut">
              <a:rPr lang="ru-RU" smtClean="0"/>
              <a:t>06.01.2021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1F1503-96D0-45E0-8D88-A123CE23E4D1}" type="slidenum">
              <a:rPr lang="ru-RU" smtClean="0"/>
              <a:t>‹#›</a:t>
            </a:fld>
            <a:endParaRPr lang="ru-RU"/>
          </a:p>
        </p:txBody>
      </p:sp>
    </p:spTree>
    <p:extLst>
      <p:ext uri="{BB962C8B-B14F-4D97-AF65-F5344CB8AC3E}">
        <p14:creationId xmlns:p14="http://schemas.microsoft.com/office/powerpoint/2010/main" val="2459002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71FA4397-C797-4A27-B343-9B4281F5DE0D}" type="datetimeFigureOut">
              <a:rPr lang="ru-RU" smtClean="0"/>
              <a:t>06.01.2021</a:t>
            </a:fld>
            <a:endParaRPr lang="ru-RU"/>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81F1503-96D0-45E0-8D88-A123CE23E4D1}" type="slidenum">
              <a:rPr lang="ru-RU" smtClean="0"/>
              <a:t>‹#›</a:t>
            </a:fld>
            <a:endParaRPr lang="ru-RU"/>
          </a:p>
        </p:txBody>
      </p:sp>
    </p:spTree>
    <p:extLst>
      <p:ext uri="{BB962C8B-B14F-4D97-AF65-F5344CB8AC3E}">
        <p14:creationId xmlns:p14="http://schemas.microsoft.com/office/powerpoint/2010/main" val="617916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uk.wikipedia.org/wiki/%D0%9F%D1%80%D0%BE%D0%BB%D0%B5%D1%82%D0%B0%D1%80%D1%96%D0%B0%D1%82" TargetMode="External"/><Relationship Id="rId2" Type="http://schemas.openxmlformats.org/officeDocument/2006/relationships/image" Target="../media/image14.png"/><Relationship Id="rId1" Type="http://schemas.openxmlformats.org/officeDocument/2006/relationships/slideLayout" Target="../slideLayouts/slideLayout8.xml"/><Relationship Id="rId5" Type="http://schemas.openxmlformats.org/officeDocument/2006/relationships/hyperlink" Target="https://uk.wikipedia.org/wiki/%D0%95%D0%BA%D1%81%D0%BF%D0%BB%D1%83%D0%B0%D1%82%D0%B0%D1%86%D1%96%D1%8F_(%D0%B2%D0%B8%D0%B7%D0%B8%D1%81%D0%BA)" TargetMode="External"/><Relationship Id="rId4" Type="http://schemas.openxmlformats.org/officeDocument/2006/relationships/hyperlink" Target="https://uk.wikipedia.org/wiki/%D0%9A%D0%BB%D0%B0%D1%81%D0%BE%D0%B2%D0%B0_%D0%B1%D0%BE%D1%80%D0%BE%D1%82%D1%8C%D0%B1%D0%B0"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3" y="828563"/>
            <a:ext cx="10783855" cy="3118969"/>
          </a:xfrm>
        </p:spPr>
        <p:txBody>
          <a:bodyPr/>
          <a:lstStyle/>
          <a:p>
            <a:r>
              <a:rPr lang="uk-UA" dirty="0" smtClean="0"/>
              <a:t>Основні тенденції соціально-економічного розвитку провідних країн західної </a:t>
            </a:r>
            <a:r>
              <a:rPr lang="uk-UA" dirty="0" err="1"/>
              <a:t>є</a:t>
            </a:r>
            <a:r>
              <a:rPr lang="uk-UA" dirty="0" err="1" smtClean="0"/>
              <a:t>вропи</a:t>
            </a:r>
            <a:r>
              <a:rPr lang="uk-UA" dirty="0" smtClean="0"/>
              <a:t> та </a:t>
            </a:r>
            <a:r>
              <a:rPr lang="uk-UA" dirty="0" err="1" smtClean="0"/>
              <a:t>америки</a:t>
            </a:r>
            <a:endParaRPr lang="ru-RU" dirty="0"/>
          </a:p>
        </p:txBody>
      </p:sp>
      <p:sp>
        <p:nvSpPr>
          <p:cNvPr id="3" name="Текст 2"/>
          <p:cNvSpPr>
            <a:spLocks noGrp="1"/>
          </p:cNvSpPr>
          <p:nvPr>
            <p:ph type="body" idx="1"/>
          </p:nvPr>
        </p:nvSpPr>
        <p:spPr>
          <a:xfrm>
            <a:off x="913774" y="4560849"/>
            <a:ext cx="10351752" cy="1293541"/>
          </a:xfrm>
        </p:spPr>
        <p:txBody>
          <a:bodyPr/>
          <a:lstStyle/>
          <a:p>
            <a:endParaRPr lang="ru-RU" dirty="0"/>
          </a:p>
        </p:txBody>
      </p:sp>
    </p:spTree>
    <p:extLst>
      <p:ext uri="{BB962C8B-B14F-4D97-AF65-F5344CB8AC3E}">
        <p14:creationId xmlns:p14="http://schemas.microsoft.com/office/powerpoint/2010/main" val="2201458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68712" y="345689"/>
            <a:ext cx="10696814" cy="6222380"/>
          </a:xfrm>
          <a:prstGeom prst="rect">
            <a:avLst/>
          </a:prstGeom>
        </p:spPr>
      </p:pic>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374048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8199" y="-230803"/>
            <a:ext cx="9409466" cy="2736819"/>
          </a:xfrm>
        </p:spPr>
        <p:txBody>
          <a:bodyPr/>
          <a:lstStyle/>
          <a:p>
            <a:endParaRPr lang="ru-RU" dirty="0"/>
          </a:p>
        </p:txBody>
      </p:sp>
      <p:sp>
        <p:nvSpPr>
          <p:cNvPr id="3" name="Текст 2"/>
          <p:cNvSpPr>
            <a:spLocks noGrp="1"/>
          </p:cNvSpPr>
          <p:nvPr>
            <p:ph type="body" idx="1"/>
          </p:nvPr>
        </p:nvSpPr>
        <p:spPr/>
        <p:txBody>
          <a:bodyPr/>
          <a:lstStyle/>
          <a:p>
            <a:endParaRPr lang="ru-RU"/>
          </a:p>
        </p:txBody>
      </p:sp>
      <p:pic>
        <p:nvPicPr>
          <p:cNvPr id="1026" name="Picture 2" descr="Розвиток провідних країн світу у XIX - початок XX століття - online  present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99" y="256479"/>
            <a:ext cx="10783313" cy="6266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888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2957" y="301084"/>
            <a:ext cx="10765270" cy="1059366"/>
          </a:xfrm>
        </p:spPr>
        <p:txBody>
          <a:bodyPr/>
          <a:lstStyle/>
          <a:p>
            <a:r>
              <a:rPr lang="uk-UA" dirty="0" smtClean="0"/>
              <a:t>Розвиток промисловості</a:t>
            </a:r>
            <a:endParaRPr lang="ru-RU" dirty="0"/>
          </a:p>
        </p:txBody>
      </p:sp>
      <p:sp>
        <p:nvSpPr>
          <p:cNvPr id="3" name="Объект 2"/>
          <p:cNvSpPr>
            <a:spLocks noGrp="1"/>
          </p:cNvSpPr>
          <p:nvPr>
            <p:ph sz="quarter" idx="13"/>
          </p:nvPr>
        </p:nvSpPr>
        <p:spPr>
          <a:xfrm>
            <a:off x="512957" y="1360450"/>
            <a:ext cx="11441149" cy="5062652"/>
          </a:xfrm>
        </p:spPr>
        <p:txBody>
          <a:bodyPr>
            <a:noAutofit/>
          </a:bodyPr>
          <a:lstStyle/>
          <a:p>
            <a:r>
              <a:rPr lang="ru-RU" sz="2400" dirty="0" err="1"/>
              <a:t>Стрімке</a:t>
            </a:r>
            <a:r>
              <a:rPr lang="ru-RU" sz="2400" dirty="0"/>
              <a:t> </a:t>
            </a:r>
            <a:r>
              <a:rPr lang="ru-RU" sz="2400" dirty="0" err="1"/>
              <a:t>зростання</a:t>
            </a:r>
            <a:r>
              <a:rPr lang="ru-RU" sz="2400" dirty="0"/>
              <a:t> </a:t>
            </a:r>
            <a:r>
              <a:rPr lang="ru-RU" sz="2400" dirty="0" err="1" smtClean="0"/>
              <a:t>промисловості</a:t>
            </a:r>
            <a:r>
              <a:rPr lang="ru-RU" sz="2400" dirty="0"/>
              <a:t>:</a:t>
            </a:r>
            <a:r>
              <a:rPr lang="ru-RU" sz="2400" dirty="0" smtClean="0"/>
              <a:t> </a:t>
            </a:r>
            <a:r>
              <a:rPr lang="ru-RU" sz="2400" dirty="0" err="1"/>
              <a:t>зумовило</a:t>
            </a:r>
            <a:r>
              <a:rPr lang="ru-RU" sz="2400" dirty="0"/>
              <a:t> </a:t>
            </a:r>
            <a:r>
              <a:rPr lang="ru-RU" sz="2400" dirty="0" err="1"/>
              <a:t>розширення</a:t>
            </a:r>
            <a:r>
              <a:rPr lang="ru-RU" sz="2400" dirty="0"/>
              <a:t> </a:t>
            </a:r>
            <a:r>
              <a:rPr lang="ru-RU" sz="2400" dirty="0" err="1"/>
              <a:t>внутрішніх</a:t>
            </a:r>
            <a:r>
              <a:rPr lang="ru-RU" sz="2400" dirty="0"/>
              <a:t> </a:t>
            </a:r>
            <a:r>
              <a:rPr lang="ru-RU" sz="2400" dirty="0" err="1" smtClean="0"/>
              <a:t>ринків</a:t>
            </a:r>
            <a:endParaRPr lang="ru-RU" sz="2400" dirty="0" smtClean="0"/>
          </a:p>
          <a:p>
            <a:r>
              <a:rPr lang="ru-RU" sz="2400" dirty="0" smtClean="0"/>
              <a:t> </a:t>
            </a:r>
            <a:r>
              <a:rPr lang="ru-RU" sz="2400" dirty="0" err="1"/>
              <a:t>сприяло</a:t>
            </a:r>
            <a:r>
              <a:rPr lang="ru-RU" sz="2400" dirty="0"/>
              <a:t> </a:t>
            </a:r>
            <a:r>
              <a:rPr lang="ru-RU" sz="2400" dirty="0" err="1"/>
              <a:t>зростанню</a:t>
            </a:r>
            <a:r>
              <a:rPr lang="ru-RU" sz="2400" dirty="0"/>
              <a:t> </a:t>
            </a:r>
            <a:r>
              <a:rPr lang="ru-RU" sz="2400" dirty="0" err="1"/>
              <a:t>зовнішньої</a:t>
            </a:r>
            <a:r>
              <a:rPr lang="ru-RU" sz="2400" dirty="0"/>
              <a:t> </a:t>
            </a:r>
            <a:r>
              <a:rPr lang="ru-RU" sz="2400" dirty="0" err="1"/>
              <a:t>торгівлі</a:t>
            </a:r>
            <a:r>
              <a:rPr lang="ru-RU" sz="2400" dirty="0" smtClean="0"/>
              <a:t>.</a:t>
            </a:r>
          </a:p>
          <a:p>
            <a:r>
              <a:rPr lang="ru-RU" sz="2400" dirty="0" smtClean="0"/>
              <a:t> </a:t>
            </a:r>
            <a:r>
              <a:rPr lang="ru-RU" sz="2400" dirty="0" err="1" smtClean="0"/>
              <a:t>Національні</a:t>
            </a:r>
            <a:r>
              <a:rPr lang="ru-RU" sz="2400" dirty="0" smtClean="0"/>
              <a:t> </a:t>
            </a:r>
            <a:r>
              <a:rPr lang="ru-RU" sz="2400" dirty="0" err="1" smtClean="0"/>
              <a:t>виробники</a:t>
            </a:r>
            <a:r>
              <a:rPr lang="ru-RU" sz="2400" dirty="0" smtClean="0"/>
              <a:t> </a:t>
            </a:r>
            <a:r>
              <a:rPr lang="ru-RU" sz="2400" dirty="0" err="1"/>
              <a:t>прагнули</a:t>
            </a:r>
            <a:r>
              <a:rPr lang="ru-RU" sz="2400" dirty="0"/>
              <a:t> </a:t>
            </a:r>
            <a:r>
              <a:rPr lang="ru-RU" sz="2400" dirty="0" err="1"/>
              <a:t>завоювати</a:t>
            </a:r>
            <a:r>
              <a:rPr lang="ru-RU" sz="2400" dirty="0"/>
              <a:t> </a:t>
            </a:r>
            <a:r>
              <a:rPr lang="ru-RU" sz="2400" dirty="0" err="1"/>
              <a:t>нові</a:t>
            </a:r>
            <a:r>
              <a:rPr lang="ru-RU" sz="2400" dirty="0"/>
              <a:t> ринки </a:t>
            </a:r>
            <a:r>
              <a:rPr lang="ru-RU" sz="2400" dirty="0" err="1"/>
              <a:t>збуту</a:t>
            </a:r>
            <a:r>
              <a:rPr lang="ru-RU" sz="2400" dirty="0" smtClean="0"/>
              <a:t>.</a:t>
            </a:r>
          </a:p>
          <a:p>
            <a:r>
              <a:rPr lang="ru-RU" sz="2400" dirty="0" smtClean="0"/>
              <a:t> </a:t>
            </a:r>
            <a:r>
              <a:rPr lang="ru-RU" sz="2400" dirty="0" err="1"/>
              <a:t>гостру</a:t>
            </a:r>
            <a:r>
              <a:rPr lang="ru-RU" sz="2400" dirty="0"/>
              <a:t> </a:t>
            </a:r>
            <a:r>
              <a:rPr lang="ru-RU" sz="2400" dirty="0" err="1"/>
              <a:t>боротьбу</a:t>
            </a:r>
            <a:r>
              <a:rPr lang="ru-RU" sz="2400" dirty="0"/>
              <a:t> за контроль над </a:t>
            </a:r>
            <a:r>
              <a:rPr lang="ru-RU" sz="2400" dirty="0" smtClean="0"/>
              <a:t>ринками - </a:t>
            </a:r>
            <a:r>
              <a:rPr lang="ru-RU" sz="2400" dirty="0" err="1" smtClean="0"/>
              <a:t>Найбільш</a:t>
            </a:r>
            <a:r>
              <a:rPr lang="ru-RU" sz="2400" dirty="0" smtClean="0"/>
              <a:t> </a:t>
            </a:r>
            <a:r>
              <a:rPr lang="ru-RU" sz="2400" dirty="0" err="1"/>
              <a:t>поширеним</a:t>
            </a:r>
            <a:r>
              <a:rPr lang="ru-RU" sz="2400" dirty="0"/>
              <a:t> став </a:t>
            </a:r>
            <a:r>
              <a:rPr lang="ru-RU" sz="2400" dirty="0" err="1"/>
              <a:t>демпінг</a:t>
            </a:r>
            <a:r>
              <a:rPr lang="ru-RU" sz="2400" dirty="0"/>
              <a:t>, </a:t>
            </a:r>
            <a:r>
              <a:rPr lang="ru-RU" sz="2400" dirty="0" smtClean="0"/>
              <a:t>(</a:t>
            </a:r>
            <a:r>
              <a:rPr lang="ru-RU" sz="2400" dirty="0" err="1" smtClean="0"/>
              <a:t>тобто</a:t>
            </a:r>
            <a:r>
              <a:rPr lang="ru-RU" sz="2400" dirty="0" smtClean="0"/>
              <a:t> </a:t>
            </a:r>
            <a:r>
              <a:rPr lang="ru-RU" sz="2400" dirty="0" err="1"/>
              <a:t>імпорт</a:t>
            </a:r>
            <a:r>
              <a:rPr lang="ru-RU" sz="2400" dirty="0"/>
              <a:t> тих </a:t>
            </a:r>
            <a:r>
              <a:rPr lang="ru-RU" sz="2400" dirty="0" err="1"/>
              <a:t>чи</a:t>
            </a:r>
            <a:r>
              <a:rPr lang="ru-RU" sz="2400" dirty="0"/>
              <a:t> </a:t>
            </a:r>
            <a:r>
              <a:rPr lang="ru-RU" sz="2400" dirty="0" err="1"/>
              <a:t>інших</a:t>
            </a:r>
            <a:r>
              <a:rPr lang="ru-RU" sz="2400" dirty="0"/>
              <a:t> </a:t>
            </a:r>
            <a:r>
              <a:rPr lang="ru-RU" sz="2400" dirty="0" err="1"/>
              <a:t>товарів</a:t>
            </a:r>
            <a:r>
              <a:rPr lang="ru-RU" sz="2400" dirty="0"/>
              <a:t> за </a:t>
            </a:r>
            <a:r>
              <a:rPr lang="ru-RU" sz="2400" dirty="0" err="1"/>
              <a:t>заниженими</a:t>
            </a:r>
            <a:r>
              <a:rPr lang="ru-RU" sz="2400" dirty="0"/>
              <a:t> </a:t>
            </a:r>
            <a:r>
              <a:rPr lang="ru-RU" sz="2400" dirty="0" err="1"/>
              <a:t>цінами</a:t>
            </a:r>
            <a:r>
              <a:rPr lang="ru-RU" sz="2400" dirty="0"/>
              <a:t> з метою </a:t>
            </a:r>
            <a:r>
              <a:rPr lang="ru-RU" sz="2400" dirty="0" err="1"/>
              <a:t>знищити</a:t>
            </a:r>
            <a:r>
              <a:rPr lang="ru-RU" sz="2400" dirty="0"/>
              <a:t> </a:t>
            </a:r>
            <a:r>
              <a:rPr lang="ru-RU" sz="2400" dirty="0" err="1"/>
              <a:t>конкурентів</a:t>
            </a:r>
            <a:r>
              <a:rPr lang="ru-RU" sz="2400" dirty="0" smtClean="0"/>
              <a:t>.) </a:t>
            </a:r>
          </a:p>
          <a:p>
            <a:r>
              <a:rPr lang="ru-RU" sz="2400" dirty="0" smtClean="0"/>
              <a:t> </a:t>
            </a:r>
            <a:r>
              <a:rPr lang="ru-RU" sz="2400" dirty="0" err="1" smtClean="0"/>
              <a:t>набула</a:t>
            </a:r>
            <a:r>
              <a:rPr lang="ru-RU" sz="2400" dirty="0" smtClean="0"/>
              <a:t> </a:t>
            </a:r>
            <a:r>
              <a:rPr lang="ru-RU" sz="2400" dirty="0" err="1" smtClean="0"/>
              <a:t>поширення</a:t>
            </a:r>
            <a:r>
              <a:rPr lang="ru-RU" sz="2400" dirty="0" smtClean="0"/>
              <a:t>  </a:t>
            </a:r>
            <a:r>
              <a:rPr lang="ru-RU" sz="2400" dirty="0" err="1"/>
              <a:t>державна</a:t>
            </a:r>
            <a:r>
              <a:rPr lang="ru-RU" sz="2400" dirty="0"/>
              <a:t> </a:t>
            </a:r>
            <a:r>
              <a:rPr lang="ru-RU" sz="2400" dirty="0" err="1"/>
              <a:t>політика</a:t>
            </a:r>
            <a:r>
              <a:rPr lang="ru-RU" sz="2400" dirty="0"/>
              <a:t> (</a:t>
            </a:r>
            <a:r>
              <a:rPr lang="ru-RU" sz="2400" dirty="0" err="1"/>
              <a:t>побудована</a:t>
            </a:r>
            <a:r>
              <a:rPr lang="ru-RU" sz="2400" dirty="0"/>
              <a:t> на </a:t>
            </a:r>
            <a:r>
              <a:rPr lang="ru-RU" sz="2400" dirty="0" err="1"/>
              <a:t>захисті</a:t>
            </a:r>
            <a:r>
              <a:rPr lang="ru-RU" sz="2400" dirty="0"/>
              <a:t> </a:t>
            </a:r>
            <a:r>
              <a:rPr lang="ru-RU" sz="2400" dirty="0" err="1"/>
              <a:t>власного</a:t>
            </a:r>
            <a:r>
              <a:rPr lang="ru-RU" sz="2400" dirty="0"/>
              <a:t> </a:t>
            </a:r>
            <a:r>
              <a:rPr lang="ru-RU" sz="2400" dirty="0" err="1"/>
              <a:t>виробника</a:t>
            </a:r>
            <a:r>
              <a:rPr lang="ru-RU" sz="2400" dirty="0"/>
              <a:t>), </a:t>
            </a:r>
            <a:r>
              <a:rPr lang="ru-RU" sz="2400" dirty="0" err="1"/>
              <a:t>що</a:t>
            </a:r>
            <a:r>
              <a:rPr lang="ru-RU" sz="2400" dirty="0"/>
              <a:t> </a:t>
            </a:r>
            <a:r>
              <a:rPr lang="ru-RU" sz="2400" dirty="0" err="1"/>
              <a:t>змінила</a:t>
            </a:r>
            <a:r>
              <a:rPr lang="ru-RU" sz="2400" dirty="0"/>
              <a:t> </a:t>
            </a:r>
            <a:r>
              <a:rPr lang="ru-RU" sz="2400" dirty="0" err="1"/>
              <a:t>вільну</a:t>
            </a:r>
            <a:r>
              <a:rPr lang="ru-RU" sz="2400" dirty="0"/>
              <a:t> </a:t>
            </a:r>
            <a:r>
              <a:rPr lang="ru-RU" sz="2400" dirty="0" err="1"/>
              <a:t>торгівлю</a:t>
            </a:r>
            <a:r>
              <a:rPr lang="ru-RU" sz="2400" dirty="0"/>
              <a:t> (фритредерство), -</a:t>
            </a:r>
            <a:r>
              <a:rPr lang="ru-RU" sz="2400" dirty="0" smtClean="0"/>
              <a:t> </a:t>
            </a:r>
            <a:r>
              <a:rPr lang="ru-RU" sz="2400" dirty="0" err="1" smtClean="0"/>
              <a:t>протекціонізм</a:t>
            </a:r>
            <a:r>
              <a:rPr lang="ru-RU" sz="2400" dirty="0" smtClean="0"/>
              <a:t>.</a:t>
            </a:r>
          </a:p>
        </p:txBody>
      </p:sp>
    </p:spTree>
    <p:extLst>
      <p:ext uri="{BB962C8B-B14F-4D97-AF65-F5344CB8AC3E}">
        <p14:creationId xmlns:p14="http://schemas.microsoft.com/office/powerpoint/2010/main" val="3840779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3"/>
          </p:nvPr>
        </p:nvPicPr>
        <p:blipFill>
          <a:blip r:embed="rId2"/>
          <a:stretch>
            <a:fillRect/>
          </a:stretch>
        </p:blipFill>
        <p:spPr>
          <a:xfrm>
            <a:off x="1025912" y="501805"/>
            <a:ext cx="10252313" cy="6144322"/>
          </a:xfrm>
          <a:prstGeom prst="rect">
            <a:avLst/>
          </a:prstGeom>
        </p:spPr>
      </p:pic>
    </p:spTree>
    <p:extLst>
      <p:ext uri="{BB962C8B-B14F-4D97-AF65-F5344CB8AC3E}">
        <p14:creationId xmlns:p14="http://schemas.microsoft.com/office/powerpoint/2010/main" val="2853373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771" y="490655"/>
            <a:ext cx="6880303" cy="2062974"/>
          </a:xfrm>
        </p:spPr>
        <p:txBody>
          <a:bodyPr/>
          <a:lstStyle/>
          <a:p>
            <a:r>
              <a:rPr lang="uk-UA" dirty="0" smtClean="0"/>
              <a:t>Промислові підприємства</a:t>
            </a:r>
            <a:endParaRPr lang="ru-RU" dirty="0"/>
          </a:p>
        </p:txBody>
      </p:sp>
      <p:pic>
        <p:nvPicPr>
          <p:cNvPr id="4" name="Объект 3"/>
          <p:cNvPicPr>
            <a:picLocks noGrp="1" noChangeAspect="1"/>
          </p:cNvPicPr>
          <p:nvPr>
            <p:ph sz="quarter" idx="13"/>
          </p:nvPr>
        </p:nvPicPr>
        <p:blipFill>
          <a:blip r:embed="rId2"/>
          <a:stretch>
            <a:fillRect/>
          </a:stretch>
        </p:blipFill>
        <p:spPr>
          <a:xfrm>
            <a:off x="135908" y="3384784"/>
            <a:ext cx="2724499" cy="3334215"/>
          </a:xfrm>
          <a:prstGeom prst="rect">
            <a:avLst/>
          </a:prstGeom>
        </p:spPr>
      </p:pic>
      <p:pic>
        <p:nvPicPr>
          <p:cNvPr id="5" name="Рисунок 4"/>
          <p:cNvPicPr>
            <a:picLocks noChangeAspect="1"/>
          </p:cNvPicPr>
          <p:nvPr/>
        </p:nvPicPr>
        <p:blipFill>
          <a:blip r:embed="rId3"/>
          <a:stretch>
            <a:fillRect/>
          </a:stretch>
        </p:blipFill>
        <p:spPr>
          <a:xfrm>
            <a:off x="7895064" y="648338"/>
            <a:ext cx="4192858" cy="2736447"/>
          </a:xfrm>
          <a:prstGeom prst="rect">
            <a:avLst/>
          </a:prstGeom>
        </p:spPr>
      </p:pic>
      <p:pic>
        <p:nvPicPr>
          <p:cNvPr id="6" name="Рисунок 5"/>
          <p:cNvPicPr>
            <a:picLocks noChangeAspect="1"/>
          </p:cNvPicPr>
          <p:nvPr/>
        </p:nvPicPr>
        <p:blipFill>
          <a:blip r:embed="rId4"/>
          <a:stretch>
            <a:fillRect/>
          </a:stretch>
        </p:blipFill>
        <p:spPr>
          <a:xfrm>
            <a:off x="2855411" y="3037427"/>
            <a:ext cx="4360707" cy="2220645"/>
          </a:xfrm>
          <a:prstGeom prst="rect">
            <a:avLst/>
          </a:prstGeom>
        </p:spPr>
      </p:pic>
      <p:pic>
        <p:nvPicPr>
          <p:cNvPr id="7" name="Рисунок 6"/>
          <p:cNvPicPr>
            <a:picLocks noChangeAspect="1"/>
          </p:cNvPicPr>
          <p:nvPr/>
        </p:nvPicPr>
        <p:blipFill>
          <a:blip r:embed="rId5"/>
          <a:stretch>
            <a:fillRect/>
          </a:stretch>
        </p:blipFill>
        <p:spPr>
          <a:xfrm>
            <a:off x="7211122" y="3691210"/>
            <a:ext cx="4876800" cy="3133725"/>
          </a:xfrm>
          <a:prstGeom prst="rect">
            <a:avLst/>
          </a:prstGeom>
        </p:spPr>
      </p:pic>
    </p:spTree>
    <p:extLst>
      <p:ext uri="{BB962C8B-B14F-4D97-AF65-F5344CB8AC3E}">
        <p14:creationId xmlns:p14="http://schemas.microsoft.com/office/powerpoint/2010/main" val="1348710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Розвиток сільського господарства</a:t>
            </a:r>
            <a:endParaRPr lang="ru-RU" dirty="0"/>
          </a:p>
        </p:txBody>
      </p:sp>
      <p:sp>
        <p:nvSpPr>
          <p:cNvPr id="3" name="Объект 2"/>
          <p:cNvSpPr>
            <a:spLocks noGrp="1"/>
          </p:cNvSpPr>
          <p:nvPr>
            <p:ph sz="quarter" idx="13"/>
          </p:nvPr>
        </p:nvSpPr>
        <p:spPr>
          <a:xfrm>
            <a:off x="468351" y="1884556"/>
            <a:ext cx="11574965" cy="4716966"/>
          </a:xfrm>
        </p:spPr>
        <p:txBody>
          <a:bodyPr>
            <a:normAutofit/>
          </a:bodyPr>
          <a:lstStyle/>
          <a:p>
            <a:r>
              <a:rPr lang="ru-RU" dirty="0"/>
              <a:t> </a:t>
            </a:r>
            <a:r>
              <a:rPr lang="ru-RU" dirty="0" smtClean="0"/>
              <a:t> </a:t>
            </a:r>
            <a:r>
              <a:rPr lang="ru-RU" dirty="0"/>
              <a:t>два напрямки </a:t>
            </a:r>
            <a:r>
              <a:rPr lang="ru-RU" dirty="0" err="1"/>
              <a:t>господарювання</a:t>
            </a:r>
            <a:r>
              <a:rPr lang="ru-RU" dirty="0" smtClean="0"/>
              <a:t>:</a:t>
            </a:r>
          </a:p>
          <a:p>
            <a:r>
              <a:rPr lang="ru-RU" dirty="0" smtClean="0"/>
              <a:t> </a:t>
            </a:r>
            <a:r>
              <a:rPr lang="ru-RU" dirty="0" err="1" smtClean="0"/>
              <a:t>фермерський</a:t>
            </a:r>
            <a:r>
              <a:rPr lang="ru-RU" dirty="0"/>
              <a:t> </a:t>
            </a:r>
            <a:r>
              <a:rPr lang="ru-RU" dirty="0" smtClean="0"/>
              <a:t>(</a:t>
            </a:r>
            <a:r>
              <a:rPr lang="ru-RU" dirty="0"/>
              <a:t> США й </a:t>
            </a:r>
            <a:r>
              <a:rPr lang="ru-RU" dirty="0" smtClean="0"/>
              <a:t>Канада) </a:t>
            </a:r>
          </a:p>
          <a:p>
            <a:r>
              <a:rPr lang="ru-RU" dirty="0" smtClean="0"/>
              <a:t> </a:t>
            </a:r>
            <a:r>
              <a:rPr lang="ru-RU" dirty="0" err="1"/>
              <a:t>прусський</a:t>
            </a:r>
            <a:r>
              <a:rPr lang="ru-RU" dirty="0"/>
              <a:t> (</a:t>
            </a:r>
            <a:r>
              <a:rPr lang="ru-RU" dirty="0" err="1"/>
              <a:t>удосконалення</a:t>
            </a:r>
            <a:r>
              <a:rPr lang="ru-RU" dirty="0"/>
              <a:t> </a:t>
            </a:r>
            <a:r>
              <a:rPr lang="ru-RU" dirty="0" err="1"/>
              <a:t>поміщицького</a:t>
            </a:r>
            <a:r>
              <a:rPr lang="ru-RU" dirty="0"/>
              <a:t> </a:t>
            </a:r>
            <a:r>
              <a:rPr lang="ru-RU" dirty="0" err="1"/>
              <a:t>господарства</a:t>
            </a:r>
            <a:r>
              <a:rPr lang="ru-RU" dirty="0" smtClean="0"/>
              <a:t>).</a:t>
            </a:r>
          </a:p>
          <a:p>
            <a:r>
              <a:rPr lang="ru-RU" dirty="0" smtClean="0"/>
              <a:t> </a:t>
            </a:r>
            <a:r>
              <a:rPr lang="ru-RU" dirty="0" err="1"/>
              <a:t>Сутність</a:t>
            </a:r>
            <a:r>
              <a:rPr lang="ru-RU" dirty="0"/>
              <a:t> </a:t>
            </a:r>
            <a:r>
              <a:rPr lang="ru-RU" dirty="0" err="1"/>
              <a:t>цих</a:t>
            </a:r>
            <a:r>
              <a:rPr lang="ru-RU" dirty="0"/>
              <a:t> </a:t>
            </a:r>
            <a:r>
              <a:rPr lang="ru-RU" dirty="0" err="1"/>
              <a:t>напрямків</a:t>
            </a:r>
            <a:r>
              <a:rPr lang="ru-RU" dirty="0"/>
              <a:t> </a:t>
            </a:r>
            <a:r>
              <a:rPr lang="ru-RU" dirty="0" err="1"/>
              <a:t>полягала</a:t>
            </a:r>
            <a:r>
              <a:rPr lang="ru-RU" dirty="0"/>
              <a:t> в </a:t>
            </a:r>
            <a:r>
              <a:rPr lang="ru-RU" dirty="0" err="1"/>
              <a:t>переході</a:t>
            </a:r>
            <a:r>
              <a:rPr lang="ru-RU" dirty="0"/>
              <a:t> </a:t>
            </a:r>
            <a:r>
              <a:rPr lang="ru-RU" dirty="0" err="1"/>
              <a:t>сільського</a:t>
            </a:r>
            <a:r>
              <a:rPr lang="ru-RU" dirty="0"/>
              <a:t> </a:t>
            </a:r>
            <a:r>
              <a:rPr lang="ru-RU" dirty="0" err="1"/>
              <a:t>господарства</a:t>
            </a:r>
            <a:r>
              <a:rPr lang="ru-RU" dirty="0"/>
              <a:t> </a:t>
            </a:r>
            <a:r>
              <a:rPr lang="ru-RU" dirty="0" err="1"/>
              <a:t>від</a:t>
            </a:r>
            <a:r>
              <a:rPr lang="ru-RU" dirty="0"/>
              <a:t> натурального до товарного</a:t>
            </a:r>
            <a:r>
              <a:rPr lang="ru-RU" dirty="0" smtClean="0"/>
              <a:t>.</a:t>
            </a:r>
            <a:r>
              <a:rPr lang="ru-RU" dirty="0"/>
              <a:t> </a:t>
            </a:r>
            <a:endParaRPr lang="ru-RU" dirty="0" smtClean="0"/>
          </a:p>
          <a:p>
            <a:r>
              <a:rPr lang="ru-RU" dirty="0" smtClean="0"/>
              <a:t> </a:t>
            </a:r>
            <a:r>
              <a:rPr lang="ru-RU" dirty="0"/>
              <a:t>Для </a:t>
            </a:r>
            <a:r>
              <a:rPr lang="ru-RU" dirty="0" err="1"/>
              <a:t>Європи</a:t>
            </a:r>
            <a:r>
              <a:rPr lang="ru-RU" dirty="0"/>
              <a:t> </a:t>
            </a:r>
            <a:r>
              <a:rPr lang="ru-RU" dirty="0" err="1"/>
              <a:t>було</a:t>
            </a:r>
            <a:r>
              <a:rPr lang="ru-RU" dirty="0"/>
              <a:t> </a:t>
            </a:r>
            <a:r>
              <a:rPr lang="ru-RU" dirty="0" err="1"/>
              <a:t>характерним</a:t>
            </a:r>
            <a:r>
              <a:rPr lang="ru-RU" dirty="0"/>
              <a:t> </a:t>
            </a:r>
            <a:r>
              <a:rPr lang="ru-RU" dirty="0" err="1"/>
              <a:t>поєднання</a:t>
            </a:r>
            <a:r>
              <a:rPr lang="ru-RU" dirty="0"/>
              <a:t> </a:t>
            </a:r>
            <a:r>
              <a:rPr lang="ru-RU" dirty="0" err="1"/>
              <a:t>цих</a:t>
            </a:r>
            <a:r>
              <a:rPr lang="ru-RU" dirty="0"/>
              <a:t> </a:t>
            </a:r>
            <a:r>
              <a:rPr lang="ru-RU" dirty="0" err="1" smtClean="0"/>
              <a:t>напрямків</a:t>
            </a:r>
            <a:endParaRPr lang="ru-RU" dirty="0" smtClean="0"/>
          </a:p>
          <a:p>
            <a:r>
              <a:rPr lang="ru-RU" dirty="0"/>
              <a:t> </a:t>
            </a:r>
            <a:r>
              <a:rPr lang="ru-RU" dirty="0" smtClean="0"/>
              <a:t> </a:t>
            </a:r>
            <a:r>
              <a:rPr lang="ru-RU" dirty="0" err="1" smtClean="0"/>
              <a:t>виробництво</a:t>
            </a:r>
            <a:r>
              <a:rPr lang="ru-RU" dirty="0" smtClean="0"/>
              <a:t> </a:t>
            </a:r>
            <a:r>
              <a:rPr lang="ru-RU" dirty="0" err="1"/>
              <a:t>збільшилося</a:t>
            </a:r>
            <a:r>
              <a:rPr lang="ru-RU" dirty="0"/>
              <a:t>, </a:t>
            </a:r>
            <a:r>
              <a:rPr lang="ru-RU" dirty="0" smtClean="0"/>
              <a:t>але </a:t>
            </a:r>
            <a:r>
              <a:rPr lang="ru-RU" dirty="0" err="1"/>
              <a:t>воно</a:t>
            </a:r>
            <a:r>
              <a:rPr lang="ru-RU" dirty="0"/>
              <a:t> не </a:t>
            </a:r>
            <a:r>
              <a:rPr lang="ru-RU" dirty="0" err="1"/>
              <a:t>встигало</a:t>
            </a:r>
            <a:r>
              <a:rPr lang="ru-RU" dirty="0"/>
              <a:t> за </a:t>
            </a:r>
            <a:r>
              <a:rPr lang="ru-RU" dirty="0" err="1"/>
              <a:t>розвитком</a:t>
            </a:r>
            <a:r>
              <a:rPr lang="ru-RU" dirty="0"/>
              <a:t> </a:t>
            </a:r>
            <a:r>
              <a:rPr lang="ru-RU" dirty="0" err="1"/>
              <a:t>промисловості</a:t>
            </a:r>
            <a:r>
              <a:rPr lang="ru-RU" dirty="0"/>
              <a:t> та </a:t>
            </a:r>
            <a:r>
              <a:rPr lang="ru-RU" dirty="0" err="1"/>
              <a:t>зростанням</a:t>
            </a:r>
            <a:r>
              <a:rPr lang="ru-RU" dirty="0"/>
              <a:t> </a:t>
            </a:r>
            <a:r>
              <a:rPr lang="ru-RU" dirty="0" err="1" smtClean="0"/>
              <a:t>міст</a:t>
            </a:r>
            <a:r>
              <a:rPr lang="ru-RU" dirty="0"/>
              <a:t> </a:t>
            </a:r>
            <a:r>
              <a:rPr lang="ru-RU" dirty="0" smtClean="0"/>
              <a:t>-  </a:t>
            </a:r>
            <a:r>
              <a:rPr lang="ru-RU" dirty="0"/>
              <a:t>У </a:t>
            </a:r>
            <a:r>
              <a:rPr lang="ru-RU" dirty="0" err="1"/>
              <a:t>результаті</a:t>
            </a:r>
            <a:r>
              <a:rPr lang="ru-RU" dirty="0"/>
              <a:t> </a:t>
            </a:r>
            <a:r>
              <a:rPr lang="ru-RU" dirty="0" err="1"/>
              <a:t>європейські</a:t>
            </a:r>
            <a:r>
              <a:rPr lang="ru-RU" dirty="0"/>
              <a:t> </a:t>
            </a:r>
            <a:r>
              <a:rPr lang="ru-RU" dirty="0" err="1"/>
              <a:t>країни</a:t>
            </a:r>
            <a:r>
              <a:rPr lang="ru-RU" dirty="0"/>
              <a:t> </a:t>
            </a:r>
            <a:r>
              <a:rPr lang="ru-RU" dirty="0" err="1"/>
              <a:t>були</a:t>
            </a:r>
            <a:r>
              <a:rPr lang="ru-RU" dirty="0"/>
              <a:t> </a:t>
            </a:r>
            <a:r>
              <a:rPr lang="ru-RU" dirty="0" err="1"/>
              <a:t>основними</a:t>
            </a:r>
            <a:r>
              <a:rPr lang="ru-RU" dirty="0"/>
              <a:t> </a:t>
            </a:r>
            <a:r>
              <a:rPr lang="ru-RU" dirty="0" err="1"/>
              <a:t>імпортерами</a:t>
            </a:r>
            <a:r>
              <a:rPr lang="ru-RU" dirty="0"/>
              <a:t> </a:t>
            </a:r>
            <a:r>
              <a:rPr lang="ru-RU" dirty="0" err="1"/>
              <a:t>сільськогосподарської</a:t>
            </a:r>
            <a:r>
              <a:rPr lang="ru-RU" dirty="0"/>
              <a:t> </a:t>
            </a:r>
            <a:r>
              <a:rPr lang="ru-RU" dirty="0" err="1"/>
              <a:t>продукції</a:t>
            </a:r>
            <a:r>
              <a:rPr lang="ru-RU" dirty="0"/>
              <a:t> з Америки та </a:t>
            </a:r>
            <a:r>
              <a:rPr lang="ru-RU" dirty="0" err="1"/>
              <a:t>Росії</a:t>
            </a:r>
            <a:r>
              <a:rPr lang="ru-RU" dirty="0"/>
              <a:t>.</a:t>
            </a:r>
          </a:p>
        </p:txBody>
      </p:sp>
    </p:spTree>
    <p:extLst>
      <p:ext uri="{BB962C8B-B14F-4D97-AF65-F5344CB8AC3E}">
        <p14:creationId xmlns:p14="http://schemas.microsoft.com/office/powerpoint/2010/main" val="2519093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6" y="390293"/>
            <a:ext cx="3444922" cy="856785"/>
          </a:xfrm>
        </p:spPr>
        <p:txBody>
          <a:bodyPr/>
          <a:lstStyle/>
          <a:p>
            <a:r>
              <a:rPr lang="uk-UA" dirty="0" smtClean="0"/>
              <a:t>колоніалізм</a:t>
            </a:r>
            <a:endParaRPr lang="ru-RU" dirty="0"/>
          </a:p>
        </p:txBody>
      </p:sp>
      <p:pic>
        <p:nvPicPr>
          <p:cNvPr id="4" name="Объект 3"/>
          <p:cNvPicPr>
            <a:picLocks noGrp="1" noChangeAspect="1"/>
          </p:cNvPicPr>
          <p:nvPr>
            <p:ph sz="quarter" idx="13"/>
          </p:nvPr>
        </p:nvPicPr>
        <p:blipFill>
          <a:blip r:embed="rId2"/>
          <a:stretch>
            <a:fillRect/>
          </a:stretch>
        </p:blipFill>
        <p:spPr>
          <a:xfrm>
            <a:off x="724115" y="1784187"/>
            <a:ext cx="4214445" cy="3424237"/>
          </a:xfrm>
          <a:prstGeom prst="rect">
            <a:avLst/>
          </a:prstGeom>
        </p:spPr>
      </p:pic>
      <p:pic>
        <p:nvPicPr>
          <p:cNvPr id="5" name="Рисунок 4"/>
          <p:cNvPicPr>
            <a:picLocks noChangeAspect="1"/>
          </p:cNvPicPr>
          <p:nvPr/>
        </p:nvPicPr>
        <p:blipFill>
          <a:blip r:embed="rId3"/>
          <a:stretch>
            <a:fillRect/>
          </a:stretch>
        </p:blipFill>
        <p:spPr>
          <a:xfrm>
            <a:off x="6139889" y="260187"/>
            <a:ext cx="4953000" cy="3048000"/>
          </a:xfrm>
          <a:prstGeom prst="rect">
            <a:avLst/>
          </a:prstGeom>
        </p:spPr>
      </p:pic>
      <p:pic>
        <p:nvPicPr>
          <p:cNvPr id="6" name="Рисунок 5"/>
          <p:cNvPicPr>
            <a:picLocks noChangeAspect="1"/>
          </p:cNvPicPr>
          <p:nvPr/>
        </p:nvPicPr>
        <p:blipFill>
          <a:blip r:embed="rId4"/>
          <a:stretch>
            <a:fillRect/>
          </a:stretch>
        </p:blipFill>
        <p:spPr>
          <a:xfrm>
            <a:off x="5362308" y="3363947"/>
            <a:ext cx="5829514" cy="3210504"/>
          </a:xfrm>
          <a:prstGeom prst="rect">
            <a:avLst/>
          </a:prstGeom>
        </p:spPr>
      </p:pic>
    </p:spTree>
    <p:extLst>
      <p:ext uri="{BB962C8B-B14F-4D97-AF65-F5344CB8AC3E}">
        <p14:creationId xmlns:p14="http://schemas.microsoft.com/office/powerpoint/2010/main" val="3678309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446049"/>
            <a:ext cx="10364451" cy="1349297"/>
          </a:xfrm>
        </p:spPr>
        <p:txBody>
          <a:bodyPr/>
          <a:lstStyle/>
          <a:p>
            <a:r>
              <a:rPr lang="uk-UA" dirty="0" smtClean="0"/>
              <a:t>Робочий рух</a:t>
            </a:r>
            <a:endParaRPr lang="ru-RU" dirty="0"/>
          </a:p>
        </p:txBody>
      </p:sp>
      <p:sp>
        <p:nvSpPr>
          <p:cNvPr id="3" name="Объект 2"/>
          <p:cNvSpPr>
            <a:spLocks noGrp="1"/>
          </p:cNvSpPr>
          <p:nvPr>
            <p:ph sz="quarter" idx="13"/>
          </p:nvPr>
        </p:nvSpPr>
        <p:spPr>
          <a:xfrm>
            <a:off x="434898" y="1360449"/>
            <a:ext cx="11452302" cy="5252224"/>
          </a:xfrm>
        </p:spPr>
        <p:txBody>
          <a:bodyPr>
            <a:normAutofit fontScale="32500" lnSpcReduction="20000"/>
          </a:bodyPr>
          <a:lstStyle/>
          <a:p>
            <a:r>
              <a:rPr lang="ru-RU" sz="6000" dirty="0" err="1"/>
              <a:t>Робітничий</a:t>
            </a:r>
            <a:r>
              <a:rPr lang="ru-RU" sz="6000" dirty="0"/>
              <a:t> </a:t>
            </a:r>
            <a:r>
              <a:rPr lang="ru-RU" sz="6000" dirty="0" err="1"/>
              <a:t>рух</a:t>
            </a:r>
            <a:r>
              <a:rPr lang="ru-RU" sz="6000" dirty="0"/>
              <a:t> </a:t>
            </a:r>
            <a:r>
              <a:rPr lang="ru-RU" sz="6000" dirty="0" err="1"/>
              <a:t>виник</a:t>
            </a:r>
            <a:r>
              <a:rPr lang="ru-RU" sz="6000" dirty="0"/>
              <a:t> </a:t>
            </a:r>
            <a:r>
              <a:rPr lang="ru-RU" sz="6000" dirty="0" err="1"/>
              <a:t>під</a:t>
            </a:r>
            <a:r>
              <a:rPr lang="ru-RU" sz="6000" dirty="0"/>
              <a:t> час </a:t>
            </a:r>
            <a:r>
              <a:rPr lang="ru-RU" sz="6000" dirty="0" err="1"/>
              <a:t>промислової</a:t>
            </a:r>
            <a:r>
              <a:rPr lang="ru-RU" sz="6000" dirty="0"/>
              <a:t> </a:t>
            </a:r>
            <a:r>
              <a:rPr lang="ru-RU" sz="6000" dirty="0" err="1"/>
              <a:t>революції</a:t>
            </a:r>
            <a:r>
              <a:rPr lang="ru-RU" sz="6000" dirty="0"/>
              <a:t>, яка </a:t>
            </a:r>
            <a:r>
              <a:rPr lang="ru-RU" sz="6000" dirty="0" err="1"/>
              <a:t>почалася</a:t>
            </a:r>
            <a:r>
              <a:rPr lang="ru-RU" sz="6000" dirty="0"/>
              <a:t> у </a:t>
            </a:r>
            <a:r>
              <a:rPr lang="ru-RU" sz="6000" dirty="0" err="1"/>
              <a:t>Великій</a:t>
            </a:r>
            <a:r>
              <a:rPr lang="ru-RU" sz="6000" dirty="0"/>
              <a:t> </a:t>
            </a:r>
            <a:r>
              <a:rPr lang="ru-RU" sz="6000" dirty="0" err="1"/>
              <a:t>Британії</a:t>
            </a:r>
            <a:r>
              <a:rPr lang="ru-RU" sz="6000" dirty="0"/>
              <a:t> </a:t>
            </a:r>
            <a:r>
              <a:rPr lang="ru-RU" sz="6000" dirty="0" err="1"/>
              <a:t>близько</a:t>
            </a:r>
            <a:r>
              <a:rPr lang="ru-RU" sz="6000" dirty="0"/>
              <a:t> 1750 року. </a:t>
            </a:r>
            <a:endParaRPr lang="ru-RU" sz="6000" dirty="0" smtClean="0"/>
          </a:p>
          <a:p>
            <a:r>
              <a:rPr lang="ru-RU" sz="6000" dirty="0" err="1" smtClean="0"/>
              <a:t>Запровадження</a:t>
            </a:r>
            <a:r>
              <a:rPr lang="ru-RU" sz="6000" dirty="0" smtClean="0"/>
              <a:t> </a:t>
            </a:r>
            <a:r>
              <a:rPr lang="ru-RU" sz="6000" dirty="0"/>
              <a:t>машин на фабриках </a:t>
            </a:r>
            <a:r>
              <a:rPr lang="ru-RU" sz="6000" dirty="0" err="1"/>
              <a:t>призводило</a:t>
            </a:r>
            <a:r>
              <a:rPr lang="ru-RU" sz="6000" dirty="0"/>
              <a:t> до </a:t>
            </a:r>
            <a:r>
              <a:rPr lang="ru-RU" sz="6000" dirty="0" err="1"/>
              <a:t>до</a:t>
            </a:r>
            <a:r>
              <a:rPr lang="ru-RU" sz="6000" dirty="0"/>
              <a:t> </a:t>
            </a:r>
            <a:r>
              <a:rPr lang="ru-RU" sz="6000" dirty="0" err="1"/>
              <a:t>зростання</a:t>
            </a:r>
            <a:r>
              <a:rPr lang="ru-RU" sz="6000" dirty="0"/>
              <a:t> </a:t>
            </a:r>
            <a:r>
              <a:rPr lang="ru-RU" sz="6000" dirty="0" err="1"/>
              <a:t>продуктивності</a:t>
            </a:r>
            <a:r>
              <a:rPr lang="ru-RU" sz="6000" dirty="0"/>
              <a:t> </a:t>
            </a:r>
            <a:r>
              <a:rPr lang="ru-RU" sz="6000" dirty="0" err="1" smtClean="0"/>
              <a:t>праці</a:t>
            </a:r>
            <a:r>
              <a:rPr lang="ru-RU" sz="6000" dirty="0"/>
              <a:t> </a:t>
            </a:r>
            <a:r>
              <a:rPr lang="ru-RU" sz="6000" dirty="0" smtClean="0"/>
              <a:t>та </a:t>
            </a:r>
            <a:r>
              <a:rPr lang="ru-RU" sz="6000" dirty="0" err="1"/>
              <a:t>вивільнення</a:t>
            </a:r>
            <a:r>
              <a:rPr lang="ru-RU" sz="6000" dirty="0"/>
              <a:t> </a:t>
            </a:r>
            <a:r>
              <a:rPr lang="ru-RU" sz="6000" dirty="0" err="1"/>
              <a:t>зайвих</a:t>
            </a:r>
            <a:r>
              <a:rPr lang="ru-RU" sz="6000" dirty="0"/>
              <a:t> </a:t>
            </a:r>
            <a:r>
              <a:rPr lang="ru-RU" sz="6000" dirty="0" err="1"/>
              <a:t>ткачів</a:t>
            </a:r>
            <a:r>
              <a:rPr lang="ru-RU" sz="6000" dirty="0"/>
              <a:t>, </a:t>
            </a:r>
            <a:r>
              <a:rPr lang="ru-RU" sz="6000" dirty="0" err="1"/>
              <a:t>прядильників</a:t>
            </a:r>
            <a:r>
              <a:rPr lang="ru-RU" sz="6000" dirty="0"/>
              <a:t> і </a:t>
            </a:r>
            <a:r>
              <a:rPr lang="ru-RU" sz="6000" dirty="0" err="1"/>
              <a:t>в'язальників</a:t>
            </a:r>
            <a:r>
              <a:rPr lang="ru-RU" sz="6000" dirty="0"/>
              <a:t>. </a:t>
            </a:r>
            <a:r>
              <a:rPr lang="ru-RU" sz="6000" dirty="0" err="1"/>
              <a:t>Це</a:t>
            </a:r>
            <a:r>
              <a:rPr lang="ru-RU" sz="6000" dirty="0"/>
              <a:t> </a:t>
            </a:r>
            <a:r>
              <a:rPr lang="ru-RU" sz="6000" dirty="0" err="1"/>
              <a:t>призвело</a:t>
            </a:r>
            <a:r>
              <a:rPr lang="ru-RU" sz="6000" dirty="0"/>
              <a:t> до </a:t>
            </a:r>
            <a:r>
              <a:rPr lang="ru-RU" sz="6000" dirty="0" err="1"/>
              <a:t>виникнення</a:t>
            </a:r>
            <a:r>
              <a:rPr lang="ru-RU" sz="6000" dirty="0"/>
              <a:t> </a:t>
            </a:r>
            <a:r>
              <a:rPr lang="ru-RU" sz="6000" dirty="0" err="1"/>
              <a:t>стихійного</a:t>
            </a:r>
            <a:r>
              <a:rPr lang="ru-RU" sz="6000" dirty="0"/>
              <a:t> </a:t>
            </a:r>
            <a:r>
              <a:rPr lang="ru-RU" sz="6000" dirty="0" err="1"/>
              <a:t>руху</a:t>
            </a:r>
            <a:r>
              <a:rPr lang="ru-RU" sz="6000" dirty="0"/>
              <a:t> </a:t>
            </a:r>
            <a:r>
              <a:rPr lang="ru-RU" sz="6000" dirty="0" err="1"/>
              <a:t>руйнування</a:t>
            </a:r>
            <a:r>
              <a:rPr lang="ru-RU" sz="6000" dirty="0"/>
              <a:t> машин, </a:t>
            </a:r>
            <a:r>
              <a:rPr lang="ru-RU" sz="6000" dirty="0" err="1"/>
              <a:t>відомого</a:t>
            </a:r>
            <a:r>
              <a:rPr lang="ru-RU" sz="6000" dirty="0"/>
              <a:t> як </a:t>
            </a:r>
            <a:r>
              <a:rPr lang="ru-RU" sz="6000" dirty="0" err="1"/>
              <a:t>Луддизм</a:t>
            </a:r>
            <a:r>
              <a:rPr lang="ru-RU" sz="6000" dirty="0"/>
              <a:t>, </a:t>
            </a:r>
            <a:r>
              <a:rPr lang="ru-RU" sz="6000" dirty="0" err="1"/>
              <a:t>який</a:t>
            </a:r>
            <a:r>
              <a:rPr lang="ru-RU" sz="6000" dirty="0"/>
              <a:t> </a:t>
            </a:r>
            <a:r>
              <a:rPr lang="ru-RU" sz="6000" dirty="0" err="1"/>
              <a:t>вважається</a:t>
            </a:r>
            <a:r>
              <a:rPr lang="ru-RU" sz="6000" dirty="0"/>
              <a:t> одним </a:t>
            </a:r>
            <a:r>
              <a:rPr lang="ru-RU" sz="6000" dirty="0" err="1"/>
              <a:t>із</a:t>
            </a:r>
            <a:r>
              <a:rPr lang="ru-RU" sz="6000" dirty="0"/>
              <a:t> </a:t>
            </a:r>
            <a:r>
              <a:rPr lang="ru-RU" sz="6000" dirty="0" err="1"/>
              <a:t>найперших</a:t>
            </a:r>
            <a:r>
              <a:rPr lang="ru-RU" sz="6000" dirty="0"/>
              <a:t> </a:t>
            </a:r>
            <a:r>
              <a:rPr lang="ru-RU" sz="6000" dirty="0" err="1"/>
              <a:t>робітничих</a:t>
            </a:r>
            <a:r>
              <a:rPr lang="ru-RU" sz="6000" dirty="0"/>
              <a:t> </a:t>
            </a:r>
            <a:r>
              <a:rPr lang="ru-RU" sz="6000" dirty="0" err="1"/>
              <a:t>рухів</a:t>
            </a:r>
            <a:r>
              <a:rPr lang="ru-RU" sz="6000" dirty="0" smtClean="0"/>
              <a:t>.</a:t>
            </a:r>
          </a:p>
          <a:p>
            <a:r>
              <a:rPr lang="ru-RU" sz="6000" dirty="0" smtClean="0"/>
              <a:t>напрямки:</a:t>
            </a:r>
            <a:endParaRPr lang="ru-RU" sz="6000" dirty="0"/>
          </a:p>
          <a:p>
            <a:r>
              <a:rPr lang="ru-RU" sz="6000" dirty="0" err="1"/>
              <a:t>Профспілки</a:t>
            </a:r>
            <a:r>
              <a:rPr lang="ru-RU" sz="6000" dirty="0"/>
              <a:t> </a:t>
            </a:r>
            <a:r>
              <a:rPr lang="ru-RU" sz="6000" dirty="0" err="1"/>
              <a:t>представляють</a:t>
            </a:r>
            <a:r>
              <a:rPr lang="ru-RU" sz="6000" dirty="0"/>
              <a:t> </a:t>
            </a:r>
            <a:r>
              <a:rPr lang="ru-RU" sz="6000" dirty="0" err="1"/>
              <a:t>такі</a:t>
            </a:r>
            <a:r>
              <a:rPr lang="ru-RU" sz="6000" dirty="0"/>
              <a:t> </a:t>
            </a:r>
            <a:r>
              <a:rPr lang="ru-RU" sz="6000" dirty="0" err="1"/>
              <a:t>інтереси</a:t>
            </a:r>
            <a:r>
              <a:rPr lang="ru-RU" sz="6000" dirty="0"/>
              <a:t> </a:t>
            </a:r>
            <a:r>
              <a:rPr lang="ru-RU" sz="6000" dirty="0" err="1"/>
              <a:t>робітників</a:t>
            </a:r>
            <a:r>
              <a:rPr lang="ru-RU" sz="6000" dirty="0"/>
              <a:t> на фабриках та </a:t>
            </a:r>
            <a:r>
              <a:rPr lang="ru-RU" sz="6000" dirty="0" err="1"/>
              <a:t>інших</a:t>
            </a:r>
            <a:r>
              <a:rPr lang="ru-RU" sz="6000" dirty="0"/>
              <a:t> </a:t>
            </a:r>
            <a:r>
              <a:rPr lang="ru-RU" sz="6000" dirty="0" err="1"/>
              <a:t>підприємствах</a:t>
            </a:r>
            <a:r>
              <a:rPr lang="ru-RU" sz="6000" dirty="0"/>
              <a:t>, як </a:t>
            </a:r>
            <a:r>
              <a:rPr lang="ru-RU" sz="6000" dirty="0" err="1"/>
              <a:t>відстоювання</a:t>
            </a:r>
            <a:r>
              <a:rPr lang="ru-RU" sz="6000" dirty="0"/>
              <a:t> </a:t>
            </a:r>
            <a:r>
              <a:rPr lang="ru-RU" sz="6000" dirty="0" err="1"/>
              <a:t>більш</a:t>
            </a:r>
            <a:r>
              <a:rPr lang="ru-RU" sz="6000" dirty="0"/>
              <a:t> </a:t>
            </a:r>
            <a:r>
              <a:rPr lang="ru-RU" sz="6000" dirty="0" err="1"/>
              <a:t>високої</a:t>
            </a:r>
            <a:r>
              <a:rPr lang="ru-RU" sz="6000" dirty="0"/>
              <a:t> </a:t>
            </a:r>
            <a:r>
              <a:rPr lang="ru-RU" sz="6000" dirty="0" err="1"/>
              <a:t>заробітної</a:t>
            </a:r>
            <a:r>
              <a:rPr lang="ru-RU" sz="6000" dirty="0"/>
              <a:t> плати та </a:t>
            </a:r>
            <a:r>
              <a:rPr lang="ru-RU" sz="6000" dirty="0" err="1"/>
              <a:t>поліпшення</a:t>
            </a:r>
            <a:r>
              <a:rPr lang="ru-RU" sz="6000" dirty="0"/>
              <a:t> умов </a:t>
            </a:r>
            <a:r>
              <a:rPr lang="ru-RU" sz="6000" dirty="0" err="1"/>
              <a:t>праці</a:t>
            </a:r>
            <a:r>
              <a:rPr lang="ru-RU" sz="6000" dirty="0"/>
              <a:t>.</a:t>
            </a:r>
          </a:p>
          <a:p>
            <a:r>
              <a:rPr lang="ru-RU" sz="6000" dirty="0" err="1"/>
              <a:t>Робітничі</a:t>
            </a:r>
            <a:r>
              <a:rPr lang="ru-RU" sz="6000" dirty="0"/>
              <a:t> </a:t>
            </a:r>
            <a:r>
              <a:rPr lang="ru-RU" sz="6000" dirty="0" err="1"/>
              <a:t>партії</a:t>
            </a:r>
            <a:r>
              <a:rPr lang="ru-RU" sz="6000" dirty="0"/>
              <a:t>, як </a:t>
            </a:r>
            <a:r>
              <a:rPr lang="ru-RU" sz="6000" dirty="0" err="1"/>
              <a:t>політичні</a:t>
            </a:r>
            <a:r>
              <a:rPr lang="ru-RU" sz="6000" dirty="0"/>
              <a:t> </a:t>
            </a:r>
            <a:r>
              <a:rPr lang="ru-RU" sz="6000" dirty="0" err="1"/>
              <a:t>організації</a:t>
            </a:r>
            <a:r>
              <a:rPr lang="ru-RU" sz="6000" dirty="0"/>
              <a:t>. Часто вони </a:t>
            </a:r>
            <a:r>
              <a:rPr lang="ru-RU" sz="6000" dirty="0" err="1"/>
              <a:t>мають</a:t>
            </a:r>
            <a:r>
              <a:rPr lang="ru-RU" sz="6000" dirty="0"/>
              <a:t> </a:t>
            </a:r>
            <a:r>
              <a:rPr lang="ru-RU" sz="6000" dirty="0" err="1"/>
              <a:t>марксистське</a:t>
            </a:r>
            <a:r>
              <a:rPr lang="ru-RU" sz="6000" dirty="0"/>
              <a:t> </a:t>
            </a:r>
            <a:r>
              <a:rPr lang="ru-RU" sz="6000" dirty="0" err="1"/>
              <a:t>коріння</a:t>
            </a:r>
            <a:r>
              <a:rPr lang="ru-RU" sz="6000" dirty="0"/>
              <a:t> (</a:t>
            </a:r>
            <a:r>
              <a:rPr lang="ru-RU" sz="6000" dirty="0" err="1"/>
              <a:t>соціалістичні</a:t>
            </a:r>
            <a:r>
              <a:rPr lang="ru-RU" sz="6000" dirty="0"/>
              <a:t>, </a:t>
            </a:r>
            <a:r>
              <a:rPr lang="ru-RU" sz="6000" dirty="0" err="1"/>
              <a:t>соціал-демократичні</a:t>
            </a:r>
            <a:r>
              <a:rPr lang="ru-RU" sz="6000" dirty="0"/>
              <a:t> </a:t>
            </a:r>
            <a:r>
              <a:rPr lang="ru-RU" sz="6000" dirty="0" err="1"/>
              <a:t>або</a:t>
            </a:r>
            <a:r>
              <a:rPr lang="ru-RU" sz="6000" dirty="0"/>
              <a:t> </a:t>
            </a:r>
            <a:r>
              <a:rPr lang="ru-RU" sz="6000" dirty="0" err="1" smtClean="0"/>
              <a:t>комуністичні</a:t>
            </a:r>
            <a:r>
              <a:rPr lang="ru-RU" sz="6000" dirty="0"/>
              <a:t> </a:t>
            </a:r>
            <a:r>
              <a:rPr lang="ru-RU" sz="6000" dirty="0" err="1"/>
              <a:t>партії</a:t>
            </a:r>
            <a:r>
              <a:rPr lang="ru-RU" sz="6000" dirty="0"/>
              <a:t>)</a:t>
            </a:r>
          </a:p>
          <a:p>
            <a:r>
              <a:rPr lang="ru-RU" dirty="0"/>
              <a:t/>
            </a:r>
            <a:br>
              <a:rPr lang="ru-RU" dirty="0"/>
            </a:br>
            <a:endParaRPr lang="ru-RU" dirty="0" smtClean="0"/>
          </a:p>
          <a:p>
            <a:pPr marL="0" indent="0">
              <a:buNone/>
            </a:pPr>
            <a:r>
              <a:rPr lang="uk-UA" dirty="0"/>
              <a:t> </a:t>
            </a:r>
            <a:endParaRPr lang="ru-RU" dirty="0"/>
          </a:p>
        </p:txBody>
      </p:sp>
    </p:spTree>
    <p:extLst>
      <p:ext uri="{BB962C8B-B14F-4D97-AF65-F5344CB8AC3E}">
        <p14:creationId xmlns:p14="http://schemas.microsoft.com/office/powerpoint/2010/main" val="3371153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1085850"/>
            <a:ext cx="4427659" cy="800100"/>
          </a:xfrm>
        </p:spPr>
        <p:txBody>
          <a:bodyPr/>
          <a:lstStyle/>
          <a:p>
            <a:r>
              <a:rPr lang="uk-UA" dirty="0" smtClean="0"/>
              <a:t>марксизм</a:t>
            </a:r>
            <a:endParaRPr lang="ru-RU" dirty="0"/>
          </a:p>
        </p:txBody>
      </p:sp>
      <p:pic>
        <p:nvPicPr>
          <p:cNvPr id="5" name="Объект 4"/>
          <p:cNvPicPr>
            <a:picLocks noGrp="1" noChangeAspect="1"/>
          </p:cNvPicPr>
          <p:nvPr>
            <p:ph sz="quarter" idx="13"/>
          </p:nvPr>
        </p:nvPicPr>
        <p:blipFill>
          <a:blip r:embed="rId2"/>
          <a:stretch>
            <a:fillRect/>
          </a:stretch>
        </p:blipFill>
        <p:spPr>
          <a:xfrm>
            <a:off x="6155472" y="780585"/>
            <a:ext cx="5006897" cy="5307979"/>
          </a:xfrm>
          <a:prstGeom prst="rect">
            <a:avLst/>
          </a:prstGeom>
        </p:spPr>
      </p:pic>
      <p:sp>
        <p:nvSpPr>
          <p:cNvPr id="4" name="Текст 3"/>
          <p:cNvSpPr>
            <a:spLocks noGrp="1"/>
          </p:cNvSpPr>
          <p:nvPr>
            <p:ph type="body" sz="half" idx="2"/>
          </p:nvPr>
        </p:nvSpPr>
        <p:spPr>
          <a:xfrm>
            <a:off x="579863" y="2594610"/>
            <a:ext cx="5192287" cy="3493954"/>
          </a:xfrm>
        </p:spPr>
        <p:txBody>
          <a:bodyPr/>
          <a:lstStyle/>
          <a:p>
            <a:r>
              <a:rPr lang="ru-RU" dirty="0"/>
              <a:t> </a:t>
            </a:r>
            <a:r>
              <a:rPr lang="ru-RU" sz="2000" dirty="0" smtClean="0"/>
              <a:t>система </a:t>
            </a:r>
            <a:r>
              <a:rPr lang="ru-RU" sz="2000" dirty="0" err="1"/>
              <a:t>революційних</a:t>
            </a:r>
            <a:r>
              <a:rPr lang="ru-RU" sz="2000" dirty="0"/>
              <a:t> </a:t>
            </a:r>
            <a:r>
              <a:rPr lang="ru-RU" sz="2000" dirty="0" err="1"/>
              <a:t>поглядів</a:t>
            </a:r>
            <a:r>
              <a:rPr lang="ru-RU" sz="2000" dirty="0"/>
              <a:t> </a:t>
            </a:r>
            <a:r>
              <a:rPr lang="ru-RU" sz="2000" dirty="0" err="1">
                <a:hlinkClick r:id="rId3" tooltip="Пролетаріат"/>
              </a:rPr>
              <a:t>робітничого</a:t>
            </a:r>
            <a:r>
              <a:rPr lang="ru-RU" sz="2000" dirty="0">
                <a:hlinkClick r:id="rId3" tooltip="Пролетаріат"/>
              </a:rPr>
              <a:t> </a:t>
            </a:r>
            <a:r>
              <a:rPr lang="ru-RU" sz="2000" dirty="0" err="1">
                <a:hlinkClick r:id="rId3" tooltip="Пролетаріат"/>
              </a:rPr>
              <a:t>класу</a:t>
            </a:r>
            <a:r>
              <a:rPr lang="ru-RU" sz="2000" dirty="0"/>
              <a:t>, </a:t>
            </a:r>
            <a:r>
              <a:rPr lang="ru-RU" sz="2000" dirty="0" err="1"/>
              <a:t>що</a:t>
            </a:r>
            <a:r>
              <a:rPr lang="ru-RU" sz="2000" dirty="0"/>
              <a:t> </a:t>
            </a:r>
            <a:r>
              <a:rPr lang="ru-RU" sz="2000" dirty="0" err="1"/>
              <a:t>відображає</a:t>
            </a:r>
            <a:r>
              <a:rPr lang="ru-RU" sz="2000" dirty="0"/>
              <a:t> </a:t>
            </a:r>
            <a:r>
              <a:rPr lang="ru-RU" sz="2000" dirty="0" err="1"/>
              <a:t>об'єктивні</a:t>
            </a:r>
            <a:r>
              <a:rPr lang="ru-RU" sz="2000" dirty="0"/>
              <a:t> </a:t>
            </a:r>
            <a:r>
              <a:rPr lang="ru-RU" sz="2000" dirty="0" err="1"/>
              <a:t>закони</a:t>
            </a:r>
            <a:r>
              <a:rPr lang="ru-RU" sz="2000" dirty="0"/>
              <a:t> </a:t>
            </a:r>
            <a:r>
              <a:rPr lang="ru-RU" sz="2000" dirty="0" err="1"/>
              <a:t>розвитку</a:t>
            </a:r>
            <a:r>
              <a:rPr lang="ru-RU" sz="2000" dirty="0"/>
              <a:t> </a:t>
            </a:r>
            <a:r>
              <a:rPr lang="ru-RU" sz="2000" dirty="0" err="1"/>
              <a:t>людського</a:t>
            </a:r>
            <a:r>
              <a:rPr lang="ru-RU" sz="2000" dirty="0"/>
              <a:t> </a:t>
            </a:r>
            <a:r>
              <a:rPr lang="ru-RU" sz="2000" dirty="0" err="1"/>
              <a:t>суспільства</a:t>
            </a:r>
            <a:r>
              <a:rPr lang="ru-RU" sz="2000" dirty="0"/>
              <a:t> та </a:t>
            </a:r>
            <a:r>
              <a:rPr lang="ru-RU" sz="2000" dirty="0" err="1"/>
              <a:t>досвід</a:t>
            </a:r>
            <a:r>
              <a:rPr lang="ru-RU" sz="2000" dirty="0"/>
              <a:t> </a:t>
            </a:r>
            <a:r>
              <a:rPr lang="ru-RU" sz="2000" dirty="0" err="1">
                <a:hlinkClick r:id="rId4" tooltip="Класова боротьба"/>
              </a:rPr>
              <a:t>класової</a:t>
            </a:r>
            <a:r>
              <a:rPr lang="ru-RU" sz="2000" dirty="0">
                <a:hlinkClick r:id="rId4" tooltip="Класова боротьба"/>
              </a:rPr>
              <a:t> </a:t>
            </a:r>
            <a:r>
              <a:rPr lang="ru-RU" sz="2000" dirty="0" err="1">
                <a:hlinkClick r:id="rId4" tooltip="Класова боротьба"/>
              </a:rPr>
              <a:t>боротьби</a:t>
            </a:r>
            <a:r>
              <a:rPr lang="ru-RU" sz="2000" dirty="0"/>
              <a:t> </a:t>
            </a:r>
            <a:r>
              <a:rPr lang="ru-RU" sz="2000" dirty="0" err="1"/>
              <a:t>народних</a:t>
            </a:r>
            <a:r>
              <a:rPr lang="ru-RU" sz="2000" dirty="0"/>
              <a:t> </a:t>
            </a:r>
            <a:r>
              <a:rPr lang="ru-RU" sz="2000" dirty="0" err="1"/>
              <a:t>мас</a:t>
            </a:r>
            <a:r>
              <a:rPr lang="ru-RU" sz="2000" dirty="0"/>
              <a:t> </a:t>
            </a:r>
            <a:r>
              <a:rPr lang="ru-RU" sz="2000" dirty="0" err="1"/>
              <a:t>проти</a:t>
            </a:r>
            <a:r>
              <a:rPr lang="ru-RU" sz="2000" dirty="0"/>
              <a:t> </a:t>
            </a:r>
            <a:r>
              <a:rPr lang="ru-RU" sz="2000" dirty="0" err="1">
                <a:hlinkClick r:id="rId5" tooltip="Експлуатація (визиск)"/>
              </a:rPr>
              <a:t>експлуататорів</a:t>
            </a:r>
            <a:r>
              <a:rPr lang="ru-RU" sz="2000" dirty="0"/>
              <a:t>, і </a:t>
            </a:r>
            <a:r>
              <a:rPr lang="ru-RU" sz="2000" dirty="0" err="1"/>
              <a:t>що</a:t>
            </a:r>
            <a:r>
              <a:rPr lang="ru-RU" sz="2000" dirty="0"/>
              <a:t> </a:t>
            </a:r>
            <a:r>
              <a:rPr lang="ru-RU" sz="2000" dirty="0" err="1"/>
              <a:t>постійно</a:t>
            </a:r>
            <a:r>
              <a:rPr lang="ru-RU" sz="2000" dirty="0"/>
              <a:t> </a:t>
            </a:r>
            <a:r>
              <a:rPr lang="ru-RU" sz="2000" dirty="0" err="1"/>
              <a:t>розвивається</a:t>
            </a:r>
            <a:r>
              <a:rPr lang="ru-RU" sz="2000" dirty="0"/>
              <a:t> на </a:t>
            </a:r>
            <a:r>
              <a:rPr lang="ru-RU" sz="2000" dirty="0" err="1"/>
              <a:t>основі</a:t>
            </a:r>
            <a:r>
              <a:rPr lang="ru-RU" sz="2000" dirty="0"/>
              <a:t> </a:t>
            </a:r>
            <a:r>
              <a:rPr lang="ru-RU" sz="2000" dirty="0" err="1"/>
              <a:t>узагальнення</a:t>
            </a:r>
            <a:r>
              <a:rPr lang="ru-RU" sz="2000" dirty="0"/>
              <a:t> </a:t>
            </a:r>
            <a:r>
              <a:rPr lang="ru-RU" sz="2000" dirty="0" err="1"/>
              <a:t>цього</a:t>
            </a:r>
            <a:r>
              <a:rPr lang="ru-RU" sz="2000" dirty="0"/>
              <a:t> </a:t>
            </a:r>
            <a:r>
              <a:rPr lang="ru-RU" sz="2000" dirty="0" err="1"/>
              <a:t>досвіду</a:t>
            </a:r>
            <a:r>
              <a:rPr lang="ru-RU" dirty="0"/>
              <a:t>.</a:t>
            </a:r>
          </a:p>
        </p:txBody>
      </p:sp>
    </p:spTree>
    <p:extLst>
      <p:ext uri="{BB962C8B-B14F-4D97-AF65-F5344CB8AC3E}">
        <p14:creationId xmlns:p14="http://schemas.microsoft.com/office/powerpoint/2010/main" val="1455841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323386"/>
            <a:ext cx="3935688" cy="847492"/>
          </a:xfrm>
        </p:spPr>
        <p:txBody>
          <a:bodyPr/>
          <a:lstStyle/>
          <a:p>
            <a:r>
              <a:rPr lang="uk-UA" dirty="0" err="1" smtClean="0"/>
              <a:t>Іі</a:t>
            </a:r>
            <a:r>
              <a:rPr lang="uk-UA" dirty="0" smtClean="0"/>
              <a:t> інтернаціонал</a:t>
            </a:r>
            <a:endParaRPr lang="ru-RU" dirty="0"/>
          </a:p>
        </p:txBody>
      </p:sp>
      <p:pic>
        <p:nvPicPr>
          <p:cNvPr id="5" name="Объект 4"/>
          <p:cNvPicPr>
            <a:picLocks noGrp="1" noChangeAspect="1"/>
          </p:cNvPicPr>
          <p:nvPr>
            <p:ph sz="quarter" idx="13"/>
          </p:nvPr>
        </p:nvPicPr>
        <p:blipFill>
          <a:blip r:embed="rId2"/>
          <a:stretch>
            <a:fillRect/>
          </a:stretch>
        </p:blipFill>
        <p:spPr>
          <a:xfrm>
            <a:off x="5898995" y="981308"/>
            <a:ext cx="5252225" cy="5129560"/>
          </a:xfrm>
          <a:prstGeom prst="rect">
            <a:avLst/>
          </a:prstGeom>
        </p:spPr>
      </p:pic>
      <p:sp>
        <p:nvSpPr>
          <p:cNvPr id="4" name="Текст 3"/>
          <p:cNvSpPr>
            <a:spLocks noGrp="1"/>
          </p:cNvSpPr>
          <p:nvPr>
            <p:ph type="body" sz="half" idx="2"/>
          </p:nvPr>
        </p:nvSpPr>
        <p:spPr>
          <a:xfrm>
            <a:off x="144967" y="1271240"/>
            <a:ext cx="5207618" cy="5263376"/>
          </a:xfrm>
        </p:spPr>
        <p:txBody>
          <a:bodyPr>
            <a:noAutofit/>
          </a:bodyPr>
          <a:lstStyle/>
          <a:p>
            <a:r>
              <a:rPr lang="ru-RU" sz="2000" dirty="0" err="1"/>
              <a:t>Формування</a:t>
            </a:r>
            <a:r>
              <a:rPr lang="ru-RU" sz="2000" dirty="0"/>
              <a:t> </a:t>
            </a:r>
            <a:r>
              <a:rPr lang="ru-RU" sz="2000" dirty="0" smtClean="0"/>
              <a:t>ІІ </a:t>
            </a:r>
            <a:r>
              <a:rPr lang="ru-RU" sz="2000" dirty="0" err="1"/>
              <a:t>Інтернаціоналу</a:t>
            </a:r>
            <a:r>
              <a:rPr lang="ru-RU" sz="2000" dirty="0"/>
              <a:t> </a:t>
            </a:r>
            <a:r>
              <a:rPr lang="ru-RU" sz="2000" dirty="0" err="1"/>
              <a:t>відбулося</a:t>
            </a:r>
            <a:r>
              <a:rPr lang="ru-RU" sz="2000" dirty="0"/>
              <a:t> в </a:t>
            </a:r>
            <a:r>
              <a:rPr lang="ru-RU" sz="2000" dirty="0" err="1"/>
              <a:t>Парижі</a:t>
            </a:r>
            <a:r>
              <a:rPr lang="ru-RU" sz="2000" dirty="0"/>
              <a:t> в 1889 </a:t>
            </a:r>
            <a:r>
              <a:rPr lang="ru-RU" sz="2000" dirty="0" err="1"/>
              <a:t>році</a:t>
            </a:r>
            <a:r>
              <a:rPr lang="ru-RU" sz="2000" dirty="0"/>
              <a:t>. </a:t>
            </a:r>
            <a:endParaRPr lang="ru-RU" sz="2000" dirty="0"/>
          </a:p>
          <a:p>
            <a:r>
              <a:rPr lang="ru-RU" sz="2000" dirty="0" smtClean="0"/>
              <a:t> </a:t>
            </a:r>
            <a:r>
              <a:rPr lang="ru-RU" sz="2000" dirty="0" err="1"/>
              <a:t>його</a:t>
            </a:r>
            <a:r>
              <a:rPr lang="ru-RU" sz="2000" dirty="0"/>
              <a:t> </a:t>
            </a:r>
            <a:r>
              <a:rPr lang="ru-RU" sz="2000" dirty="0" err="1" smtClean="0"/>
              <a:t>засновники</a:t>
            </a:r>
            <a:r>
              <a:rPr lang="ru-RU" sz="2000" dirty="0"/>
              <a:t> </a:t>
            </a:r>
            <a:r>
              <a:rPr lang="ru-RU" sz="2000" dirty="0" smtClean="0"/>
              <a:t> </a:t>
            </a:r>
            <a:r>
              <a:rPr lang="ru-RU" sz="2000" dirty="0" err="1"/>
              <a:t>були</a:t>
            </a:r>
            <a:r>
              <a:rPr lang="ru-RU" sz="2000" dirty="0"/>
              <a:t> </a:t>
            </a:r>
            <a:r>
              <a:rPr lang="ru-RU" sz="2000" dirty="0" err="1"/>
              <a:t>Вільгельм</a:t>
            </a:r>
            <a:r>
              <a:rPr lang="ru-RU" sz="2000" dirty="0"/>
              <a:t> </a:t>
            </a:r>
            <a:r>
              <a:rPr lang="ru-RU" sz="2000" dirty="0" err="1"/>
              <a:t>Лібкнехт</a:t>
            </a:r>
            <a:r>
              <a:rPr lang="ru-RU" sz="2000" dirty="0"/>
              <a:t>, Август Бебель, </a:t>
            </a:r>
            <a:r>
              <a:rPr lang="ru-RU" sz="2000" dirty="0" err="1"/>
              <a:t>Едуард</a:t>
            </a:r>
            <a:r>
              <a:rPr lang="ru-RU" sz="2000" dirty="0"/>
              <a:t> Бернштейн, Жюль </a:t>
            </a:r>
            <a:r>
              <a:rPr lang="ru-RU" sz="2000" dirty="0" err="1"/>
              <a:t>Гед</a:t>
            </a:r>
            <a:r>
              <a:rPr lang="ru-RU" sz="2000" dirty="0"/>
              <a:t>, </a:t>
            </a:r>
            <a:r>
              <a:rPr lang="ru-RU" sz="2000" dirty="0" err="1"/>
              <a:t>Віктор</a:t>
            </a:r>
            <a:r>
              <a:rPr lang="ru-RU" sz="2000" dirty="0"/>
              <a:t> Адлер і </a:t>
            </a:r>
            <a:r>
              <a:rPr lang="ru-RU" sz="2000" dirty="0" err="1"/>
              <a:t>Кейр</a:t>
            </a:r>
            <a:r>
              <a:rPr lang="ru-RU" sz="2000" dirty="0"/>
              <a:t> </a:t>
            </a:r>
            <a:r>
              <a:rPr lang="ru-RU" sz="2000" dirty="0" err="1" smtClean="0"/>
              <a:t>Харді</a:t>
            </a:r>
            <a:r>
              <a:rPr lang="ru-RU" sz="2000" dirty="0" smtClean="0"/>
              <a:t>.</a:t>
            </a:r>
          </a:p>
          <a:p>
            <a:r>
              <a:rPr lang="ru-RU" sz="2000" dirty="0" smtClean="0"/>
              <a:t> </a:t>
            </a:r>
            <a:r>
              <a:rPr lang="ru-RU" sz="2000" dirty="0" err="1"/>
              <a:t>Інтернаціонал</a:t>
            </a:r>
            <a:r>
              <a:rPr lang="ru-RU" sz="2000" dirty="0"/>
              <a:t> </a:t>
            </a:r>
            <a:r>
              <a:rPr lang="ru-RU" sz="2000" dirty="0" err="1"/>
              <a:t>відігравав</a:t>
            </a:r>
            <a:r>
              <a:rPr lang="ru-RU" sz="2000" dirty="0"/>
              <a:t> </a:t>
            </a:r>
            <a:r>
              <a:rPr lang="ru-RU" sz="2000" dirty="0" err="1"/>
              <a:t>значну</a:t>
            </a:r>
            <a:r>
              <a:rPr lang="ru-RU" sz="2000" dirty="0"/>
              <a:t> роль у </a:t>
            </a:r>
            <a:r>
              <a:rPr lang="ru-RU" sz="2000" dirty="0" err="1"/>
              <a:t>політичному</a:t>
            </a:r>
            <a:r>
              <a:rPr lang="ru-RU" sz="2000" dirty="0"/>
              <a:t> </a:t>
            </a:r>
            <a:r>
              <a:rPr lang="ru-RU" sz="2000" dirty="0" err="1"/>
              <a:t>житі</a:t>
            </a:r>
            <a:r>
              <a:rPr lang="ru-RU" sz="2000" dirty="0"/>
              <a:t> до </a:t>
            </a:r>
            <a:r>
              <a:rPr lang="ru-RU" sz="2000" dirty="0" err="1"/>
              <a:t>Першої</a:t>
            </a:r>
            <a:r>
              <a:rPr lang="ru-RU" sz="2000" dirty="0"/>
              <a:t> </a:t>
            </a:r>
            <a:r>
              <a:rPr lang="ru-RU" sz="2000" dirty="0" err="1"/>
              <a:t>світової</a:t>
            </a:r>
            <a:r>
              <a:rPr lang="ru-RU" sz="2000" dirty="0"/>
              <a:t> </a:t>
            </a:r>
            <a:r>
              <a:rPr lang="ru-RU" sz="2000" dirty="0" err="1"/>
              <a:t>війни</a:t>
            </a:r>
            <a:r>
              <a:rPr lang="ru-RU" sz="2000" dirty="0" smtClean="0"/>
              <a:t>.</a:t>
            </a:r>
          </a:p>
          <a:p>
            <a:r>
              <a:rPr lang="ru-RU" sz="2000" dirty="0" smtClean="0"/>
              <a:t>  </a:t>
            </a:r>
            <a:r>
              <a:rPr lang="ru-RU" sz="2000" dirty="0" err="1"/>
              <a:t>Інтернаціонал</a:t>
            </a:r>
            <a:r>
              <a:rPr lang="ru-RU" sz="2000" dirty="0"/>
              <a:t> </a:t>
            </a:r>
            <a:r>
              <a:rPr lang="ru-RU" sz="2000" dirty="0" err="1"/>
              <a:t>вирішив</a:t>
            </a:r>
            <a:r>
              <a:rPr lang="ru-RU" sz="2000" dirty="0"/>
              <a:t> </a:t>
            </a:r>
            <a:r>
              <a:rPr lang="ru-RU" sz="2000" dirty="0" err="1"/>
              <a:t>оголосити</a:t>
            </a:r>
            <a:r>
              <a:rPr lang="ru-RU" sz="2000" dirty="0"/>
              <a:t> Перше </a:t>
            </a:r>
            <a:r>
              <a:rPr lang="ru-RU" sz="2000" dirty="0" err="1"/>
              <a:t>травня</a:t>
            </a:r>
            <a:r>
              <a:rPr lang="ru-RU" sz="2000" dirty="0"/>
              <a:t> Днем </a:t>
            </a:r>
            <a:r>
              <a:rPr lang="ru-RU" sz="2000" dirty="0" err="1"/>
              <a:t>міжнародної</a:t>
            </a:r>
            <a:r>
              <a:rPr lang="ru-RU" sz="2000" dirty="0"/>
              <a:t> </a:t>
            </a:r>
            <a:r>
              <a:rPr lang="ru-RU" sz="2000" dirty="0" err="1"/>
              <a:t>солідарності</a:t>
            </a:r>
            <a:r>
              <a:rPr lang="ru-RU" sz="2000" dirty="0"/>
              <a:t> </a:t>
            </a:r>
            <a:r>
              <a:rPr lang="ru-RU" sz="2000" dirty="0" smtClean="0"/>
              <a:t>трудящих</a:t>
            </a:r>
            <a:r>
              <a:rPr lang="ru-RU" sz="2000" dirty="0"/>
              <a:t> у 1889 </a:t>
            </a:r>
            <a:r>
              <a:rPr lang="ru-RU" sz="2000" dirty="0" err="1" smtClean="0"/>
              <a:t>році</a:t>
            </a:r>
            <a:r>
              <a:rPr lang="ru-RU" sz="2000" dirty="0"/>
              <a:t>.</a:t>
            </a:r>
          </a:p>
        </p:txBody>
      </p:sp>
    </p:spTree>
    <p:extLst>
      <p:ext uri="{BB962C8B-B14F-4D97-AF65-F5344CB8AC3E}">
        <p14:creationId xmlns:p14="http://schemas.microsoft.com/office/powerpoint/2010/main" val="142574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609600"/>
            <a:ext cx="5390711" cy="862361"/>
          </a:xfrm>
        </p:spPr>
        <p:txBody>
          <a:bodyPr/>
          <a:lstStyle/>
          <a:p>
            <a:r>
              <a:rPr lang="uk-UA" dirty="0" smtClean="0"/>
              <a:t>Епоха реформізму</a:t>
            </a:r>
            <a:endParaRPr lang="ru-RU" dirty="0"/>
          </a:p>
        </p:txBody>
      </p:sp>
      <p:pic>
        <p:nvPicPr>
          <p:cNvPr id="5" name="Объект 4"/>
          <p:cNvPicPr>
            <a:picLocks noGrp="1" noChangeAspect="1"/>
          </p:cNvPicPr>
          <p:nvPr>
            <p:ph sz="quarter" idx="13"/>
          </p:nvPr>
        </p:nvPicPr>
        <p:blipFill>
          <a:blip r:embed="rId2"/>
          <a:stretch>
            <a:fillRect/>
          </a:stretch>
        </p:blipFill>
        <p:spPr>
          <a:xfrm>
            <a:off x="6304486" y="1471961"/>
            <a:ext cx="4505325" cy="4505325"/>
          </a:xfrm>
          <a:prstGeom prst="rect">
            <a:avLst/>
          </a:prstGeom>
        </p:spPr>
      </p:pic>
      <p:sp>
        <p:nvSpPr>
          <p:cNvPr id="4" name="Текст 3"/>
          <p:cNvSpPr>
            <a:spLocks noGrp="1"/>
          </p:cNvSpPr>
          <p:nvPr>
            <p:ph type="body" sz="half" idx="2"/>
          </p:nvPr>
        </p:nvSpPr>
        <p:spPr>
          <a:xfrm>
            <a:off x="211872" y="1471961"/>
            <a:ext cx="5709426" cy="5140711"/>
          </a:xfrm>
        </p:spPr>
        <p:txBody>
          <a:bodyPr>
            <a:normAutofit lnSpcReduction="10000"/>
          </a:bodyPr>
          <a:lstStyle/>
          <a:p>
            <a:r>
              <a:rPr lang="ru-RU" dirty="0" smtClean="0"/>
              <a:t> </a:t>
            </a:r>
            <a:r>
              <a:rPr lang="ru-RU" sz="2400" dirty="0" err="1"/>
              <a:t>Ініціаторами</a:t>
            </a:r>
            <a:r>
              <a:rPr lang="ru-RU" sz="2400" dirty="0"/>
              <a:t> реформ </a:t>
            </a:r>
            <a:r>
              <a:rPr lang="ru-RU" sz="2400" dirty="0" err="1" smtClean="0"/>
              <a:t>були</a:t>
            </a:r>
            <a:r>
              <a:rPr lang="ru-RU" sz="2400" dirty="0" smtClean="0"/>
              <a:t> </a:t>
            </a:r>
            <a:r>
              <a:rPr lang="ru-RU" sz="2400" dirty="0" err="1"/>
              <a:t>ліберальні</a:t>
            </a:r>
            <a:r>
              <a:rPr lang="ru-RU" sz="2400" dirty="0"/>
              <a:t> </a:t>
            </a:r>
            <a:r>
              <a:rPr lang="ru-RU" sz="2400" dirty="0" err="1"/>
              <a:t>партії</a:t>
            </a:r>
            <a:r>
              <a:rPr lang="ru-RU" sz="2400" dirty="0"/>
              <a:t>. </a:t>
            </a:r>
            <a:endParaRPr lang="ru-RU" sz="2400" dirty="0" smtClean="0"/>
          </a:p>
          <a:p>
            <a:r>
              <a:rPr lang="ru-RU" sz="2400" dirty="0" err="1" smtClean="0"/>
              <a:t>Завдяки</a:t>
            </a:r>
            <a:r>
              <a:rPr lang="ru-RU" sz="2400" dirty="0" smtClean="0"/>
              <a:t> </a:t>
            </a:r>
            <a:r>
              <a:rPr lang="ru-RU" sz="2400" dirty="0"/>
              <a:t>реформам </a:t>
            </a:r>
            <a:r>
              <a:rPr lang="ru-RU" sz="2400" dirty="0" err="1"/>
              <a:t>було</a:t>
            </a:r>
            <a:r>
              <a:rPr lang="ru-RU" sz="2400" dirty="0"/>
              <a:t> </a:t>
            </a:r>
            <a:r>
              <a:rPr lang="ru-RU" sz="2400" dirty="0" err="1"/>
              <a:t>забезпечено</a:t>
            </a:r>
            <a:r>
              <a:rPr lang="ru-RU" sz="2400" dirty="0"/>
              <a:t> </a:t>
            </a:r>
            <a:r>
              <a:rPr lang="ru-RU" sz="2400" dirty="0" err="1"/>
              <a:t>відносний</a:t>
            </a:r>
            <a:r>
              <a:rPr lang="ru-RU" sz="2400" dirty="0"/>
              <a:t> </a:t>
            </a:r>
            <a:r>
              <a:rPr lang="ru-RU" sz="2400" dirty="0" err="1"/>
              <a:t>соціальний</a:t>
            </a:r>
            <a:r>
              <a:rPr lang="ru-RU" sz="2400" dirty="0"/>
              <a:t> мир </a:t>
            </a:r>
            <a:r>
              <a:rPr lang="ru-RU" sz="2400" dirty="0" err="1"/>
              <a:t>протягом</a:t>
            </a:r>
            <a:r>
              <a:rPr lang="ru-RU" sz="2400" dirty="0"/>
              <a:t> 1870—1917 </a:t>
            </a:r>
            <a:r>
              <a:rPr lang="ru-RU" sz="2400" dirty="0" err="1"/>
              <a:t>рр</a:t>
            </a:r>
            <a:r>
              <a:rPr lang="ru-RU" sz="2400" dirty="0" smtClean="0"/>
              <a:t>.,</a:t>
            </a:r>
          </a:p>
          <a:p>
            <a:r>
              <a:rPr lang="ru-RU" sz="2400" dirty="0" smtClean="0"/>
              <a:t> </a:t>
            </a:r>
            <a:r>
              <a:rPr lang="ru-RU" sz="2400" dirty="0" err="1"/>
              <a:t>зміцнено</a:t>
            </a:r>
            <a:r>
              <a:rPr lang="ru-RU" sz="2400" dirty="0"/>
              <a:t> </a:t>
            </a:r>
            <a:r>
              <a:rPr lang="ru-RU" sz="2400" dirty="0" err="1"/>
              <a:t>демократичні</a:t>
            </a:r>
            <a:r>
              <a:rPr lang="ru-RU" sz="2400" dirty="0"/>
              <a:t> </a:t>
            </a:r>
            <a:r>
              <a:rPr lang="ru-RU" sz="2400" dirty="0" err="1"/>
              <a:t>інститути</a:t>
            </a:r>
            <a:r>
              <a:rPr lang="ru-RU" sz="2400" dirty="0"/>
              <a:t> </a:t>
            </a:r>
            <a:r>
              <a:rPr lang="ru-RU" sz="2400" dirty="0" smtClean="0"/>
              <a:t> </a:t>
            </a:r>
            <a:r>
              <a:rPr lang="ru-RU" sz="2400" dirty="0" err="1"/>
              <a:t>започатковано</a:t>
            </a:r>
            <a:r>
              <a:rPr lang="ru-RU" sz="2400" dirty="0"/>
              <a:t> </a:t>
            </a:r>
            <a:r>
              <a:rPr lang="ru-RU" sz="2400" dirty="0" err="1"/>
              <a:t>досконале</a:t>
            </a:r>
            <a:r>
              <a:rPr lang="ru-RU" sz="2400" dirty="0"/>
              <a:t> </a:t>
            </a:r>
            <a:r>
              <a:rPr lang="ru-RU" sz="2400" dirty="0" err="1"/>
              <a:t>соціальне</a:t>
            </a:r>
            <a:r>
              <a:rPr lang="ru-RU" sz="2400" dirty="0"/>
              <a:t> </a:t>
            </a:r>
            <a:r>
              <a:rPr lang="ru-RU" sz="2400" dirty="0" err="1"/>
              <a:t>законодавство</a:t>
            </a:r>
            <a:r>
              <a:rPr lang="ru-RU" sz="2400" dirty="0"/>
              <a:t>, яке </a:t>
            </a:r>
            <a:r>
              <a:rPr lang="ru-RU" sz="2400" dirty="0" err="1"/>
              <a:t>забезпечувало</a:t>
            </a:r>
            <a:r>
              <a:rPr lang="ru-RU" sz="2400" dirty="0"/>
              <a:t> </a:t>
            </a:r>
            <a:r>
              <a:rPr lang="ru-RU" sz="2400" dirty="0" err="1"/>
              <a:t>зростаючий</a:t>
            </a:r>
            <a:r>
              <a:rPr lang="ru-RU" sz="2400" dirty="0"/>
              <a:t> </a:t>
            </a:r>
            <a:r>
              <a:rPr lang="ru-RU" sz="2400" dirty="0" err="1"/>
              <a:t>життєвий</a:t>
            </a:r>
            <a:r>
              <a:rPr lang="ru-RU" sz="2400" dirty="0"/>
              <a:t> </a:t>
            </a:r>
            <a:r>
              <a:rPr lang="ru-RU" sz="2400" dirty="0" err="1"/>
              <a:t>рівень</a:t>
            </a:r>
            <a:r>
              <a:rPr lang="ru-RU" sz="2400" dirty="0"/>
              <a:t> </a:t>
            </a:r>
            <a:r>
              <a:rPr lang="ru-RU" sz="2400" dirty="0" err="1"/>
              <a:t>основної</a:t>
            </a:r>
            <a:r>
              <a:rPr lang="ru-RU" sz="2400" dirty="0"/>
              <a:t> </a:t>
            </a:r>
            <a:r>
              <a:rPr lang="ru-RU" sz="2400" dirty="0" err="1"/>
              <a:t>маси</a:t>
            </a:r>
            <a:r>
              <a:rPr lang="ru-RU" sz="2400" dirty="0"/>
              <a:t> </a:t>
            </a:r>
            <a:r>
              <a:rPr lang="ru-RU" sz="2400" dirty="0" err="1"/>
              <a:t>населення</a:t>
            </a:r>
            <a:r>
              <a:rPr lang="ru-RU" sz="2400" dirty="0"/>
              <a:t>.</a:t>
            </a:r>
            <a:endParaRPr lang="ru-RU" sz="2400" dirty="0"/>
          </a:p>
        </p:txBody>
      </p:sp>
    </p:spTree>
    <p:extLst>
      <p:ext uri="{BB962C8B-B14F-4D97-AF65-F5344CB8AC3E}">
        <p14:creationId xmlns:p14="http://schemas.microsoft.com/office/powerpoint/2010/main" val="3309129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3" y="735980"/>
            <a:ext cx="10772705" cy="5018050"/>
          </a:xfrm>
        </p:spPr>
        <p:txBody>
          <a:bodyPr>
            <a:normAutofit/>
          </a:bodyPr>
          <a:lstStyle/>
          <a:p>
            <a:r>
              <a:rPr lang="uk-UA" sz="2700" dirty="0" smtClean="0"/>
              <a:t> у 19 ст. у </a:t>
            </a:r>
            <a:r>
              <a:rPr lang="uk-UA" sz="2700" dirty="0"/>
              <a:t>провідних країнах світу розгорнувся процес індустріалізації. </a:t>
            </a:r>
            <a:r>
              <a:rPr lang="uk-UA" sz="2700" dirty="0" smtClean="0"/>
              <a:t>З'явилося таке </a:t>
            </a:r>
            <a:r>
              <a:rPr lang="uk-UA" sz="2700" dirty="0"/>
              <a:t>явище, як монополія, що, </a:t>
            </a:r>
            <a:r>
              <a:rPr lang="uk-UA" sz="2700" dirty="0" smtClean="0"/>
              <a:t> </a:t>
            </a:r>
            <a:r>
              <a:rPr lang="uk-UA" sz="2700" dirty="0"/>
              <a:t>обумовило виникнення імперіалізму</a:t>
            </a:r>
            <a:r>
              <a:rPr lang="uk-UA" sz="2700" dirty="0" smtClean="0"/>
              <a:t>.</a:t>
            </a:r>
            <a:br>
              <a:rPr lang="uk-UA" sz="2700" dirty="0" smtClean="0"/>
            </a:br>
            <a:r>
              <a:rPr lang="uk-UA" sz="2700" dirty="0" smtClean="0"/>
              <a:t> </a:t>
            </a:r>
            <a:r>
              <a:rPr lang="uk-UA" sz="2700" dirty="0"/>
              <a:t>Основними ознаками величі країни стали економічна й воєнна могутність та наявність колоній</a:t>
            </a:r>
            <a:r>
              <a:rPr lang="uk-UA" sz="2700" dirty="0" smtClean="0"/>
              <a:t>.</a:t>
            </a:r>
            <a:br>
              <a:rPr lang="uk-UA" sz="2700" dirty="0" smtClean="0"/>
            </a:br>
            <a:r>
              <a:rPr lang="uk-UA" sz="2700" dirty="0" smtClean="0"/>
              <a:t> </a:t>
            </a:r>
            <a:r>
              <a:rPr lang="uk-UA" sz="2700" dirty="0"/>
              <a:t>Установилося панування Заходу над рештою світу, розгорнулася боротьба за його переділ.</a:t>
            </a:r>
            <a:br>
              <a:rPr lang="uk-UA" sz="2700" dirty="0"/>
            </a:br>
            <a:r>
              <a:rPr lang="uk-UA" sz="2700" dirty="0"/>
              <a:t>Принципи свободи, демократії, правової держави визнавалися більшістю політичних сил.</a:t>
            </a:r>
            <a:br>
              <a:rPr lang="uk-UA" sz="2700" dirty="0"/>
            </a:br>
            <a:r>
              <a:rPr lang="uk-UA" sz="2700" dirty="0"/>
              <a:t>Вагомим чинником політичного розвитку провідних країн світу на шляху до демократизації та соціальної справедливості став робітничий рух.</a:t>
            </a:r>
          </a:p>
        </p:txBody>
      </p:sp>
      <p:sp>
        <p:nvSpPr>
          <p:cNvPr id="3" name="Текст 2"/>
          <p:cNvSpPr>
            <a:spLocks noGrp="1"/>
          </p:cNvSpPr>
          <p:nvPr>
            <p:ph type="body" idx="1"/>
          </p:nvPr>
        </p:nvSpPr>
        <p:spPr>
          <a:xfrm>
            <a:off x="913774" y="5653668"/>
            <a:ext cx="10351752" cy="568712"/>
          </a:xfrm>
        </p:spPr>
        <p:txBody>
          <a:bodyPr/>
          <a:lstStyle/>
          <a:p>
            <a:endParaRPr lang="ru-RU" dirty="0"/>
          </a:p>
        </p:txBody>
      </p:sp>
    </p:spTree>
    <p:extLst>
      <p:ext uri="{BB962C8B-B14F-4D97-AF65-F5344CB8AC3E}">
        <p14:creationId xmlns:p14="http://schemas.microsoft.com/office/powerpoint/2010/main" val="3903979471"/>
      </p:ext>
    </p:extLst>
  </p:cSld>
  <p:clrMapOvr>
    <a:masterClrMapping/>
  </p:clrMapOvr>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Капл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Капля</Template>
  <TotalTime>153</TotalTime>
  <Words>166</Words>
  <Application>Microsoft Office PowerPoint</Application>
  <PresentationFormat>Широкоэкранный</PresentationFormat>
  <Paragraphs>36</Paragraphs>
  <Slides>13</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13</vt:i4>
      </vt:variant>
    </vt:vector>
  </HeadingPairs>
  <TitlesOfParts>
    <vt:vector size="16" baseType="lpstr">
      <vt:lpstr>Arial</vt:lpstr>
      <vt:lpstr>Tw Cen MT</vt:lpstr>
      <vt:lpstr>Капля</vt:lpstr>
      <vt:lpstr>Основні тенденції соціально-економічного розвитку провідних країн західної європи та америки</vt:lpstr>
      <vt:lpstr>Презентация PowerPoint</vt:lpstr>
      <vt:lpstr>Презентация PowerPoint</vt:lpstr>
      <vt:lpstr>Розвиток промисловості</vt:lpstr>
      <vt:lpstr>Презентация PowerPoint</vt:lpstr>
      <vt:lpstr>Промислові підприємства</vt:lpstr>
      <vt:lpstr>Розвиток сільського господарства</vt:lpstr>
      <vt:lpstr>колоніалізм</vt:lpstr>
      <vt:lpstr>Робочий рух</vt:lpstr>
      <vt:lpstr>марксизм</vt:lpstr>
      <vt:lpstr>Іі інтернаціонал</vt:lpstr>
      <vt:lpstr>Епоха реформізму</vt:lpstr>
      <vt:lpstr> у 19 ст. у провідних країнах світу розгорнувся процес індустріалізації. З'явилося таке явище, як монополія, що,  обумовило виникнення імперіалізму.  Основними ознаками величі країни стали економічна й воєнна могутність та наявність колоній.  Установилося панування Заходу над рештою світу, розгорнулася боротьба за його переділ. Принципи свободи, демократії, правової держави визнавалися більшістю політичних сил. Вагомим чинником політичного розвитку провідних країн світу на шляху до демократизації та соціальної справедливості став робітничий рух.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Основні тенденції соціально-економічного розвитку провідних країн західної європи та америки</dc:title>
  <dc:creator>User</dc:creator>
  <cp:lastModifiedBy>User</cp:lastModifiedBy>
  <cp:revision>13</cp:revision>
  <dcterms:created xsi:type="dcterms:W3CDTF">2021-01-06T09:47:13Z</dcterms:created>
  <dcterms:modified xsi:type="dcterms:W3CDTF">2021-01-06T12:30:11Z</dcterms:modified>
</cp:coreProperties>
</file>