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88" r:id="rId3"/>
    <p:sldId id="292" r:id="rId4"/>
    <p:sldId id="293" r:id="rId5"/>
    <p:sldId id="294" r:id="rId6"/>
    <p:sldId id="295" r:id="rId7"/>
    <p:sldId id="302" r:id="rId8"/>
    <p:sldId id="296" r:id="rId9"/>
    <p:sldId id="297" r:id="rId10"/>
    <p:sldId id="298" r:id="rId11"/>
    <p:sldId id="299" r:id="rId12"/>
    <p:sldId id="300" r:id="rId13"/>
    <p:sldId id="301" r:id="rId14"/>
    <p:sldId id="290" r:id="rId15"/>
    <p:sldId id="29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http://tver-pravda.ru/images/region/5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99392"/>
            <a:ext cx="9649072" cy="6957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1177" y="42448"/>
            <a:ext cx="8517632" cy="30243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10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 на роботу неповнолітніх</a:t>
            </a:r>
            <a:r>
              <a:rPr lang="uk-UA" sz="4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(Правознавство, 9 клас)</a:t>
            </a:r>
            <a:endParaRPr lang="ru-RU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1"/>
          <p:cNvSpPr txBox="1">
            <a:spLocks/>
          </p:cNvSpPr>
          <p:nvPr/>
        </p:nvSpPr>
        <p:spPr>
          <a:xfrm>
            <a:off x="6084168" y="6327968"/>
            <a:ext cx="2829000" cy="53003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uk-UA" sz="2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207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/>
              <a:t>Мета</a:t>
            </a:r>
            <a:r>
              <a:rPr lang="uk-UA" dirty="0"/>
              <a:t>: </a:t>
            </a:r>
            <a:endParaRPr lang="ru-RU" dirty="0"/>
          </a:p>
          <a:p>
            <a:r>
              <a:rPr lang="uk-UA" dirty="0" smtClean="0"/>
              <a:t>ознайомити </a:t>
            </a:r>
            <a:r>
              <a:rPr lang="uk-UA" dirty="0"/>
              <a:t>учнів із </a:t>
            </a:r>
            <a:r>
              <a:rPr lang="uk-UA" dirty="0" smtClean="0"/>
              <a:t>особливостями працевлаштування </a:t>
            </a:r>
            <a:r>
              <a:rPr lang="uk-UA" dirty="0"/>
              <a:t>неповнолітніх;</a:t>
            </a:r>
            <a:endParaRPr lang="ru-RU" dirty="0"/>
          </a:p>
          <a:p>
            <a:r>
              <a:rPr lang="uk-UA" dirty="0" smtClean="0"/>
              <a:t>розвивати </a:t>
            </a:r>
            <a:r>
              <a:rPr lang="uk-UA" dirty="0"/>
              <a:t>вміння </a:t>
            </a:r>
            <a:r>
              <a:rPr lang="uk-UA" dirty="0" smtClean="0"/>
              <a:t>розв'язувати </a:t>
            </a:r>
            <a:r>
              <a:rPr lang="uk-UA" dirty="0"/>
              <a:t>юридичні ситуації за допомогою норм </a:t>
            </a:r>
            <a:r>
              <a:rPr lang="uk-UA" dirty="0" smtClean="0"/>
              <a:t>права;</a:t>
            </a:r>
          </a:p>
          <a:p>
            <a:r>
              <a:rPr lang="uk-UA" dirty="0" smtClean="0"/>
              <a:t>аналізувати нормативно-правові </a:t>
            </a:r>
            <a:r>
              <a:rPr lang="uk-UA" dirty="0"/>
              <a:t>акти, висловлювати власну думку.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uk-UA" dirty="0"/>
              <a:t>Завдання: </a:t>
            </a:r>
            <a:endParaRPr lang="ru-RU" dirty="0"/>
          </a:p>
          <a:p>
            <a:r>
              <a:rPr lang="uk-UA" dirty="0"/>
              <a:t>дослідити </a:t>
            </a:r>
            <a:r>
              <a:rPr lang="uk-UA" dirty="0" smtClean="0"/>
              <a:t>правові аспекти працевлаштування неповнолітніх;</a:t>
            </a:r>
          </a:p>
          <a:p>
            <a:r>
              <a:rPr lang="uk-UA" dirty="0" smtClean="0"/>
              <a:t>закріпити вміння розв'язувати юридичні ситуації;</a:t>
            </a:r>
          </a:p>
        </p:txBody>
      </p:sp>
    </p:spTree>
    <p:extLst>
      <p:ext uri="{BB962C8B-B14F-4D97-AF65-F5344CB8AC3E}">
        <p14:creationId xmlns:p14="http://schemas.microsoft.com/office/powerpoint/2010/main" xmlns="" val="116871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95690" y="1092013"/>
            <a:ext cx="1093892" cy="536132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uk-UA" sz="2400" dirty="0">
                <a:latin typeface="Arial Black" pitchFamily="34" charset="0"/>
              </a:rPr>
              <a:t>ТРУДОВІ ПРАВА НЕПОВНОЛІТНІХ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33656" y="836712"/>
            <a:ext cx="6153144" cy="561662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Arial" pitchFamily="34" charset="0"/>
              <a:buNone/>
              <a:defRPr/>
            </a:pPr>
            <a:r>
              <a:rPr lang="ru-RU" sz="2400" b="1" dirty="0"/>
              <a:t>•  </a:t>
            </a:r>
            <a:r>
              <a:rPr lang="uk-UA" sz="3600" b="1" dirty="0"/>
              <a:t>отримання зарплатні;</a:t>
            </a:r>
          </a:p>
          <a:p>
            <a:pPr>
              <a:buFont typeface="Arial" pitchFamily="34" charset="0"/>
              <a:buNone/>
              <a:defRPr/>
            </a:pPr>
            <a:r>
              <a:rPr lang="uk-UA" sz="3600" b="1" dirty="0"/>
              <a:t>•  трудовий стаж;</a:t>
            </a:r>
          </a:p>
          <a:p>
            <a:pPr>
              <a:buFont typeface="Arial" pitchFamily="34" charset="0"/>
              <a:buNone/>
              <a:defRPr/>
            </a:pPr>
            <a:r>
              <a:rPr lang="uk-UA" sz="3600" b="1" dirty="0"/>
              <a:t>•  премія;</a:t>
            </a:r>
          </a:p>
          <a:p>
            <a:pPr>
              <a:buFont typeface="Arial" pitchFamily="34" charset="0"/>
              <a:buNone/>
              <a:defRPr/>
            </a:pPr>
            <a:r>
              <a:rPr lang="uk-UA" sz="3600" b="1" dirty="0"/>
              <a:t>•  відрахування в пенсійний фонд;</a:t>
            </a:r>
          </a:p>
          <a:p>
            <a:pPr>
              <a:buFont typeface="Arial" pitchFamily="34" charset="0"/>
              <a:buNone/>
              <a:defRPr/>
            </a:pPr>
            <a:r>
              <a:rPr lang="uk-UA" sz="3600" b="1" dirty="0"/>
              <a:t>•  соціальне страхування;</a:t>
            </a:r>
          </a:p>
          <a:p>
            <a:pPr>
              <a:buFont typeface="Arial" pitchFamily="34" charset="0"/>
              <a:buNone/>
              <a:defRPr/>
            </a:pPr>
            <a:r>
              <a:rPr lang="uk-UA" sz="3600" b="1" dirty="0"/>
              <a:t>•  відпустка;</a:t>
            </a:r>
          </a:p>
          <a:p>
            <a:pPr>
              <a:buFont typeface="Arial" pitchFamily="34" charset="0"/>
              <a:buNone/>
              <a:defRPr/>
            </a:pPr>
            <a:r>
              <a:rPr lang="uk-UA" sz="3600" b="1" dirty="0"/>
              <a:t>•  вихідні дні;</a:t>
            </a:r>
          </a:p>
          <a:p>
            <a:pPr>
              <a:buFont typeface="Arial" pitchFamily="34" charset="0"/>
              <a:buNone/>
              <a:defRPr/>
            </a:pPr>
            <a:r>
              <a:rPr lang="uk-UA" sz="3600" b="1" dirty="0"/>
              <a:t>•  режим робочого часу</a:t>
            </a:r>
            <a:endParaRPr lang="uk-UA" sz="3600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1406309" y="2957926"/>
            <a:ext cx="1128076" cy="633200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989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412" y="1052736"/>
            <a:ext cx="8229600" cy="1010376"/>
          </a:xfrm>
        </p:spPr>
        <p:txBody>
          <a:bodyPr>
            <a:normAutofit fontScale="90000"/>
          </a:bodyPr>
          <a:lstStyle/>
          <a:p>
            <a:r>
              <a:rPr lang="uk-UA" sz="5400" b="1" i="1" dirty="0">
                <a:solidFill>
                  <a:srgbClr val="FF0000"/>
                </a:solidFill>
              </a:rPr>
              <a:t>Забороняється </a:t>
            </a:r>
            <a:br>
              <a:rPr lang="uk-UA" sz="5400" b="1" i="1" dirty="0">
                <a:solidFill>
                  <a:srgbClr val="FF0000"/>
                </a:solidFill>
              </a:rPr>
            </a:br>
            <a:r>
              <a:rPr lang="uk-UA" sz="3100" b="1" i="1" dirty="0" smtClean="0">
                <a:solidFill>
                  <a:srgbClr val="FF0000"/>
                </a:solidFill>
              </a:rPr>
              <a:t>застосування </a:t>
            </a:r>
            <a:r>
              <a:rPr lang="uk-UA" sz="3100" b="1" i="1" dirty="0">
                <a:solidFill>
                  <a:srgbClr val="FF0000"/>
                </a:solidFill>
              </a:rPr>
              <a:t>праці неповнолітніх</a:t>
            </a:r>
            <a:r>
              <a:rPr lang="uk-UA" sz="5400" b="1" i="1" dirty="0" smtClean="0">
                <a:solidFill>
                  <a:srgbClr val="FF0000"/>
                </a:solidFill>
              </a:rPr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492896"/>
            <a:ext cx="7499176" cy="3096344"/>
          </a:xfrm>
        </p:spPr>
        <p:txBody>
          <a:bodyPr/>
          <a:lstStyle/>
          <a:p>
            <a:pPr lvl="0"/>
            <a:r>
              <a:rPr lang="uk-UA" sz="2800" b="1" i="1" dirty="0" smtClean="0">
                <a:solidFill>
                  <a:srgbClr val="FF0000"/>
                </a:solidFill>
              </a:rPr>
              <a:t>1</a:t>
            </a:r>
            <a:r>
              <a:rPr lang="uk-UA" sz="2800" b="1" i="1" dirty="0">
                <a:solidFill>
                  <a:srgbClr val="FF0000"/>
                </a:solidFill>
              </a:rPr>
              <a:t>. На важких роботах</a:t>
            </a:r>
            <a:endParaRPr lang="ru-RU" sz="2800" b="1" i="1" dirty="0">
              <a:solidFill>
                <a:srgbClr val="FF0000"/>
              </a:solidFill>
            </a:endParaRPr>
          </a:p>
          <a:p>
            <a:pPr lvl="0"/>
            <a:r>
              <a:rPr lang="uk-UA" sz="2800" b="1" i="1" dirty="0">
                <a:solidFill>
                  <a:srgbClr val="FF0000"/>
                </a:solidFill>
              </a:rPr>
              <a:t>2. На роботах зі шкідливими та небезпечними    умовами праці</a:t>
            </a:r>
            <a:endParaRPr lang="ru-RU" sz="2800" b="1" i="1" dirty="0">
              <a:solidFill>
                <a:srgbClr val="FF0000"/>
              </a:solidFill>
            </a:endParaRPr>
          </a:p>
          <a:p>
            <a:pPr lvl="0"/>
            <a:r>
              <a:rPr lang="uk-UA" sz="2800" b="1" i="1" dirty="0">
                <a:solidFill>
                  <a:srgbClr val="FF0000"/>
                </a:solidFill>
              </a:rPr>
              <a:t>3. На підземних роботах</a:t>
            </a:r>
            <a:endParaRPr lang="ru-RU" sz="2800" b="1" i="1" dirty="0">
              <a:solidFill>
                <a:srgbClr val="FF0000"/>
              </a:solidFill>
            </a:endParaRPr>
          </a:p>
          <a:p>
            <a:pPr lvl="0"/>
            <a:r>
              <a:rPr lang="uk-UA" sz="2800" b="1" i="1" dirty="0">
                <a:solidFill>
                  <a:srgbClr val="FF0000"/>
                </a:solidFill>
              </a:rPr>
              <a:t>4. Нічні, надурочні роботи</a:t>
            </a:r>
            <a:endParaRPr lang="ru-RU" sz="2800" b="1" i="1" dirty="0">
              <a:solidFill>
                <a:srgbClr val="FF0000"/>
              </a:solidFill>
            </a:endParaRPr>
          </a:p>
          <a:p>
            <a:r>
              <a:rPr lang="uk-UA" sz="2800" b="1" i="1" dirty="0">
                <a:solidFill>
                  <a:srgbClr val="FF0000"/>
                </a:solidFill>
              </a:rPr>
              <a:t>5. Робота у вихідні </a:t>
            </a:r>
            <a:r>
              <a:rPr lang="uk-UA" sz="2800" b="1" i="1" dirty="0" smtClean="0">
                <a:solidFill>
                  <a:srgbClr val="FF0000"/>
                </a:solidFill>
              </a:rPr>
              <a:t>дні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152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kuncevo.ucoz.ru/biblioteka/pravo10_2/s1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7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778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51520" y="211204"/>
            <a:ext cx="8640960" cy="6530163"/>
            <a:chOff x="251520" y="211205"/>
            <a:chExt cx="8640960" cy="5722768"/>
          </a:xfrm>
        </p:grpSpPr>
        <p:sp>
          <p:nvSpPr>
            <p:cNvPr id="6" name="Полилиния 5"/>
            <p:cNvSpPr/>
            <p:nvPr/>
          </p:nvSpPr>
          <p:spPr>
            <a:xfrm>
              <a:off x="251520" y="211205"/>
              <a:ext cx="8640960" cy="1134381"/>
            </a:xfrm>
            <a:custGeom>
              <a:avLst/>
              <a:gdLst>
                <a:gd name="connsiteX0" fmla="*/ 0 w 8640960"/>
                <a:gd name="connsiteY0" fmla="*/ 0 h 1134381"/>
                <a:gd name="connsiteX1" fmla="*/ 8640960 w 8640960"/>
                <a:gd name="connsiteY1" fmla="*/ 0 h 1134381"/>
                <a:gd name="connsiteX2" fmla="*/ 8640960 w 8640960"/>
                <a:gd name="connsiteY2" fmla="*/ 1134381 h 1134381"/>
                <a:gd name="connsiteX3" fmla="*/ 0 w 8640960"/>
                <a:gd name="connsiteY3" fmla="*/ 1134381 h 1134381"/>
                <a:gd name="connsiteX4" fmla="*/ 0 w 8640960"/>
                <a:gd name="connsiteY4" fmla="*/ 0 h 1134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40960" h="1134381">
                  <a:moveTo>
                    <a:pt x="0" y="0"/>
                  </a:moveTo>
                  <a:lnTo>
                    <a:pt x="8640960" y="0"/>
                  </a:lnTo>
                  <a:lnTo>
                    <a:pt x="8640960" y="1134381"/>
                  </a:lnTo>
                  <a:lnTo>
                    <a:pt x="0" y="113438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shade val="80000"/>
                    <a:hueOff val="0"/>
                    <a:satOff val="0"/>
                    <a:lumOff val="0"/>
                    <a:shade val="30000"/>
                    <a:satMod val="115000"/>
                  </a:schemeClr>
                </a:gs>
                <a:gs pos="50000">
                  <a:schemeClr val="accent1">
                    <a:shade val="80000"/>
                    <a:hueOff val="0"/>
                    <a:satOff val="0"/>
                    <a:lumOff val="0"/>
                    <a:shade val="67500"/>
                    <a:satMod val="115000"/>
                  </a:schemeClr>
                </a:gs>
                <a:gs pos="100000">
                  <a:schemeClr val="accent1">
                    <a:shade val="80000"/>
                    <a:hueOff val="0"/>
                    <a:satOff val="0"/>
                    <a:lumOff val="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lvl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uk-UA" sz="3200" b="1" i="0" u="none" strike="noStrike" kern="1200" cap="none" spc="0" normalizeH="0" baseline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rial" pitchFamily="34" charset="0"/>
                </a:rPr>
                <a:t>ПРИЙОМ НА РОБОТУ НЕПОВНОЛІТНІХ</a:t>
              </a:r>
              <a:endParaRPr lang="ru-RU" sz="3200" b="1" kern="1200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251520" y="1777642"/>
              <a:ext cx="1727770" cy="4156331"/>
            </a:xfrm>
            <a:custGeom>
              <a:avLst/>
              <a:gdLst>
                <a:gd name="connsiteX0" fmla="*/ 0 w 1727770"/>
                <a:gd name="connsiteY0" fmla="*/ 0 h 4156331"/>
                <a:gd name="connsiteX1" fmla="*/ 1727770 w 1727770"/>
                <a:gd name="connsiteY1" fmla="*/ 0 h 4156331"/>
                <a:gd name="connsiteX2" fmla="*/ 1727770 w 1727770"/>
                <a:gd name="connsiteY2" fmla="*/ 4156331 h 4156331"/>
                <a:gd name="connsiteX3" fmla="*/ 0 w 1727770"/>
                <a:gd name="connsiteY3" fmla="*/ 4156331 h 4156331"/>
                <a:gd name="connsiteX4" fmla="*/ 0 w 1727770"/>
                <a:gd name="connsiteY4" fmla="*/ 0 h 415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770" h="4156331">
                  <a:moveTo>
                    <a:pt x="0" y="0"/>
                  </a:moveTo>
                  <a:lnTo>
                    <a:pt x="1727770" y="0"/>
                  </a:lnTo>
                  <a:lnTo>
                    <a:pt x="1727770" y="4156331"/>
                  </a:lnTo>
                  <a:lnTo>
                    <a:pt x="0" y="415633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perspectiveHeroicExtremeLeftFacing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chemeClr val="tx1"/>
                  </a:solidFill>
                </a:rPr>
                <a:t>Не допускається прийняття на роботу  осіб, молодших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rgbClr val="FFFF00"/>
                  </a:solidFill>
                </a:rPr>
                <a:t>16</a:t>
              </a:r>
              <a:r>
                <a:rPr lang="uk-UA" sz="2000" b="1" kern="12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uk-UA" sz="2000" b="1" kern="1200" dirty="0" smtClean="0">
                  <a:solidFill>
                    <a:srgbClr val="FFFF00"/>
                  </a:solidFill>
                </a:rPr>
                <a:t>років</a:t>
              </a:r>
              <a:endParaRPr lang="ru-RU" sz="2000" b="1" kern="1200" dirty="0">
                <a:solidFill>
                  <a:srgbClr val="FFFF00"/>
                </a:solidFill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979705" y="1777642"/>
              <a:ext cx="1727770" cy="4156331"/>
            </a:xfrm>
            <a:custGeom>
              <a:avLst/>
              <a:gdLst>
                <a:gd name="connsiteX0" fmla="*/ 0 w 1727770"/>
                <a:gd name="connsiteY0" fmla="*/ 0 h 4156331"/>
                <a:gd name="connsiteX1" fmla="*/ 1727770 w 1727770"/>
                <a:gd name="connsiteY1" fmla="*/ 0 h 4156331"/>
                <a:gd name="connsiteX2" fmla="*/ 1727770 w 1727770"/>
                <a:gd name="connsiteY2" fmla="*/ 4156331 h 4156331"/>
                <a:gd name="connsiteX3" fmla="*/ 0 w 1727770"/>
                <a:gd name="connsiteY3" fmla="*/ 4156331 h 4156331"/>
                <a:gd name="connsiteX4" fmla="*/ 0 w 1727770"/>
                <a:gd name="connsiteY4" fmla="*/ 0 h 415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770" h="4156331">
                  <a:moveTo>
                    <a:pt x="0" y="0"/>
                  </a:moveTo>
                  <a:lnTo>
                    <a:pt x="1727770" y="0"/>
                  </a:lnTo>
                  <a:lnTo>
                    <a:pt x="1727770" y="4156331"/>
                  </a:lnTo>
                  <a:lnTo>
                    <a:pt x="0" y="415633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perspectiveHeroicExtremeLeftFacing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chemeClr val="tx1"/>
                  </a:solidFill>
                </a:rPr>
                <a:t>За згодою батьків можуть, як виняток, прийматись на роботу особи, які досягли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rgbClr val="FFFF00"/>
                  </a:solidFill>
                </a:rPr>
                <a:t>15</a:t>
              </a:r>
              <a:r>
                <a:rPr lang="uk-UA" sz="2000" b="1" kern="12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uk-UA" sz="2000" b="1" kern="1200" dirty="0" smtClean="0">
                  <a:solidFill>
                    <a:srgbClr val="FFFF00"/>
                  </a:solidFill>
                </a:rPr>
                <a:t>років</a:t>
              </a:r>
              <a:endParaRPr lang="ru-RU" sz="2000" b="1" kern="1200" dirty="0">
                <a:solidFill>
                  <a:srgbClr val="FFFF00"/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3708114" y="1767999"/>
              <a:ext cx="1727770" cy="4156331"/>
            </a:xfrm>
            <a:custGeom>
              <a:avLst/>
              <a:gdLst>
                <a:gd name="connsiteX0" fmla="*/ 0 w 1727770"/>
                <a:gd name="connsiteY0" fmla="*/ 0 h 4156331"/>
                <a:gd name="connsiteX1" fmla="*/ 1727770 w 1727770"/>
                <a:gd name="connsiteY1" fmla="*/ 0 h 4156331"/>
                <a:gd name="connsiteX2" fmla="*/ 1727770 w 1727770"/>
                <a:gd name="connsiteY2" fmla="*/ 4156331 h 4156331"/>
                <a:gd name="connsiteX3" fmla="*/ 0 w 1727770"/>
                <a:gd name="connsiteY3" fmla="*/ 4156331 h 4156331"/>
                <a:gd name="connsiteX4" fmla="*/ 0 w 1727770"/>
                <a:gd name="connsiteY4" fmla="*/ 0 h 415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770" h="4156331">
                  <a:moveTo>
                    <a:pt x="0" y="0"/>
                  </a:moveTo>
                  <a:lnTo>
                    <a:pt x="1727770" y="0"/>
                  </a:lnTo>
                  <a:lnTo>
                    <a:pt x="1727770" y="4156331"/>
                  </a:lnTo>
                  <a:lnTo>
                    <a:pt x="0" y="415633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perspectiveHeroicExtremeLeftFacing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chemeClr val="tx1"/>
                  </a:solidFill>
                </a:rPr>
                <a:t>Допускається прийняття на роботу </a:t>
              </a:r>
              <a:r>
                <a:rPr kumimoji="0" lang="uk-UA" sz="2000" b="1" i="0" u="none" strike="noStrike" kern="1200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учнів, у вільний від навчання час по досягненню </a:t>
              </a:r>
              <a:r>
                <a:rPr kumimoji="0" lang="uk-UA" sz="2000" b="1" i="0" u="none" strike="noStrike" kern="1200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</a:rPr>
                <a:t>14</a:t>
              </a:r>
              <a:r>
                <a:rPr kumimoji="0" lang="uk-UA" sz="2000" b="1" i="0" u="none" strike="noStrike" kern="1200" cap="none" normalizeH="0" baseline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uk-UA" sz="2000" b="1" i="0" u="none" strike="noStrike" kern="1200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</a:rPr>
                <a:t>років</a:t>
              </a:r>
              <a:r>
                <a:rPr kumimoji="0" lang="uk-UA" sz="2000" b="1" i="0" u="none" strike="noStrike" kern="1200" cap="none" normalizeH="0" baseline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uk-UA" b="1" i="0" u="none" strike="noStrike" kern="1200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за згодою батьків</a:t>
              </a:r>
              <a:endParaRPr lang="ru-RU" sz="20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435885" y="1767999"/>
              <a:ext cx="1727770" cy="4156331"/>
            </a:xfrm>
            <a:custGeom>
              <a:avLst/>
              <a:gdLst>
                <a:gd name="connsiteX0" fmla="*/ 0 w 1727770"/>
                <a:gd name="connsiteY0" fmla="*/ 0 h 4156331"/>
                <a:gd name="connsiteX1" fmla="*/ 1727770 w 1727770"/>
                <a:gd name="connsiteY1" fmla="*/ 0 h 4156331"/>
                <a:gd name="connsiteX2" fmla="*/ 1727770 w 1727770"/>
                <a:gd name="connsiteY2" fmla="*/ 4156331 h 4156331"/>
                <a:gd name="connsiteX3" fmla="*/ 0 w 1727770"/>
                <a:gd name="connsiteY3" fmla="*/ 4156331 h 4156331"/>
                <a:gd name="connsiteX4" fmla="*/ 0 w 1727770"/>
                <a:gd name="connsiteY4" fmla="*/ 0 h 415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770" h="4156331">
                  <a:moveTo>
                    <a:pt x="0" y="0"/>
                  </a:moveTo>
                  <a:lnTo>
                    <a:pt x="1727770" y="0"/>
                  </a:lnTo>
                  <a:lnTo>
                    <a:pt x="1727770" y="4156331"/>
                  </a:lnTo>
                  <a:lnTo>
                    <a:pt x="0" y="415633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perspectiveHeroicExtremeLeftFacing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chemeClr val="tx1"/>
                  </a:solidFill>
                </a:rPr>
                <a:t>Усі особи молодше 18 років приймаються на роботу лише після попереднього медичного огляду.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rgbClr val="FFFF00"/>
                  </a:solidFill>
                </a:rPr>
                <a:t>Медогляди</a:t>
              </a:r>
              <a:r>
                <a:rPr lang="uk-UA" sz="2000" b="1" kern="12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uk-UA" sz="2000" b="1" kern="1200" dirty="0" smtClean="0">
                  <a:solidFill>
                    <a:srgbClr val="FFFF00"/>
                  </a:solidFill>
                </a:rPr>
                <a:t>до</a:t>
              </a:r>
              <a:r>
                <a:rPr lang="uk-UA" sz="2000" b="1" kern="12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uk-UA" sz="2000" b="1" kern="1200" dirty="0" smtClean="0">
                  <a:solidFill>
                    <a:srgbClr val="FFFF00"/>
                  </a:solidFill>
                </a:rPr>
                <a:t>21</a:t>
              </a:r>
              <a:r>
                <a:rPr lang="uk-UA" sz="2000" b="1" kern="12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uk-UA" sz="2000" b="1" kern="1200" dirty="0" smtClean="0">
                  <a:solidFill>
                    <a:srgbClr val="FFFF00"/>
                  </a:solidFill>
                </a:rPr>
                <a:t>року</a:t>
              </a:r>
              <a:endParaRPr lang="ru-RU" sz="2000" b="1" kern="1200" dirty="0">
                <a:solidFill>
                  <a:srgbClr val="FFFF0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7163655" y="1767999"/>
              <a:ext cx="1727770" cy="4156331"/>
            </a:xfrm>
            <a:custGeom>
              <a:avLst/>
              <a:gdLst>
                <a:gd name="connsiteX0" fmla="*/ 0 w 1727770"/>
                <a:gd name="connsiteY0" fmla="*/ 0 h 4156331"/>
                <a:gd name="connsiteX1" fmla="*/ 1727770 w 1727770"/>
                <a:gd name="connsiteY1" fmla="*/ 0 h 4156331"/>
                <a:gd name="connsiteX2" fmla="*/ 1727770 w 1727770"/>
                <a:gd name="connsiteY2" fmla="*/ 4156331 h 4156331"/>
                <a:gd name="connsiteX3" fmla="*/ 0 w 1727770"/>
                <a:gd name="connsiteY3" fmla="*/ 4156331 h 4156331"/>
                <a:gd name="connsiteX4" fmla="*/ 0 w 1727770"/>
                <a:gd name="connsiteY4" fmla="*/ 0 h 415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770" h="4156331">
                  <a:moveTo>
                    <a:pt x="0" y="0"/>
                  </a:moveTo>
                  <a:lnTo>
                    <a:pt x="1727770" y="0"/>
                  </a:lnTo>
                  <a:lnTo>
                    <a:pt x="1727770" y="4156331"/>
                  </a:lnTo>
                  <a:lnTo>
                    <a:pt x="0" y="415633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perspectiveHeroicExtremeLeftFacing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 smtClean="0">
                  <a:solidFill>
                    <a:schemeClr val="tx1"/>
                  </a:solidFill>
                </a:rPr>
                <a:t>Випробування при прийомі на роботу неповнолітніх  </a:t>
              </a:r>
              <a:r>
                <a:rPr lang="uk-UA" sz="2000" b="1" kern="1200" dirty="0" smtClean="0">
                  <a:solidFill>
                    <a:srgbClr val="FFFF00"/>
                  </a:solidFill>
                </a:rPr>
                <a:t>не</a:t>
              </a:r>
              <a:r>
                <a:rPr lang="uk-UA" sz="2000" b="1" kern="12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uk-UA" sz="2000" b="1" kern="1200" dirty="0" smtClean="0">
                  <a:solidFill>
                    <a:srgbClr val="FFFF00"/>
                  </a:solidFill>
                </a:rPr>
                <a:t>встановлюється</a:t>
              </a:r>
              <a:endParaRPr lang="ru-RU" sz="2000" b="1" kern="12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8429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99592" y="908720"/>
            <a:ext cx="6840760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Документи, які потрібно подати при прийомі на роботу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E:\Работа\Підготовка до уроків історії\9 клас\Правознавство\Неповнолітні як субєкти правовідносин\5. Праця неповнолітніх\804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04864"/>
            <a:ext cx="3702969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 descr="E:\Работа\Підготовка до уроків історії\9 клас\Правознавство\Неповнолітні як субєкти правовідносин\5. Праця неповнолітніх\апостиль-загс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933056"/>
            <a:ext cx="1944216" cy="2647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4" descr="E:\Работа\Підготовка до уроків історії\9 клас\Правознавство\Неповнолітні як субєкти правовідносин\5. Праця неповнолітніх\Bakalavr_20150602_with_prymitka-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060848"/>
            <a:ext cx="3265335" cy="2328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5" descr="E:\Работа\Підготовка до уроків історії\9 клас\Правознавство\Неповнолітні як субєкти правовідносин\5. Праця неповнолітніх\vyrn_299182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4437112"/>
            <a:ext cx="2000250" cy="200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6" descr="E:\Работа\Підготовка до уроків історії\9 клас\Правознавство\Неповнолітні як субєкти правовідносин\5. Праця неповнолітніх\osobista-medichna-knizhka-sanitarnaya-knizhka-medicinskaya-knizhka--7f2a-1432200352868990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4509120"/>
            <a:ext cx="3067797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Прямая со стрелкой 18"/>
          <p:cNvCxnSpPr/>
          <p:nvPr/>
        </p:nvCxnSpPr>
        <p:spPr>
          <a:xfrm>
            <a:off x="1691680" y="177281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4427984" y="1772816"/>
            <a:ext cx="72008" cy="25922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020272" y="177281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603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094" y="1052736"/>
            <a:ext cx="8229600" cy="722344"/>
          </a:xfrm>
        </p:spPr>
        <p:txBody>
          <a:bodyPr>
            <a:normAutofit/>
          </a:bodyPr>
          <a:lstStyle/>
          <a:p>
            <a:r>
              <a:rPr lang="uk-UA" sz="4400" b="1" dirty="0" smtClean="0"/>
              <a:t>ПИСЬМОВИЙ ТРУДОВИЙ ДОГОВІР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003232" cy="2645648"/>
          </a:xfrm>
        </p:spPr>
        <p:txBody>
          <a:bodyPr/>
          <a:lstStyle/>
          <a:p>
            <a:r>
              <a:rPr lang="uk-UA" sz="2800" b="1" dirty="0">
                <a:solidFill>
                  <a:srgbClr val="FF0000"/>
                </a:solidFill>
              </a:rPr>
              <a:t>Закон дозволяє </a:t>
            </a:r>
            <a:r>
              <a:rPr lang="uk-UA" sz="2800" b="1" dirty="0"/>
              <a:t>укладати трудовий договір з особами, які </a:t>
            </a:r>
            <a:r>
              <a:rPr lang="uk-UA" sz="2800" b="1" dirty="0">
                <a:solidFill>
                  <a:srgbClr val="FF0000"/>
                </a:solidFill>
              </a:rPr>
              <a:t>досягли 16 років</a:t>
            </a:r>
            <a:r>
              <a:rPr lang="uk-UA" sz="2800" b="1" dirty="0"/>
              <a:t>. </a:t>
            </a:r>
          </a:p>
          <a:p>
            <a:r>
              <a:rPr lang="uk-UA" sz="2800" b="1" dirty="0"/>
              <a:t>За </a:t>
            </a:r>
            <a:r>
              <a:rPr lang="uk-UA" sz="2800" b="1" dirty="0">
                <a:solidFill>
                  <a:srgbClr val="FF0000"/>
                </a:solidFill>
              </a:rPr>
              <a:t>письмовою згодою батьків </a:t>
            </a:r>
            <a:r>
              <a:rPr lang="uk-UA" sz="2800" b="1" dirty="0"/>
              <a:t>на роботу можуть прийматися особи з </a:t>
            </a:r>
            <a:r>
              <a:rPr lang="uk-UA" sz="2800" b="1" dirty="0">
                <a:solidFill>
                  <a:srgbClr val="FF0000"/>
                </a:solidFill>
              </a:rPr>
              <a:t>15 </a:t>
            </a:r>
            <a:r>
              <a:rPr lang="uk-UA" sz="2800" b="1" dirty="0" smtClean="0">
                <a:solidFill>
                  <a:srgbClr val="FF0000"/>
                </a:solidFill>
              </a:rPr>
              <a:t>років</a:t>
            </a:r>
            <a:r>
              <a:rPr lang="uk-UA" sz="2800" b="1" dirty="0" smtClean="0"/>
              <a:t>.</a:t>
            </a:r>
            <a:endParaRPr lang="uk-UA" sz="2800" b="1" dirty="0"/>
          </a:p>
          <a:p>
            <a:r>
              <a:rPr lang="uk-UA" sz="2800" b="1" dirty="0"/>
              <a:t> </a:t>
            </a:r>
            <a:r>
              <a:rPr lang="uk-UA" sz="2800" b="1" dirty="0" smtClean="0"/>
              <a:t>У </a:t>
            </a:r>
            <a:r>
              <a:rPr lang="uk-UA" sz="2800" b="1" dirty="0">
                <a:solidFill>
                  <a:srgbClr val="FF0000"/>
                </a:solidFill>
              </a:rPr>
              <a:t>вільний від навчання час – з 14 </a:t>
            </a:r>
            <a:r>
              <a:rPr lang="uk-UA" sz="2800" b="1" dirty="0" smtClean="0">
                <a:solidFill>
                  <a:srgbClr val="FF0000"/>
                </a:solidFill>
              </a:rPr>
              <a:t>років</a:t>
            </a:r>
            <a:r>
              <a:rPr lang="ru-RU" dirty="0" smtClean="0"/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4719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9612" y="2816639"/>
            <a:ext cx="684076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Обов'язкові умови трудового договору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725144"/>
            <a:ext cx="1800200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Час початку роботи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9752" y="4725144"/>
            <a:ext cx="1872208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Місце роботи</a:t>
            </a:r>
          </a:p>
          <a:p>
            <a:pPr algn="ctr"/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9992" y="4725144"/>
            <a:ext cx="1872208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Трудова функція</a:t>
            </a:r>
          </a:p>
          <a:p>
            <a:pPr algn="ctr"/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232" y="4725144"/>
            <a:ext cx="2088232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Заробітна плата</a:t>
            </a:r>
          </a:p>
          <a:p>
            <a:pPr algn="ctr"/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043608" y="4016968"/>
            <a:ext cx="594066" cy="564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275856" y="4016968"/>
            <a:ext cx="0" cy="564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292080" y="4016968"/>
            <a:ext cx="72008" cy="636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380311" y="4016968"/>
            <a:ext cx="432049" cy="564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Заголовок 13"/>
          <p:cNvSpPr>
            <a:spLocks noGrp="1"/>
          </p:cNvSpPr>
          <p:nvPr>
            <p:ph type="title"/>
          </p:nvPr>
        </p:nvSpPr>
        <p:spPr>
          <a:xfrm>
            <a:off x="518864" y="620688"/>
            <a:ext cx="8229600" cy="2051935"/>
          </a:xfrm>
        </p:spPr>
        <p:txBody>
          <a:bodyPr>
            <a:no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500" b="1" i="1" dirty="0">
                <a:latin typeface="Times New Roman" pitchFamily="18" charset="0"/>
                <a:cs typeface="Times New Roman" pitchFamily="18" charset="0"/>
              </a:rPr>
              <a:t>Трудовий договір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– угода між працівником і власником підприємства, установи, організації або уповноваженими ним органом чи особою, за якою працівник зобов'язується виконувати роботу, визначену цією угодою, з дотриманням внутрішнього трудового розпорядку, а власник зобов'язується виплачувати працівникові заробітну плату та забезпечити умови праці, необхідні для виконання роботи.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1906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0256998"/>
              </p:ext>
            </p:extLst>
          </p:nvPr>
        </p:nvGraphicFramePr>
        <p:xfrm>
          <a:off x="251520" y="2348880"/>
          <a:ext cx="8640959" cy="4260506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63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latin typeface="Times New Roman"/>
                          <a:ea typeface="Calibri"/>
                          <a:cs typeface="Times New Roman"/>
                        </a:rPr>
                        <a:t>Категорія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Для </a:t>
                      </a: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працівників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 smtClean="0">
                          <a:latin typeface="Times New Roman"/>
                          <a:ea typeface="Calibri"/>
                          <a:cs typeface="Times New Roman"/>
                        </a:rPr>
                        <a:t>віком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 smtClean="0">
                          <a:latin typeface="Times New Roman"/>
                          <a:ea typeface="Calibri"/>
                          <a:cs typeface="Times New Roman"/>
                        </a:rPr>
                        <a:t>від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16 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до 18 </a:t>
                      </a:r>
                      <a:r>
                        <a:rPr lang="ru-RU" sz="2400" b="1" dirty="0" err="1">
                          <a:latin typeface="Times New Roman"/>
                          <a:ea typeface="Calibri"/>
                          <a:cs typeface="Times New Roman"/>
                        </a:rPr>
                        <a:t>років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Для </a:t>
                      </a: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осіб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latin typeface="Times New Roman"/>
                          <a:ea typeface="Calibri"/>
                          <a:cs typeface="Times New Roman"/>
                        </a:rPr>
                        <a:t>віком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від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15 до 16 </a:t>
                      </a:r>
                      <a:r>
                        <a:rPr lang="ru-RU" sz="2400" b="1" dirty="0" err="1">
                          <a:latin typeface="Times New Roman"/>
                          <a:ea typeface="Calibri"/>
                          <a:cs typeface="Times New Roman"/>
                        </a:rPr>
                        <a:t>років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Для </a:t>
                      </a: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учнів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віком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від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14 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до 15 </a:t>
                      </a:r>
                      <a:r>
                        <a:rPr lang="ru-RU" sz="2400" b="1" dirty="0" err="1">
                          <a:latin typeface="Times New Roman"/>
                          <a:ea typeface="Calibri"/>
                          <a:cs typeface="Times New Roman"/>
                        </a:rPr>
                        <a:t>років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які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працюють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у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період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канікул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036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latin typeface="Times New Roman"/>
                          <a:ea typeface="Calibri"/>
                          <a:cs typeface="Times New Roman"/>
                        </a:rPr>
                        <a:t>Тривалість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r>
                        <a:rPr lang="uk-UA" sz="2400" dirty="0">
                          <a:latin typeface="Times New Roman"/>
                          <a:ea typeface="Calibri"/>
                          <a:cs typeface="Times New Roman"/>
                        </a:rPr>
                        <a:t> годин </a:t>
                      </a:r>
                      <a:endParaRPr lang="uk-UA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uk-UA" sz="2400" dirty="0">
                          <a:latin typeface="Times New Roman"/>
                          <a:ea typeface="Calibri"/>
                          <a:cs typeface="Times New Roman"/>
                        </a:rPr>
                        <a:t>тиждень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r>
                        <a:rPr lang="uk-UA" sz="2400" dirty="0">
                          <a:latin typeface="Times New Roman"/>
                          <a:ea typeface="Calibri"/>
                          <a:cs typeface="Times New Roman"/>
                        </a:rPr>
                        <a:t> години </a:t>
                      </a:r>
                      <a:endParaRPr lang="uk-UA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latin typeface="Times New Roman"/>
                          <a:ea typeface="Calibri"/>
                          <a:cs typeface="Times New Roman"/>
                        </a:rPr>
                        <a:t>на тиждень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563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Тривалість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робочого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часу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учнів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які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працюють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протягом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навчального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року у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вільний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від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навчання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час, не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може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перевищувати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половини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аксимальної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тривалості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робочого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часу для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осіб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відповідного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віку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12" marR="668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457200" y="825960"/>
            <a:ext cx="8229600" cy="1306895"/>
          </a:xfrm>
        </p:spPr>
        <p:txBody>
          <a:bodyPr>
            <a:noAutofit/>
          </a:bodyPr>
          <a:lstStyle/>
          <a:p>
            <a:r>
              <a:rPr lang="ru-RU" sz="2500" b="1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Робочий</a:t>
            </a:r>
            <a:r>
              <a:rPr lang="ru-RU" sz="25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час</a:t>
            </a:r>
            <a:r>
              <a:rPr lang="ru-RU" sz="25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</a:t>
            </a:r>
            <a: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час,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протягом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якого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працівник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має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виконувати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свої</a:t>
            </a:r>
            <a:r>
              <a:rPr lang="uk-UA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трудові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обов’язки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згідно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чинним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законодавством</a:t>
            </a:r>
            <a:r>
              <a:rPr lang="uk-UA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працю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правилами</a:t>
            </a:r>
            <a:r>
              <a:rPr lang="uk-UA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внутрішнього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трудового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розпорядку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й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колективним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трудовим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договорами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01132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Работа\Підготовка до уроків історії\9 клас\Правознавство\Неповнолітні як субєкти правовідносин\6. Охорона праці неповнолітніх\1222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402815"/>
            <a:ext cx="4543146" cy="3304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1412776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Часом </a:t>
            </a:r>
            <a:r>
              <a:rPr lang="ru-RU" sz="3000" b="1" i="1" dirty="0" err="1" smtClean="0">
                <a:latin typeface="Times New Roman" pitchFamily="18" charset="0"/>
                <a:cs typeface="Times New Roman" pitchFamily="18" charset="0"/>
              </a:rPr>
              <a:t>відпочинку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встановлений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законодавством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час, </a:t>
            </a:r>
          </a:p>
          <a:p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працівники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звільняються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трудових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обов’язків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розсуд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000" dirty="0" smtClean="0">
                <a:latin typeface="Times New Roman" pitchFamily="18" charset="0"/>
                <a:cs typeface="Times New Roman" pitchFamily="18" charset="0"/>
              </a:rPr>
              <a:t>АЛЕ:</a:t>
            </a:r>
            <a:endParaRPr lang="uk-UA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/>
              <a:t>3 </a:t>
            </a:r>
            <a:r>
              <a:rPr lang="uk-UA" sz="2000" b="1" dirty="0" smtClean="0"/>
              <a:t>години </a:t>
            </a:r>
            <a:r>
              <a:rPr lang="uk-UA" sz="2000" dirty="0" smtClean="0"/>
              <a:t>– тривалість </a:t>
            </a:r>
            <a:r>
              <a:rPr lang="uk-UA" sz="2000" dirty="0"/>
              <a:t>відсутності </a:t>
            </a:r>
            <a:endParaRPr lang="uk-UA" sz="2000" dirty="0" smtClean="0"/>
          </a:p>
          <a:p>
            <a:r>
              <a:rPr lang="uk-UA" sz="2000" dirty="0" smtClean="0"/>
              <a:t>працівника </a:t>
            </a:r>
            <a:r>
              <a:rPr lang="uk-UA" sz="2000" dirty="0"/>
              <a:t>на роботі, після якої </a:t>
            </a:r>
            <a:endParaRPr lang="uk-UA" sz="2000" dirty="0" smtClean="0"/>
          </a:p>
          <a:p>
            <a:r>
              <a:rPr lang="uk-UA" sz="2000" dirty="0" smtClean="0"/>
              <a:t>зараховується прогул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935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4"/>
          <p:cNvSpPr>
            <a:spLocks noChangeShapeType="1"/>
          </p:cNvSpPr>
          <p:nvPr/>
        </p:nvSpPr>
        <p:spPr bwMode="auto">
          <a:xfrm>
            <a:off x="4629647" y="1323132"/>
            <a:ext cx="287337" cy="1800225"/>
          </a:xfrm>
          <a:prstGeom prst="line">
            <a:avLst/>
          </a:prstGeom>
          <a:noFill/>
          <a:ln w="76200">
            <a:solidFill>
              <a:srgbClr val="B20E9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Oval 4"/>
          <p:cNvSpPr txBox="1">
            <a:spLocks noChangeArrowheads="1"/>
          </p:cNvSpPr>
          <p:nvPr/>
        </p:nvSpPr>
        <p:spPr>
          <a:xfrm>
            <a:off x="827584" y="116632"/>
            <a:ext cx="7772400" cy="1143000"/>
          </a:xfrm>
          <a:prstGeom prst="ellipse">
            <a:avLst/>
          </a:prstGeom>
          <a:solidFill>
            <a:schemeClr val="bg2">
              <a:lumMod val="25000"/>
              <a:lumOff val="75000"/>
            </a:schemeClr>
          </a:solidFill>
          <a:ln w="76200">
            <a:solidFill>
              <a:srgbClr val="FF0066"/>
            </a:solidFill>
            <a:rou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lIns="0" rIns="0" bIns="0" anchor="b"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uk-UA" sz="2800" b="1" smtClean="0"/>
              <a:t>ОСОБЛИВОСТІ  ЗВІЛЬНЕННЯ НЕПОВНОЛІТНІХ З РОБОТИ</a:t>
            </a:r>
            <a:endParaRPr lang="uk-UA" sz="2800" b="1" dirty="0" smtClean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52934" y="4563219"/>
            <a:ext cx="3436938" cy="1873250"/>
          </a:xfrm>
          <a:prstGeom prst="roundRect">
            <a:avLst/>
          </a:prstGeom>
          <a:solidFill>
            <a:schemeClr val="bg2">
              <a:lumMod val="25000"/>
              <a:lumOff val="75000"/>
            </a:schemeClr>
          </a:solidFill>
          <a:ln w="76200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eaLnBrk="1" hangingPunct="1">
              <a:lnSpc>
                <a:spcPct val="92000"/>
              </a:lnSpc>
              <a:spcBef>
                <a:spcPts val="50"/>
              </a:spcBef>
              <a:defRPr/>
            </a:pP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Звільнення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  працівників   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молодше   18 років  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з   ініціативи власника  допускається, тільки 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згодою районної (міської) комісії  у  справах  дітей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Arial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413747" y="3169394"/>
            <a:ext cx="4103687" cy="3527425"/>
          </a:xfrm>
          <a:prstGeom prst="roundRect">
            <a:avLst>
              <a:gd name="adj" fmla="val 9978"/>
            </a:avLst>
          </a:prstGeom>
          <a:solidFill>
            <a:schemeClr val="bg2">
              <a:lumMod val="25000"/>
              <a:lumOff val="75000"/>
            </a:schemeClr>
          </a:solidFill>
          <a:ln w="76200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eaLnBrk="1" hangingPunct="1">
              <a:lnSpc>
                <a:spcPct val="92000"/>
              </a:lnSpc>
              <a:spcBef>
                <a:spcPts val="25"/>
              </a:spcBef>
              <a:defRPr/>
            </a:pP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Батьки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неповнолітнього, а також державні органи та службові особи, на яких покладено нагляд і контроль за додержанням   законодавства   про   працю,   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мають   право   вимагати розірвання  трудового   договору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 з   неповнолітнім,   коли   продовження   його   чинності   загрожує   здоров'ю неповнолітнього або порушує його законні інтереси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Arial" charset="0"/>
            </a:endParaRP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H="1">
            <a:off x="3980359" y="1323132"/>
            <a:ext cx="649288" cy="3168650"/>
          </a:xfrm>
          <a:prstGeom prst="line">
            <a:avLst/>
          </a:prstGeom>
          <a:noFill/>
          <a:ln w="76200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9" name="Picture 5" descr="http://news19.ru/uploads/posts/2015-06/1434336457_1323177309_img.lrytas.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704" y="1611635"/>
            <a:ext cx="3600400" cy="2700300"/>
          </a:xfrm>
          <a:prstGeom prst="snip2DiagRect">
            <a:avLst>
              <a:gd name="adj1" fmla="val 546"/>
              <a:gd name="adj2" fmla="val 16667"/>
            </a:avLst>
          </a:prstGeom>
          <a:noFill/>
          <a:ln w="76200">
            <a:solidFill>
              <a:srgbClr val="B20E9B"/>
            </a:solidFill>
          </a:ln>
        </p:spPr>
      </p:pic>
      <p:pic>
        <p:nvPicPr>
          <p:cNvPr id="10" name="Picture 2" descr="http://cs621828.vk.me/v621828365/2ef3f/mWwJO8fy05U.jpg"/>
          <p:cNvPicPr>
            <a:picLocks noChangeAspect="1" noChangeArrowheads="1"/>
          </p:cNvPicPr>
          <p:nvPr/>
        </p:nvPicPr>
        <p:blipFill>
          <a:blip r:embed="rId3" cstate="print"/>
          <a:srcRect l="11111" r="18056" b="11801"/>
          <a:stretch>
            <a:fillRect/>
          </a:stretch>
        </p:blipFill>
        <p:spPr bwMode="auto">
          <a:xfrm>
            <a:off x="5133256" y="1395611"/>
            <a:ext cx="3312368" cy="1584176"/>
          </a:xfrm>
          <a:prstGeom prst="snip2DiagRect">
            <a:avLst>
              <a:gd name="adj1" fmla="val 27606"/>
              <a:gd name="adj2" fmla="val 0"/>
            </a:avLst>
          </a:prstGeom>
          <a:noFill/>
          <a:ln w="76200">
            <a:solidFill>
              <a:srgbClr val="B20E9B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152718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98072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У день звільнення працівнику повинні видати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E:\Работа\Підготовка до уроків історії\9 клас\Правознавство\Неповнолітні як субєкти правовідносин\5. Праця неповнолітніх\670539864e65359b2f613197e806fc23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284984"/>
            <a:ext cx="3810000" cy="290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Картинки по запросу пачка купюр пн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96952"/>
            <a:ext cx="3867506" cy="3492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1720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ДОМАШНЄ ЗАВДАННЯ: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72816"/>
            <a:ext cx="7643192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прочитати §19-20;</a:t>
            </a:r>
          </a:p>
          <a:p>
            <a:pPr marL="0" indent="0"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розв'язати юридичну ситуацію:</a:t>
            </a:r>
          </a:p>
          <a:p>
            <a:r>
              <a:rPr lang="uk-UA" sz="2000" dirty="0" smtClean="0"/>
              <a:t>17-річного </a:t>
            </a:r>
            <a:r>
              <a:rPr lang="uk-UA" sz="2000" dirty="0"/>
              <a:t>працівника взяли на роботу з 1 липня і встановили для нього випробувальний строк 1 міс. 7 серпня юнака звільнили як такого, що не витримав випробування. Чи законне таке рішення?</a:t>
            </a:r>
            <a:endParaRPr lang="ru-RU" sz="2000" dirty="0"/>
          </a:p>
          <a:p>
            <a:r>
              <a:rPr lang="uk-UA" sz="2000" dirty="0" smtClean="0"/>
              <a:t>Хлопчикові </a:t>
            </a:r>
            <a:r>
              <a:rPr lang="uk-UA" sz="2000" dirty="0"/>
              <a:t>12 років, він посварився з батьками і вирішив заробляти на життя сам. Він найнявся вантажником і став переносити ящики вагою 15 кг. Батьки подали позов до суду на роботодавця. Чи мали батьки законні підстави для цього?</a:t>
            </a:r>
            <a:endParaRPr lang="ru-RU" sz="2000" dirty="0"/>
          </a:p>
          <a:p>
            <a:r>
              <a:rPr lang="uk-UA" sz="2000" dirty="0" smtClean="0"/>
              <a:t>16-річного </a:t>
            </a:r>
            <a:r>
              <a:rPr lang="uk-UA" sz="2000" dirty="0"/>
              <a:t>учня коледжу не приймають на постійну роботу на завод у листопаді місяці. Чи порушено право на працю</a:t>
            </a:r>
            <a:r>
              <a:rPr lang="uk-UA" sz="2000" dirty="0" smtClean="0"/>
              <a:t>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90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6000" b="1" i="1" dirty="0" smtClean="0"/>
              <a:t>Дякую за увагу!</a:t>
            </a:r>
            <a:endParaRPr lang="ru-RU" sz="6000" b="1" i="1" dirty="0"/>
          </a:p>
        </p:txBody>
      </p:sp>
    </p:spTree>
    <p:extLst>
      <p:ext uri="{BB962C8B-B14F-4D97-AF65-F5344CB8AC3E}">
        <p14:creationId xmlns:p14="http://schemas.microsoft.com/office/powerpoint/2010/main" xmlns="" val="8529791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672</TotalTime>
  <Words>641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Слайд 1</vt:lpstr>
      <vt:lpstr>Слайд 2</vt:lpstr>
      <vt:lpstr>Слайд 3</vt:lpstr>
      <vt:lpstr>Забороняється  застосування праці неповнолітніх:</vt:lpstr>
      <vt:lpstr>Слайд 5</vt:lpstr>
      <vt:lpstr>Слайд 6</vt:lpstr>
      <vt:lpstr>Слайд 7</vt:lpstr>
      <vt:lpstr>ПИСЬМОВИЙ ТРУДОВИЙ ДОГОВІР</vt:lpstr>
      <vt:lpstr> Трудовий договір – угода між працівником і власником підприємства, установи, організації або уповноваженими ним органом чи особою, за якою працівник зобов'язується виконувати роботу, визначену цією угодою, з дотриманням внутрішнього трудового розпорядку, а власник зобов'язується виплачувати працівникові заробітну плату та забезпечити умови праці, необхідні для виконання роботи.</vt:lpstr>
      <vt:lpstr>Робочий час – це час, протягом якого працівник має виконувати свої трудові обов’язки згідно із чинним законодавством про працю, правилами внутрішнього трудового розпорядку й колективним і трудовим договорами.</vt:lpstr>
      <vt:lpstr>Слайд 11</vt:lpstr>
      <vt:lpstr>Слайд 12</vt:lpstr>
      <vt:lpstr>Слайд 13</vt:lpstr>
      <vt:lpstr>ДОМАШНЄ ЗАВДАННЯ: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Християнська церква в епоху Середньовіччя</dc:title>
  <dc:creator>Мастер</dc:creator>
  <cp:lastModifiedBy>Sch</cp:lastModifiedBy>
  <cp:revision>60</cp:revision>
  <dcterms:created xsi:type="dcterms:W3CDTF">2019-11-14T17:25:18Z</dcterms:created>
  <dcterms:modified xsi:type="dcterms:W3CDTF">2021-03-26T08:37:26Z</dcterms:modified>
</cp:coreProperties>
</file>