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1F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1818" autoAdjust="0"/>
  </p:normalViewPr>
  <p:slideViewPr>
    <p:cSldViewPr snapToGrid="0">
      <p:cViewPr varScale="1">
        <p:scale>
          <a:sx n="67" d="100"/>
          <a:sy n="67" d="100"/>
        </p:scale>
        <p:origin x="8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19866D-597F-4DD4-8762-DED8E9EF7B08}" type="datetimeFigureOut">
              <a:rPr lang="ru-RU" smtClean="0"/>
              <a:t>29.03.2019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DB51F5-6C20-40CD-A914-179141C17A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807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DB51F5-6C20-40CD-A914-179141C17AAD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915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A8388-4820-4354-BEF1-E02F1126F7A5}" type="datetimeFigureOut">
              <a:rPr lang="ru-RU" smtClean="0"/>
              <a:t>29.03.2019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D83A3-186F-496F-B0C6-394759C98E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9786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A8388-4820-4354-BEF1-E02F1126F7A5}" type="datetimeFigureOut">
              <a:rPr lang="ru-RU" smtClean="0"/>
              <a:t>29.03.2019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6CDD83A3-186F-496F-B0C6-394759C98E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6956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A8388-4820-4354-BEF1-E02F1126F7A5}" type="datetimeFigureOut">
              <a:rPr lang="ru-RU" smtClean="0"/>
              <a:t>29.03.2019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D83A3-186F-496F-B0C6-394759C98E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418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A8388-4820-4354-BEF1-E02F1126F7A5}" type="datetimeFigureOut">
              <a:rPr lang="ru-RU" smtClean="0"/>
              <a:t>29.03.2019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D83A3-186F-496F-B0C6-394759C98E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0129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A8388-4820-4354-BEF1-E02F1126F7A5}" type="datetimeFigureOut">
              <a:rPr lang="ru-RU" smtClean="0"/>
              <a:t>29.03.2019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D83A3-186F-496F-B0C6-394759C98E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7185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A8388-4820-4354-BEF1-E02F1126F7A5}" type="datetimeFigureOut">
              <a:rPr lang="ru-RU" smtClean="0"/>
              <a:t>29.03.2019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D83A3-186F-496F-B0C6-394759C98E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2421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A8388-4820-4354-BEF1-E02F1126F7A5}" type="datetimeFigureOut">
              <a:rPr lang="ru-RU" smtClean="0"/>
              <a:t>29.03.2019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D83A3-186F-496F-B0C6-394759C98E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0847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A8388-4820-4354-BEF1-E02F1126F7A5}" type="datetimeFigureOut">
              <a:rPr lang="ru-RU" smtClean="0"/>
              <a:t>29.03.2019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D83A3-186F-496F-B0C6-394759C98E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5613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A8388-4820-4354-BEF1-E02F1126F7A5}" type="datetimeFigureOut">
              <a:rPr lang="ru-RU" smtClean="0"/>
              <a:t>29.03.2019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D83A3-186F-496F-B0C6-394759C98E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784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A8388-4820-4354-BEF1-E02F1126F7A5}" type="datetimeFigureOut">
              <a:rPr lang="ru-RU" smtClean="0"/>
              <a:t>29.03.2019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D83A3-186F-496F-B0C6-394759C98E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8478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A8388-4820-4354-BEF1-E02F1126F7A5}" type="datetimeFigureOut">
              <a:rPr lang="ru-RU" smtClean="0"/>
              <a:t>29.03.2019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D83A3-186F-496F-B0C6-394759C98E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37069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A8388-4820-4354-BEF1-E02F1126F7A5}" type="datetimeFigureOut">
              <a:rPr lang="ru-RU" smtClean="0"/>
              <a:t>29.03.2019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D83A3-186F-496F-B0C6-394759C98E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96145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A8388-4820-4354-BEF1-E02F1126F7A5}" type="datetimeFigureOut">
              <a:rPr lang="ru-RU" smtClean="0"/>
              <a:t>29.03.2019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D83A3-186F-496F-B0C6-394759C98E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2963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A8388-4820-4354-BEF1-E02F1126F7A5}" type="datetimeFigureOut">
              <a:rPr lang="ru-RU" smtClean="0"/>
              <a:t>29.03.2019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D83A3-186F-496F-B0C6-394759C98E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33963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A8388-4820-4354-BEF1-E02F1126F7A5}" type="datetimeFigureOut">
              <a:rPr lang="ru-RU" smtClean="0"/>
              <a:t>29.03.2019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D83A3-186F-496F-B0C6-394759C98E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65257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A8388-4820-4354-BEF1-E02F1126F7A5}" type="datetimeFigureOut">
              <a:rPr lang="ru-RU" smtClean="0"/>
              <a:t>29.03.2019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D83A3-186F-496F-B0C6-394759C98E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20419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A8388-4820-4354-BEF1-E02F1126F7A5}" type="datetimeFigureOut">
              <a:rPr lang="ru-RU" smtClean="0"/>
              <a:t>29.03.2019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D83A3-186F-496F-B0C6-394759C98E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8435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61A8388-4820-4354-BEF1-E02F1126F7A5}" type="datetimeFigureOut">
              <a:rPr lang="ru-RU" smtClean="0"/>
              <a:t>29.03.2019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CDD83A3-186F-496F-B0C6-394759C98E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0672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hyperlink" Target="https://uk.wikipedia.org/wiki/%D0%A4%D0%B0%D0%B9%D0%BB:%D0%9C%D0%BE%D0%BD%D1%83%D0%BC%D0%B5%D0%BD%D1%82_%D0%A1%D0%BB%D0%B0%D0%B2%D0%B8_1.jpg" TargetMode="External"/><Relationship Id="rId7" Type="http://schemas.openxmlformats.org/officeDocument/2006/relationships/hyperlink" Target="https://uk.wikipedia.org/wiki/%D0%A4%D0%B0%D0%B9%D0%BB:%D0%9F%D0%B0%D0%BC%27%D1%8F%D1%82%D0%BD%D0%B8%D0%BA_%D1%81%D0%BB%D0%B0%D0%B2%D0%BD%D0%B8%D0%BC_%D0%B7%D0%B0%D1%85%D0%B8%D1%81%D0%BD%D0%B8%D0%BA%D0%B0%D0%BC_%D0%9F%D0%BE%D0%BB%D1%82%D0%B0%D0%B2%D0%B8_%D1%96_%D0%BA%D0%BE%D0%BC%D0%B5%D0%BD%D0%B4%D0%B0%D0%BD%D1%82%D1%83_%D1%84%D0%BE%D1%80%D1%82%D0%B5%D1%86%D1%96_%D0%9E%D0%BB%D0%B5%D0%BA%D1%81%D1%96%D1%8E_%D0%9A%D0%B5%D0%BB%D1%96%D0%BD%D1%83.jp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hyperlink" Target="https://uk.wikipedia.org/wiki/%D0%A4%D0%B0%D0%B9%D0%BB:%D0%9F%D0%B0%D0%BC%27%D1%8F%D1%82%D0%BD%D0%B8%D0%BA_%D0%BD%D0%B0_%D0%BC%D1%96%D1%81%D1%86%D1%96_%D0%B2%D1%96%D0%B4%D0%BF%D0%BE%D1%87%D0%B8%D0%BD%D0%BA%D1%83_%D0%9F%D0%B5%D1%82%D1%80%D0%B0_%D0%86.jpg" TargetMode="Externa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3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k.wikipedia.org/wiki/%D0%A4%D0%B0%D0%B9%D0%BB:1700_Sverige.jpg" TargetMode="External"/><Relationship Id="rId5" Type="http://schemas.openxmlformats.org/officeDocument/2006/relationships/image" Target="../media/image14.jpeg"/><Relationship Id="rId4" Type="http://schemas.openxmlformats.org/officeDocument/2006/relationships/hyperlink" Target="https://uk.wikipedia.org/wiki/%D0%A4%D0%B0%D0%B9%D0%BB:02_178_Vinkhuijzen_Book_illustrations_of_Historical_description_of_the_clothes_and_weapons_of_Russian_troops.jpg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75018" y="969818"/>
            <a:ext cx="530629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err="1" smtClean="0"/>
              <a:t>Полтавська</a:t>
            </a:r>
            <a:r>
              <a:rPr lang="ru-RU" sz="6000" b="1" dirty="0" smtClean="0"/>
              <a:t> битва </a:t>
            </a:r>
          </a:p>
          <a:p>
            <a:pPr algn="ctr"/>
            <a:r>
              <a:rPr lang="ru-RU" sz="6000" b="1" dirty="0" smtClean="0"/>
              <a:t>27 </a:t>
            </a:r>
            <a:r>
              <a:rPr lang="ru-RU" sz="6000" b="1" dirty="0" err="1" smtClean="0"/>
              <a:t>червня</a:t>
            </a:r>
            <a:r>
              <a:rPr lang="ru-RU" sz="6000" b="1" dirty="0" smtClean="0"/>
              <a:t> 1709 року         </a:t>
            </a:r>
            <a:endParaRPr lang="ru-RU" sz="6000" b="1" dirty="0"/>
          </a:p>
        </p:txBody>
      </p:sp>
    </p:spTree>
    <p:extLst>
      <p:ext uri="{BB962C8B-B14F-4D97-AF65-F5344CB8AC3E}">
        <p14:creationId xmlns:p14="http://schemas.microsoft.com/office/powerpoint/2010/main" val="37984007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24000" y="769441"/>
            <a:ext cx="10668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smtClean="0">
                <a:solidFill>
                  <a:srgbClr val="00B050"/>
                </a:solidFill>
              </a:rPr>
              <a:t>Після успішного завершення воєнних дій на території Речі Посполитої та Саксонії, король Шведської імперії Карл </a:t>
            </a:r>
            <a:r>
              <a:rPr lang="en-US" b="1" smtClean="0">
                <a:solidFill>
                  <a:srgbClr val="00B050"/>
                </a:solidFill>
              </a:rPr>
              <a:t>XII </a:t>
            </a:r>
            <a:r>
              <a:rPr lang="ru-RU" b="1" smtClean="0">
                <a:solidFill>
                  <a:srgbClr val="00B050"/>
                </a:solidFill>
              </a:rPr>
              <a:t>вирішив завдати остаточної поразки Московському царству. З цією метою навесні 1708 року його армія розпочала похід через білоруські землі на Смоленськ і далі на Москву. Однак через гостру потребу відновити сили та сподівання на приєднання до війни союзників — Османської імперії та Кримського ханства, враховуючи таємні переговори Карла </a:t>
            </a:r>
            <a:r>
              <a:rPr lang="en-US" b="1" smtClean="0">
                <a:solidFill>
                  <a:srgbClr val="00B050"/>
                </a:solidFill>
              </a:rPr>
              <a:t>XII </a:t>
            </a:r>
            <a:r>
              <a:rPr lang="ru-RU" b="1" smtClean="0">
                <a:solidFill>
                  <a:srgbClr val="00B050"/>
                </a:solidFill>
              </a:rPr>
              <a:t>та його союзника короля Речі Посполитої Станіслава Лещинського з гетьманом Іваном Мазепою, шведське командування змінило початковий план воєнних дій і рушило на південь.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91891" y="0"/>
            <a:ext cx="40870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dirty="0" smtClean="0">
                <a:solidFill>
                  <a:schemeClr val="bg2">
                    <a:lumMod val="10000"/>
                  </a:schemeClr>
                </a:solidFill>
              </a:rPr>
              <a:t>Передумови</a:t>
            </a:r>
            <a:endParaRPr lang="ru-RU" sz="4400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1026" name="Picture 2" descr="Marten's Poltav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6345" y="2800766"/>
            <a:ext cx="5611091" cy="4057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Прапор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461" y="2800766"/>
            <a:ext cx="4308513" cy="2171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85722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57313" y="1028343"/>
            <a:ext cx="1083468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 smtClean="0"/>
              <a:t>Зрештою</a:t>
            </a:r>
            <a:r>
              <a:rPr lang="ru-RU" b="1" i="1" dirty="0" smtClean="0"/>
              <a:t>, Карл </a:t>
            </a:r>
            <a:r>
              <a:rPr lang="en-US" b="1" i="1" dirty="0" smtClean="0"/>
              <a:t>XII </a:t>
            </a:r>
            <a:r>
              <a:rPr lang="ru-RU" b="1" i="1" dirty="0" err="1" smtClean="0"/>
              <a:t>вирішив</a:t>
            </a:r>
            <a:r>
              <a:rPr lang="ru-RU" b="1" i="1" dirty="0" smtClean="0"/>
              <a:t> </a:t>
            </a:r>
            <a:r>
              <a:rPr lang="ru-RU" b="1" i="1" dirty="0" err="1" smtClean="0"/>
              <a:t>розпочати</a:t>
            </a:r>
            <a:r>
              <a:rPr lang="ru-RU" b="1" i="1" dirty="0" smtClean="0"/>
              <a:t> </a:t>
            </a:r>
            <a:r>
              <a:rPr lang="ru-RU" b="1" i="1" dirty="0" err="1" smtClean="0"/>
              <a:t>наступ</a:t>
            </a:r>
            <a:r>
              <a:rPr lang="ru-RU" b="1" i="1" dirty="0" smtClean="0"/>
              <a:t> на Москву через </a:t>
            </a:r>
            <a:r>
              <a:rPr lang="ru-RU" b="1" i="1" dirty="0" err="1" smtClean="0"/>
              <a:t>Харків</a:t>
            </a:r>
            <a:r>
              <a:rPr lang="ru-RU" b="1" i="1" dirty="0" smtClean="0"/>
              <a:t> та </a:t>
            </a:r>
            <a:r>
              <a:rPr lang="ru-RU" b="1" i="1" dirty="0" err="1" smtClean="0"/>
              <a:t>Курськ</a:t>
            </a:r>
            <a:r>
              <a:rPr lang="ru-RU" b="1" i="1" dirty="0" smtClean="0"/>
              <a:t>. </a:t>
            </a:r>
            <a:r>
              <a:rPr lang="ru-RU" b="1" i="1" dirty="0" err="1" smtClean="0"/>
              <a:t>Суттєвою</a:t>
            </a:r>
            <a:r>
              <a:rPr lang="ru-RU" b="1" i="1" dirty="0" smtClean="0"/>
              <a:t> </a:t>
            </a:r>
            <a:r>
              <a:rPr lang="ru-RU" b="1" i="1" dirty="0" err="1" smtClean="0"/>
              <a:t>перешкодою</a:t>
            </a:r>
            <a:r>
              <a:rPr lang="ru-RU" b="1" i="1" dirty="0" smtClean="0"/>
              <a:t> на </a:t>
            </a:r>
            <a:r>
              <a:rPr lang="ru-RU" b="1" i="1" dirty="0" err="1" smtClean="0"/>
              <a:t>цьому</a:t>
            </a:r>
            <a:r>
              <a:rPr lang="ru-RU" b="1" i="1" dirty="0" smtClean="0"/>
              <a:t> шляху </a:t>
            </a:r>
            <a:r>
              <a:rPr lang="ru-RU" b="1" i="1" dirty="0" err="1" smtClean="0"/>
              <a:t>була</a:t>
            </a:r>
            <a:r>
              <a:rPr lang="ru-RU" b="1" i="1" dirty="0" smtClean="0"/>
              <a:t> Полтава, </a:t>
            </a:r>
            <a:r>
              <a:rPr lang="ru-RU" b="1" i="1" dirty="0" err="1" smtClean="0"/>
              <a:t>розташована</a:t>
            </a:r>
            <a:r>
              <a:rPr lang="ru-RU" b="1" i="1" dirty="0" smtClean="0"/>
              <a:t> на </a:t>
            </a:r>
            <a:r>
              <a:rPr lang="ru-RU" b="1" i="1" dirty="0" err="1" smtClean="0"/>
              <a:t>перехресті</a:t>
            </a:r>
            <a:r>
              <a:rPr lang="ru-RU" b="1" i="1" dirty="0" smtClean="0"/>
              <a:t> </a:t>
            </a:r>
            <a:r>
              <a:rPr lang="ru-RU" b="1" i="1" dirty="0" err="1" smtClean="0"/>
              <a:t>важливих</a:t>
            </a:r>
            <a:r>
              <a:rPr lang="ru-RU" b="1" i="1" dirty="0" smtClean="0"/>
              <a:t> </a:t>
            </a:r>
            <a:r>
              <a:rPr lang="ru-RU" b="1" i="1" dirty="0" err="1" smtClean="0"/>
              <a:t>шляхів</a:t>
            </a:r>
            <a:r>
              <a:rPr lang="ru-RU" b="1" i="1" dirty="0" smtClean="0"/>
              <a:t>. </a:t>
            </a:r>
            <a:r>
              <a:rPr lang="ru-RU" b="1" i="1" dirty="0" err="1" smtClean="0"/>
              <a:t>Наприкінці</a:t>
            </a:r>
            <a:r>
              <a:rPr lang="ru-RU" b="1" i="1" dirty="0" smtClean="0"/>
              <a:t> </a:t>
            </a:r>
            <a:r>
              <a:rPr lang="ru-RU" b="1" i="1" dirty="0" err="1" smtClean="0"/>
              <a:t>квітня</a:t>
            </a:r>
            <a:r>
              <a:rPr lang="ru-RU" b="1" i="1" dirty="0" smtClean="0"/>
              <a:t> </a:t>
            </a:r>
            <a:r>
              <a:rPr lang="ru-RU" b="1" i="1" dirty="0" err="1" smtClean="0"/>
              <a:t>головні</a:t>
            </a:r>
            <a:r>
              <a:rPr lang="ru-RU" b="1" i="1" dirty="0" smtClean="0"/>
              <a:t> </a:t>
            </a:r>
            <a:r>
              <a:rPr lang="ru-RU" b="1" i="1" dirty="0" err="1" smtClean="0"/>
              <a:t>сили</a:t>
            </a:r>
            <a:r>
              <a:rPr lang="ru-RU" b="1" i="1" dirty="0" smtClean="0"/>
              <a:t> </a:t>
            </a:r>
            <a:r>
              <a:rPr lang="ru-RU" b="1" i="1" dirty="0" err="1" smtClean="0"/>
              <a:t>шведської</a:t>
            </a:r>
            <a:r>
              <a:rPr lang="ru-RU" b="1" i="1" dirty="0" smtClean="0"/>
              <a:t> </a:t>
            </a:r>
            <a:r>
              <a:rPr lang="ru-RU" b="1" i="1" dirty="0" err="1" smtClean="0"/>
              <a:t>армії</a:t>
            </a:r>
            <a:r>
              <a:rPr lang="ru-RU" b="1" i="1" dirty="0" smtClean="0"/>
              <a:t> </a:t>
            </a:r>
            <a:r>
              <a:rPr lang="ru-RU" b="1" i="1" dirty="0" err="1" smtClean="0"/>
              <a:t>збираються</a:t>
            </a:r>
            <a:r>
              <a:rPr lang="ru-RU" b="1" i="1" dirty="0" smtClean="0"/>
              <a:t> </a:t>
            </a:r>
            <a:r>
              <a:rPr lang="ru-RU" b="1" i="1" dirty="0" err="1" smtClean="0"/>
              <a:t>під</a:t>
            </a:r>
            <a:r>
              <a:rPr lang="ru-RU" b="1" i="1" dirty="0" smtClean="0"/>
              <a:t> </a:t>
            </a:r>
            <a:r>
              <a:rPr lang="ru-RU" b="1" i="1" dirty="0" err="1" smtClean="0"/>
              <a:t>містом</a:t>
            </a:r>
            <a:r>
              <a:rPr lang="ru-RU" b="1" i="1" dirty="0" smtClean="0"/>
              <a:t>, </a:t>
            </a:r>
            <a:r>
              <a:rPr lang="ru-RU" b="1" i="1" dirty="0" err="1" smtClean="0"/>
              <a:t>починаючи</a:t>
            </a:r>
            <a:r>
              <a:rPr lang="ru-RU" b="1" i="1" dirty="0" smtClean="0"/>
              <a:t> </a:t>
            </a:r>
            <a:r>
              <a:rPr lang="ru-RU" b="1" i="1" dirty="0" err="1" smtClean="0"/>
              <a:t>його</a:t>
            </a:r>
            <a:r>
              <a:rPr lang="ru-RU" b="1" i="1" dirty="0" smtClean="0"/>
              <a:t> облогу. </a:t>
            </a:r>
            <a:r>
              <a:rPr lang="ru-RU" b="1" i="1" dirty="0" err="1" smtClean="0"/>
              <a:t>Гарнізон</a:t>
            </a:r>
            <a:r>
              <a:rPr lang="ru-RU" b="1" i="1" dirty="0" smtClean="0"/>
              <a:t> </a:t>
            </a:r>
            <a:r>
              <a:rPr lang="ru-RU" b="1" i="1" dirty="0" err="1" smtClean="0"/>
              <a:t>складався</a:t>
            </a:r>
            <a:r>
              <a:rPr lang="ru-RU" b="1" i="1" dirty="0" smtClean="0"/>
              <a:t> з </a:t>
            </a:r>
            <a:r>
              <a:rPr lang="ru-RU" b="1" i="1" dirty="0" err="1" smtClean="0"/>
              <a:t>московитів</a:t>
            </a:r>
            <a:r>
              <a:rPr lang="ru-RU" b="1" i="1" dirty="0" smtClean="0"/>
              <a:t> — 4,3 тис. </a:t>
            </a:r>
            <a:r>
              <a:rPr lang="ru-RU" b="1" i="1" dirty="0" err="1" smtClean="0"/>
              <a:t>чол</a:t>
            </a:r>
            <a:r>
              <a:rPr lang="ru-RU" b="1" i="1" dirty="0" smtClean="0"/>
              <a:t>., на </a:t>
            </a:r>
            <a:r>
              <a:rPr lang="ru-RU" b="1" i="1" dirty="0" err="1" smtClean="0"/>
              <a:t>чолі</a:t>
            </a:r>
            <a:r>
              <a:rPr lang="ru-RU" b="1" i="1" dirty="0" smtClean="0"/>
              <a:t> з полковником О. </a:t>
            </a:r>
            <a:r>
              <a:rPr lang="ru-RU" b="1" i="1" dirty="0" err="1" smtClean="0"/>
              <a:t>Келіним</a:t>
            </a:r>
            <a:r>
              <a:rPr lang="ru-RU" b="1" i="1" dirty="0" smtClean="0"/>
              <a:t>, та 2,6 тис. </a:t>
            </a:r>
            <a:r>
              <a:rPr lang="ru-RU" b="1" i="1" dirty="0" err="1" smtClean="0"/>
              <a:t>козаків</a:t>
            </a:r>
            <a:r>
              <a:rPr lang="ru-RU" b="1" i="1" dirty="0" smtClean="0"/>
              <a:t> та </a:t>
            </a:r>
            <a:r>
              <a:rPr lang="ru-RU" b="1" i="1" dirty="0" err="1" smtClean="0"/>
              <a:t>ополчення</a:t>
            </a:r>
            <a:r>
              <a:rPr lang="ru-RU" b="1" i="1" dirty="0" smtClean="0"/>
              <a:t> з </a:t>
            </a:r>
            <a:r>
              <a:rPr lang="ru-RU" b="1" i="1" dirty="0" err="1" smtClean="0"/>
              <a:t>навколишніх</a:t>
            </a:r>
            <a:r>
              <a:rPr lang="ru-RU" b="1" i="1" dirty="0" smtClean="0"/>
              <a:t> </a:t>
            </a:r>
            <a:r>
              <a:rPr lang="ru-RU" b="1" i="1" dirty="0" err="1" smtClean="0"/>
              <a:t>лівобережних</a:t>
            </a:r>
            <a:r>
              <a:rPr lang="ru-RU" b="1" i="1" dirty="0" smtClean="0"/>
              <a:t> </a:t>
            </a:r>
            <a:r>
              <a:rPr lang="ru-RU" b="1" i="1" dirty="0" err="1" smtClean="0"/>
              <a:t>територій</a:t>
            </a:r>
            <a:r>
              <a:rPr lang="ru-RU" b="1" i="1" dirty="0" smtClean="0"/>
              <a:t>. На початку </a:t>
            </a:r>
            <a:r>
              <a:rPr lang="ru-RU" b="1" i="1" dirty="0" err="1" smtClean="0"/>
              <a:t>травня</a:t>
            </a:r>
            <a:r>
              <a:rPr lang="ru-RU" b="1" i="1" dirty="0" smtClean="0"/>
              <a:t> 1709 </a:t>
            </a:r>
            <a:r>
              <a:rPr lang="ru-RU" b="1" i="1" dirty="0" err="1" smtClean="0"/>
              <a:t>була</a:t>
            </a:r>
            <a:r>
              <a:rPr lang="ru-RU" b="1" i="1" dirty="0" smtClean="0"/>
              <a:t> </a:t>
            </a:r>
            <a:r>
              <a:rPr lang="ru-RU" b="1" i="1" dirty="0" err="1" smtClean="0"/>
              <a:t>здійснена</a:t>
            </a:r>
            <a:r>
              <a:rPr lang="ru-RU" b="1" i="1" dirty="0" smtClean="0"/>
              <a:t> </a:t>
            </a:r>
            <a:r>
              <a:rPr lang="ru-RU" b="1" i="1" dirty="0" err="1" smtClean="0"/>
              <a:t>спроба</a:t>
            </a:r>
            <a:r>
              <a:rPr lang="ru-RU" b="1" i="1" dirty="0" smtClean="0"/>
              <a:t> штурмом </a:t>
            </a:r>
            <a:r>
              <a:rPr lang="ru-RU" b="1" i="1" dirty="0" err="1" smtClean="0"/>
              <a:t>здобути</a:t>
            </a:r>
            <a:r>
              <a:rPr lang="ru-RU" b="1" i="1" dirty="0" smtClean="0"/>
              <a:t> </a:t>
            </a:r>
            <a:r>
              <a:rPr lang="ru-RU" b="1" i="1" dirty="0" err="1" smtClean="0"/>
              <a:t>місто</a:t>
            </a:r>
            <a:r>
              <a:rPr lang="ru-RU" b="1" i="1" dirty="0" smtClean="0"/>
              <a:t>, але </a:t>
            </a:r>
            <a:r>
              <a:rPr lang="ru-RU" b="1" i="1" dirty="0" err="1" smtClean="0"/>
              <a:t>невдача</a:t>
            </a:r>
            <a:r>
              <a:rPr lang="ru-RU" b="1" i="1" dirty="0" smtClean="0"/>
              <a:t> </a:t>
            </a:r>
            <a:r>
              <a:rPr lang="ru-RU" b="1" i="1" dirty="0" err="1" smtClean="0"/>
              <a:t>змусила</a:t>
            </a:r>
            <a:r>
              <a:rPr lang="ru-RU" b="1" i="1" dirty="0" smtClean="0"/>
              <a:t> </a:t>
            </a:r>
            <a:r>
              <a:rPr lang="ru-RU" b="1" i="1" dirty="0" err="1" smtClean="0"/>
              <a:t>приступити</a:t>
            </a:r>
            <a:r>
              <a:rPr lang="ru-RU" b="1" i="1" dirty="0" smtClean="0"/>
              <a:t> до </a:t>
            </a:r>
            <a:r>
              <a:rPr lang="ru-RU" b="1" i="1" dirty="0" err="1" smtClean="0"/>
              <a:t>довготривалої</a:t>
            </a:r>
            <a:r>
              <a:rPr lang="ru-RU" b="1" i="1" dirty="0" smtClean="0"/>
              <a:t> облоги </a:t>
            </a:r>
            <a:r>
              <a:rPr lang="ru-RU" b="1" i="1" dirty="0" err="1" smtClean="0"/>
              <a:t>Полтави</a:t>
            </a:r>
            <a:r>
              <a:rPr lang="ru-RU" b="1" i="1" dirty="0" smtClean="0"/>
              <a:t>. Ставку </a:t>
            </a:r>
            <a:r>
              <a:rPr lang="ru-RU" b="1" i="1" dirty="0" err="1" smtClean="0"/>
              <a:t>гетьмана</a:t>
            </a:r>
            <a:r>
              <a:rPr lang="ru-RU" b="1" i="1" dirty="0" smtClean="0"/>
              <a:t>, разом з </a:t>
            </a:r>
            <a:r>
              <a:rPr lang="ru-RU" b="1" i="1" dirty="0" err="1" smtClean="0"/>
              <a:t>королівською</a:t>
            </a:r>
            <a:r>
              <a:rPr lang="ru-RU" b="1" i="1" dirty="0" smtClean="0"/>
              <a:t>, </a:t>
            </a:r>
            <a:r>
              <a:rPr lang="ru-RU" b="1" i="1" dirty="0" err="1" smtClean="0"/>
              <a:t>було</a:t>
            </a:r>
            <a:r>
              <a:rPr lang="ru-RU" b="1" i="1" dirty="0" smtClean="0"/>
              <a:t> </a:t>
            </a:r>
            <a:r>
              <a:rPr lang="ru-RU" b="1" i="1" dirty="0" err="1" smtClean="0"/>
              <a:t>розташовано</a:t>
            </a:r>
            <a:r>
              <a:rPr lang="ru-RU" b="1" i="1" dirty="0" smtClean="0"/>
              <a:t> в с. Жуки. </a:t>
            </a:r>
            <a:r>
              <a:rPr lang="ru-RU" b="1" i="1" dirty="0" err="1" smtClean="0"/>
              <a:t>Табір</a:t>
            </a:r>
            <a:r>
              <a:rPr lang="ru-RU" b="1" i="1" dirty="0" smtClean="0"/>
              <a:t> Петра </a:t>
            </a:r>
            <a:r>
              <a:rPr lang="en-US" b="1" i="1" dirty="0" smtClean="0"/>
              <a:t>I, </a:t>
            </a:r>
            <a:r>
              <a:rPr lang="ru-RU" b="1" i="1" dirty="0" err="1" smtClean="0"/>
              <a:t>сили</a:t>
            </a:r>
            <a:r>
              <a:rPr lang="ru-RU" b="1" i="1" dirty="0" smtClean="0"/>
              <a:t> </a:t>
            </a:r>
            <a:r>
              <a:rPr lang="ru-RU" b="1" i="1" dirty="0" err="1" smtClean="0"/>
              <a:t>котрого</a:t>
            </a:r>
            <a:r>
              <a:rPr lang="ru-RU" b="1" i="1" dirty="0" smtClean="0"/>
              <a:t> </a:t>
            </a:r>
            <a:r>
              <a:rPr lang="ru-RU" b="1" i="1" dirty="0" err="1" smtClean="0"/>
              <a:t>прибули</a:t>
            </a:r>
            <a:r>
              <a:rPr lang="ru-RU" b="1" i="1" dirty="0" smtClean="0"/>
              <a:t> </a:t>
            </a:r>
            <a:r>
              <a:rPr lang="ru-RU" b="1" i="1" dirty="0" err="1" smtClean="0"/>
              <a:t>під</a:t>
            </a:r>
            <a:r>
              <a:rPr lang="ru-RU" b="1" i="1" dirty="0" smtClean="0"/>
              <a:t> Полтаву 25 — 26 </a:t>
            </a:r>
            <a:r>
              <a:rPr lang="ru-RU" b="1" i="1" dirty="0" err="1" smtClean="0"/>
              <a:t>червня</a:t>
            </a:r>
            <a:r>
              <a:rPr lang="ru-RU" b="1" i="1" dirty="0" smtClean="0"/>
              <a:t>, </a:t>
            </a:r>
            <a:r>
              <a:rPr lang="ru-RU" b="1" i="1" dirty="0" err="1" smtClean="0"/>
              <a:t>було</a:t>
            </a:r>
            <a:r>
              <a:rPr lang="ru-RU" b="1" i="1" dirty="0" smtClean="0"/>
              <a:t> </a:t>
            </a:r>
            <a:r>
              <a:rPr lang="ru-RU" b="1" i="1" dirty="0" err="1" smtClean="0"/>
              <a:t>зведено</a:t>
            </a:r>
            <a:r>
              <a:rPr lang="ru-RU" b="1" i="1" dirty="0" smtClean="0"/>
              <a:t> </a:t>
            </a:r>
            <a:r>
              <a:rPr lang="ru-RU" b="1" i="1" dirty="0" err="1" smtClean="0"/>
              <a:t>навколо</a:t>
            </a:r>
            <a:r>
              <a:rPr lang="ru-RU" b="1" i="1" dirty="0" smtClean="0"/>
              <a:t> с. </a:t>
            </a:r>
            <a:r>
              <a:rPr lang="ru-RU" b="1" i="1" dirty="0" err="1" smtClean="0"/>
              <a:t>Яківці</a:t>
            </a:r>
            <a:r>
              <a:rPr lang="ru-RU" b="1" i="1" dirty="0" smtClean="0"/>
              <a:t> — </a:t>
            </a:r>
            <a:r>
              <a:rPr lang="ru-RU" b="1" i="1" dirty="0" err="1" smtClean="0"/>
              <a:t>царськими</a:t>
            </a:r>
            <a:r>
              <a:rPr lang="ru-RU" b="1" i="1" dirty="0" smtClean="0"/>
              <a:t> </a:t>
            </a:r>
            <a:r>
              <a:rPr lang="ru-RU" b="1" i="1" dirty="0" err="1" smtClean="0"/>
              <a:t>військами</a:t>
            </a:r>
            <a:r>
              <a:rPr lang="ru-RU" b="1" i="1" dirty="0" smtClean="0"/>
              <a:t> </a:t>
            </a:r>
            <a:r>
              <a:rPr lang="ru-RU" b="1" i="1" dirty="0" err="1" smtClean="0"/>
              <a:t>було</a:t>
            </a:r>
            <a:r>
              <a:rPr lang="ru-RU" b="1" i="1" dirty="0" smtClean="0"/>
              <a:t> </a:t>
            </a:r>
            <a:r>
              <a:rPr lang="ru-RU" b="1" i="1" dirty="0" err="1" smtClean="0"/>
              <a:t>збудовано</a:t>
            </a:r>
            <a:r>
              <a:rPr lang="ru-RU" b="1" i="1" dirty="0" smtClean="0"/>
              <a:t> </a:t>
            </a:r>
            <a:r>
              <a:rPr lang="ru-RU" b="1" i="1" dirty="0" err="1" smtClean="0"/>
              <a:t>укріплений</a:t>
            </a:r>
            <a:r>
              <a:rPr lang="ru-RU" b="1" i="1" dirty="0" smtClean="0"/>
              <a:t> </a:t>
            </a:r>
            <a:r>
              <a:rPr lang="ru-RU" b="1" i="1" dirty="0" err="1" smtClean="0"/>
              <a:t>табір</a:t>
            </a:r>
            <a:r>
              <a:rPr lang="ru-RU" b="1" i="1" dirty="0" smtClean="0"/>
              <a:t>, </a:t>
            </a:r>
            <a:r>
              <a:rPr lang="ru-RU" b="1" i="1" dirty="0" err="1" smtClean="0"/>
              <a:t>підступи</a:t>
            </a:r>
            <a:r>
              <a:rPr lang="ru-RU" b="1" i="1" dirty="0" smtClean="0"/>
              <a:t> до </a:t>
            </a:r>
            <a:r>
              <a:rPr lang="ru-RU" b="1" i="1" dirty="0" err="1" smtClean="0"/>
              <a:t>якого</a:t>
            </a:r>
            <a:r>
              <a:rPr lang="ru-RU" b="1" i="1" dirty="0" smtClean="0"/>
              <a:t> </a:t>
            </a:r>
            <a:r>
              <a:rPr lang="ru-RU" b="1" i="1" dirty="0" err="1" smtClean="0"/>
              <a:t>охороняли</a:t>
            </a:r>
            <a:r>
              <a:rPr lang="ru-RU" b="1" i="1" dirty="0" smtClean="0"/>
              <a:t> 6 </a:t>
            </a:r>
            <a:r>
              <a:rPr lang="ru-RU" b="1" i="1" dirty="0" err="1" smtClean="0"/>
              <a:t>поперечних</a:t>
            </a:r>
            <a:r>
              <a:rPr lang="ru-RU" b="1" i="1" dirty="0" smtClean="0"/>
              <a:t> та 4 </a:t>
            </a:r>
            <a:r>
              <a:rPr lang="ru-RU" b="1" i="1" dirty="0" err="1" smtClean="0"/>
              <a:t>поздовжні</a:t>
            </a:r>
            <a:r>
              <a:rPr lang="ru-RU" b="1" i="1" dirty="0" smtClean="0"/>
              <a:t> </a:t>
            </a:r>
            <a:r>
              <a:rPr lang="ru-RU" b="1" i="1" dirty="0" err="1" smtClean="0"/>
              <a:t>редути</a:t>
            </a:r>
            <a:r>
              <a:rPr lang="ru-RU" b="1" i="1" dirty="0" smtClean="0"/>
              <a:t>.</a:t>
            </a:r>
            <a:endParaRPr lang="ru-RU" b="1" i="1" dirty="0"/>
          </a:p>
        </p:txBody>
      </p:sp>
      <p:sp>
        <p:nvSpPr>
          <p:cNvPr id="5" name="TextBox 4"/>
          <p:cNvSpPr txBox="1"/>
          <p:nvPr/>
        </p:nvSpPr>
        <p:spPr>
          <a:xfrm>
            <a:off x="4129088" y="0"/>
            <a:ext cx="411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dirty="0" smtClean="0">
                <a:solidFill>
                  <a:srgbClr val="FF0000"/>
                </a:solidFill>
              </a:rPr>
              <a:t>Облога міста</a:t>
            </a:r>
            <a:endParaRPr lang="ru-RU" sz="4400" dirty="0">
              <a:solidFill>
                <a:srgbClr val="FF0000"/>
              </a:solidFill>
            </a:endParaRPr>
          </a:p>
        </p:txBody>
      </p:sp>
      <p:pic>
        <p:nvPicPr>
          <p:cNvPr id="2052" name="Picture 4" descr="Ukraine-Livoberezzhy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613666"/>
            <a:ext cx="5043488" cy="3244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73727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19225" y="858053"/>
            <a:ext cx="1077277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У </a:t>
            </a:r>
            <a:r>
              <a:rPr lang="ru-RU" dirty="0" err="1" smtClean="0"/>
              <a:t>Полтавській</a:t>
            </a:r>
            <a:r>
              <a:rPr lang="ru-RU" dirty="0" smtClean="0"/>
              <a:t> </a:t>
            </a:r>
            <a:r>
              <a:rPr lang="ru-RU" dirty="0" err="1" smtClean="0"/>
              <a:t>битві</a:t>
            </a:r>
            <a:r>
              <a:rPr lang="ru-RU" dirty="0" smtClean="0"/>
              <a:t> </a:t>
            </a:r>
            <a:r>
              <a:rPr lang="ru-RU" dirty="0" err="1" smtClean="0"/>
              <a:t>шведи</a:t>
            </a:r>
            <a:r>
              <a:rPr lang="ru-RU" dirty="0" smtClean="0"/>
              <a:t> </a:t>
            </a:r>
            <a:r>
              <a:rPr lang="ru-RU" dirty="0" err="1" smtClean="0"/>
              <a:t>втратили</a:t>
            </a:r>
            <a:r>
              <a:rPr lang="ru-RU" dirty="0" smtClean="0"/>
              <a:t> </a:t>
            </a:r>
            <a:r>
              <a:rPr lang="ru-RU" dirty="0" err="1" smtClean="0"/>
              <a:t>близько</a:t>
            </a:r>
            <a:r>
              <a:rPr lang="ru-RU" dirty="0" smtClean="0"/>
              <a:t> 10 тис. </a:t>
            </a:r>
            <a:r>
              <a:rPr lang="ru-RU" dirty="0" err="1" smtClean="0"/>
              <a:t>чол</a:t>
            </a:r>
            <a:r>
              <a:rPr lang="ru-RU" dirty="0" smtClean="0"/>
              <a:t>. </a:t>
            </a:r>
            <a:r>
              <a:rPr lang="ru-RU" dirty="0" err="1" smtClean="0"/>
              <a:t>вбитими</a:t>
            </a:r>
            <a:r>
              <a:rPr lang="ru-RU" dirty="0" smtClean="0"/>
              <a:t> та </a:t>
            </a:r>
            <a:r>
              <a:rPr lang="ru-RU" dirty="0" err="1" smtClean="0"/>
              <a:t>пораненими</a:t>
            </a:r>
            <a:r>
              <a:rPr lang="ru-RU" dirty="0" smtClean="0"/>
              <a:t>. У полон </a:t>
            </a:r>
            <a:r>
              <a:rPr lang="ru-RU" dirty="0" err="1" smtClean="0"/>
              <a:t>потрапили</a:t>
            </a:r>
            <a:r>
              <a:rPr lang="ru-RU" dirty="0" smtClean="0"/>
              <a:t> фельдмаршал К. Г. </a:t>
            </a:r>
            <a:r>
              <a:rPr lang="ru-RU" dirty="0" err="1" smtClean="0"/>
              <a:t>Реншільд</a:t>
            </a:r>
            <a:r>
              <a:rPr lang="ru-RU" dirty="0" smtClean="0"/>
              <a:t>, перший </a:t>
            </a:r>
            <a:r>
              <a:rPr lang="ru-RU" dirty="0" err="1" smtClean="0"/>
              <a:t>міністр</a:t>
            </a:r>
            <a:r>
              <a:rPr lang="ru-RU" dirty="0" smtClean="0"/>
              <a:t> </a:t>
            </a:r>
            <a:r>
              <a:rPr lang="ru-RU" dirty="0" err="1" smtClean="0"/>
              <a:t>Шведської</a:t>
            </a:r>
            <a:r>
              <a:rPr lang="ru-RU" dirty="0" smtClean="0"/>
              <a:t> </a:t>
            </a:r>
            <a:r>
              <a:rPr lang="ru-RU" dirty="0" err="1" smtClean="0"/>
              <a:t>імперії</a:t>
            </a:r>
            <a:r>
              <a:rPr lang="ru-RU" dirty="0" smtClean="0"/>
              <a:t> граф </a:t>
            </a:r>
            <a:r>
              <a:rPr lang="ru-RU" dirty="0" err="1" smtClean="0"/>
              <a:t>Піпер</a:t>
            </a:r>
            <a:r>
              <a:rPr lang="ru-RU" dirty="0" smtClean="0"/>
              <a:t>, </a:t>
            </a:r>
            <a:r>
              <a:rPr lang="ru-RU" dirty="0" err="1" smtClean="0"/>
              <a:t>багато</a:t>
            </a:r>
            <a:r>
              <a:rPr lang="ru-RU" dirty="0" smtClean="0"/>
              <a:t> </a:t>
            </a:r>
            <a:r>
              <a:rPr lang="ru-RU" dirty="0" err="1" smtClean="0"/>
              <a:t>генералів</a:t>
            </a:r>
            <a:r>
              <a:rPr lang="ru-RU" dirty="0" smtClean="0"/>
              <a:t> та </a:t>
            </a:r>
            <a:r>
              <a:rPr lang="ru-RU" dirty="0" err="1" smtClean="0"/>
              <a:t>офіцерів</a:t>
            </a:r>
            <a:r>
              <a:rPr lang="ru-RU" dirty="0" smtClean="0"/>
              <a:t> (</a:t>
            </a:r>
            <a:r>
              <a:rPr lang="ru-RU" dirty="0" err="1" smtClean="0"/>
              <a:t>зокрема</a:t>
            </a:r>
            <a:r>
              <a:rPr lang="ru-RU" dirty="0" smtClean="0"/>
              <a:t>, Рос). </a:t>
            </a:r>
            <a:r>
              <a:rPr lang="ru-RU" dirty="0" err="1" smtClean="0"/>
              <a:t>Втрати</a:t>
            </a:r>
            <a:r>
              <a:rPr lang="ru-RU" dirty="0" smtClean="0"/>
              <a:t> </a:t>
            </a:r>
            <a:r>
              <a:rPr lang="ru-RU" dirty="0" err="1" smtClean="0"/>
              <a:t>суперника</a:t>
            </a:r>
            <a:r>
              <a:rPr lang="ru-RU" dirty="0" smtClean="0"/>
              <a:t> становили 4.5 тис. </a:t>
            </a:r>
            <a:r>
              <a:rPr lang="ru-RU" dirty="0" err="1" smtClean="0"/>
              <a:t>чол</a:t>
            </a:r>
            <a:r>
              <a:rPr lang="ru-RU" dirty="0" smtClean="0"/>
              <a:t>. </a:t>
            </a:r>
            <a:r>
              <a:rPr lang="ru-RU" dirty="0" err="1" smtClean="0"/>
              <a:t>вбитими</a:t>
            </a:r>
            <a:r>
              <a:rPr lang="ru-RU" dirty="0" smtClean="0"/>
              <a:t> і </a:t>
            </a:r>
            <a:r>
              <a:rPr lang="ru-RU" dirty="0" err="1" smtClean="0"/>
              <a:t>пораненими</a:t>
            </a:r>
            <a:r>
              <a:rPr lang="ru-RU" dirty="0" smtClean="0"/>
              <a:t>. </a:t>
            </a:r>
            <a:r>
              <a:rPr lang="ru-RU" dirty="0" err="1" smtClean="0"/>
              <a:t>Рештки</a:t>
            </a:r>
            <a:r>
              <a:rPr lang="ru-RU" dirty="0" smtClean="0"/>
              <a:t> </a:t>
            </a:r>
            <a:r>
              <a:rPr lang="ru-RU" dirty="0" err="1" smtClean="0"/>
              <a:t>війська</a:t>
            </a:r>
            <a:r>
              <a:rPr lang="ru-RU" dirty="0" smtClean="0"/>
              <a:t> </a:t>
            </a:r>
            <a:r>
              <a:rPr lang="ru-RU" dirty="0" err="1" smtClean="0"/>
              <a:t>відступили</a:t>
            </a:r>
            <a:r>
              <a:rPr lang="ru-RU" dirty="0" smtClean="0"/>
              <a:t> </a:t>
            </a:r>
            <a:r>
              <a:rPr lang="ru-RU" dirty="0" err="1" smtClean="0"/>
              <a:t>вздовж</a:t>
            </a:r>
            <a:r>
              <a:rPr lang="ru-RU" dirty="0" smtClean="0"/>
              <a:t> р. </a:t>
            </a:r>
            <a:r>
              <a:rPr lang="ru-RU" dirty="0" err="1" smtClean="0"/>
              <a:t>Ворскли</a:t>
            </a:r>
            <a:r>
              <a:rPr lang="ru-RU" dirty="0" smtClean="0"/>
              <a:t>, у </a:t>
            </a:r>
            <a:r>
              <a:rPr lang="ru-RU" dirty="0" err="1" smtClean="0"/>
              <a:t>ніч</a:t>
            </a:r>
            <a:r>
              <a:rPr lang="ru-RU" dirty="0" smtClean="0"/>
              <a:t> з 29 на 30 </a:t>
            </a:r>
            <a:r>
              <a:rPr lang="ru-RU" dirty="0" err="1" smtClean="0"/>
              <a:t>червня</a:t>
            </a:r>
            <a:r>
              <a:rPr lang="ru-RU" dirty="0" smtClean="0"/>
              <a:t> </a:t>
            </a:r>
            <a:r>
              <a:rPr lang="ru-RU" dirty="0" err="1" smtClean="0"/>
              <a:t>біля</a:t>
            </a:r>
            <a:r>
              <a:rPr lang="ru-RU" dirty="0" smtClean="0"/>
              <a:t> </a:t>
            </a:r>
            <a:r>
              <a:rPr lang="ru-RU" dirty="0" err="1" smtClean="0"/>
              <a:t>Переволочної</a:t>
            </a:r>
            <a:r>
              <a:rPr lang="ru-RU" dirty="0" smtClean="0"/>
              <a:t> король та Мазепа з невеликим загоном </a:t>
            </a:r>
            <a:r>
              <a:rPr lang="ru-RU" dirty="0" err="1" smtClean="0"/>
              <a:t>форсували</a:t>
            </a:r>
            <a:r>
              <a:rPr lang="ru-RU" dirty="0" smtClean="0"/>
              <a:t> </a:t>
            </a:r>
            <a:r>
              <a:rPr lang="ru-RU" dirty="0" err="1" smtClean="0"/>
              <a:t>Дніпро</a:t>
            </a:r>
            <a:r>
              <a:rPr lang="ru-RU" dirty="0" smtClean="0"/>
              <a:t>. На </a:t>
            </a:r>
            <a:r>
              <a:rPr lang="ru-RU" dirty="0" err="1" smtClean="0"/>
              <a:t>лівому</a:t>
            </a:r>
            <a:r>
              <a:rPr lang="ru-RU" dirty="0" smtClean="0"/>
              <a:t> </a:t>
            </a:r>
            <a:r>
              <a:rPr lang="ru-RU" dirty="0" err="1" smtClean="0"/>
              <a:t>березі</a:t>
            </a:r>
            <a:r>
              <a:rPr lang="ru-RU" dirty="0" smtClean="0"/>
              <a:t> </a:t>
            </a:r>
            <a:r>
              <a:rPr lang="ru-RU" dirty="0" err="1" smtClean="0"/>
              <a:t>залишилися</a:t>
            </a:r>
            <a:r>
              <a:rPr lang="ru-RU" dirty="0" smtClean="0"/>
              <a:t> </a:t>
            </a:r>
            <a:r>
              <a:rPr lang="ru-RU" dirty="0" err="1" smtClean="0"/>
              <a:t>запорозька</a:t>
            </a:r>
            <a:r>
              <a:rPr lang="ru-RU" dirty="0" smtClean="0"/>
              <a:t> </a:t>
            </a:r>
            <a:r>
              <a:rPr lang="ru-RU" dirty="0" err="1" smtClean="0"/>
              <a:t>піхота</a:t>
            </a:r>
            <a:r>
              <a:rPr lang="ru-RU" dirty="0" smtClean="0"/>
              <a:t>, </a:t>
            </a:r>
            <a:r>
              <a:rPr lang="ru-RU" dirty="0" err="1" smtClean="0"/>
              <a:t>кількасот</a:t>
            </a:r>
            <a:r>
              <a:rPr lang="ru-RU" dirty="0" smtClean="0"/>
              <a:t> </a:t>
            </a:r>
            <a:r>
              <a:rPr lang="ru-RU" dirty="0" err="1" smtClean="0"/>
              <a:t>компанійців</a:t>
            </a:r>
            <a:r>
              <a:rPr lang="ru-RU" dirty="0" smtClean="0"/>
              <a:t> та </a:t>
            </a:r>
            <a:r>
              <a:rPr lang="ru-RU" dirty="0" err="1" smtClean="0"/>
              <a:t>залишки</a:t>
            </a:r>
            <a:r>
              <a:rPr lang="ru-RU" dirty="0" smtClean="0"/>
              <a:t> </a:t>
            </a:r>
            <a:r>
              <a:rPr lang="ru-RU" dirty="0" err="1" smtClean="0"/>
              <a:t>шведської</a:t>
            </a:r>
            <a:r>
              <a:rPr lang="ru-RU" dirty="0" smtClean="0"/>
              <a:t> </a:t>
            </a:r>
            <a:r>
              <a:rPr lang="ru-RU" dirty="0" err="1" smtClean="0"/>
              <a:t>армії</a:t>
            </a:r>
            <a:r>
              <a:rPr lang="ru-RU" dirty="0" smtClean="0"/>
              <a:t> </a:t>
            </a:r>
            <a:r>
              <a:rPr lang="ru-RU" dirty="0" err="1" smtClean="0"/>
              <a:t>під</a:t>
            </a:r>
            <a:r>
              <a:rPr lang="ru-RU" dirty="0" smtClean="0"/>
              <a:t> </a:t>
            </a:r>
            <a:r>
              <a:rPr lang="ru-RU" dirty="0" err="1" smtClean="0"/>
              <a:t>керівництвом</a:t>
            </a:r>
            <a:r>
              <a:rPr lang="ru-RU" dirty="0" smtClean="0"/>
              <a:t> </a:t>
            </a:r>
            <a:r>
              <a:rPr lang="ru-RU" dirty="0" err="1" smtClean="0"/>
              <a:t>Крейца</a:t>
            </a:r>
            <a:r>
              <a:rPr lang="ru-RU" dirty="0" smtClean="0"/>
              <a:t> та </a:t>
            </a:r>
            <a:r>
              <a:rPr lang="ru-RU" dirty="0" err="1" smtClean="0"/>
              <a:t>Левенгаупта</a:t>
            </a:r>
            <a:r>
              <a:rPr lang="ru-RU" dirty="0" smtClean="0"/>
              <a:t>. </a:t>
            </a:r>
            <a:r>
              <a:rPr lang="ru-RU" dirty="0" err="1" smtClean="0"/>
              <a:t>Останні</a:t>
            </a:r>
            <a:r>
              <a:rPr lang="ru-RU" dirty="0" smtClean="0"/>
              <a:t>, при </a:t>
            </a:r>
            <a:r>
              <a:rPr lang="ru-RU" dirty="0" err="1" smtClean="0"/>
              <a:t>наближенні</a:t>
            </a:r>
            <a:r>
              <a:rPr lang="ru-RU" dirty="0" smtClean="0"/>
              <a:t> </a:t>
            </a:r>
            <a:r>
              <a:rPr lang="ru-RU" dirty="0" err="1" smtClean="0"/>
              <a:t>московських</a:t>
            </a:r>
            <a:r>
              <a:rPr lang="ru-RU" dirty="0" smtClean="0"/>
              <a:t> </a:t>
            </a:r>
            <a:r>
              <a:rPr lang="ru-RU" dirty="0" err="1" smtClean="0"/>
              <a:t>військ</a:t>
            </a:r>
            <a:r>
              <a:rPr lang="ru-RU" dirty="0" smtClean="0"/>
              <a:t>, </a:t>
            </a:r>
            <a:r>
              <a:rPr lang="ru-RU" dirty="0" err="1" smtClean="0"/>
              <a:t>склали</a:t>
            </a:r>
            <a:r>
              <a:rPr lang="ru-RU" dirty="0" smtClean="0"/>
              <a:t> </a:t>
            </a:r>
            <a:r>
              <a:rPr lang="ru-RU" dirty="0" err="1" smtClean="0"/>
              <a:t>зброю</a:t>
            </a:r>
            <a:r>
              <a:rPr lang="ru-RU" dirty="0" smtClean="0"/>
              <a:t>. </a:t>
            </a:r>
            <a:r>
              <a:rPr lang="ru-RU" dirty="0" err="1" smtClean="0"/>
              <a:t>Згідно</a:t>
            </a:r>
            <a:r>
              <a:rPr lang="ru-RU" dirty="0" smtClean="0"/>
              <a:t> </a:t>
            </a:r>
            <a:r>
              <a:rPr lang="ru-RU" dirty="0" err="1" smtClean="0"/>
              <a:t>капітуляційної</a:t>
            </a:r>
            <a:r>
              <a:rPr lang="ru-RU" dirty="0" smtClean="0"/>
              <a:t> угоди </a:t>
            </a:r>
            <a:r>
              <a:rPr lang="ru-RU" dirty="0" err="1" smtClean="0"/>
              <a:t>підписаної</a:t>
            </a:r>
            <a:r>
              <a:rPr lang="ru-RU" dirty="0" smtClean="0"/>
              <a:t> </a:t>
            </a:r>
            <a:r>
              <a:rPr lang="ru-RU" dirty="0" err="1" smtClean="0"/>
              <a:t>Левенгауптом</a:t>
            </a:r>
            <a:r>
              <a:rPr lang="ru-RU" dirty="0" smtClean="0"/>
              <a:t> та </a:t>
            </a:r>
            <a:r>
              <a:rPr lang="ru-RU" dirty="0" err="1" smtClean="0"/>
              <a:t>Меншиковим</a:t>
            </a:r>
            <a:r>
              <a:rPr lang="ru-RU" dirty="0" smtClean="0"/>
              <a:t> </a:t>
            </a:r>
            <a:r>
              <a:rPr lang="ru-RU" dirty="0" err="1" smtClean="0"/>
              <a:t>запорозьких</a:t>
            </a:r>
            <a:r>
              <a:rPr lang="ru-RU" dirty="0" smtClean="0"/>
              <a:t> </a:t>
            </a:r>
            <a:r>
              <a:rPr lang="ru-RU" dirty="0" err="1" smtClean="0"/>
              <a:t>козаків</a:t>
            </a:r>
            <a:r>
              <a:rPr lang="ru-RU" dirty="0" smtClean="0"/>
              <a:t> видали московитам. </a:t>
            </a:r>
            <a:r>
              <a:rPr lang="ru-RU" dirty="0" err="1" smtClean="0"/>
              <a:t>Невдовзі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було</a:t>
            </a:r>
            <a:r>
              <a:rPr lang="ru-RU" dirty="0" smtClean="0"/>
              <a:t> </a:t>
            </a:r>
            <a:r>
              <a:rPr lang="ru-RU" dirty="0" err="1" smtClean="0"/>
              <a:t>знищено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3074" name="Picture 2" descr="https://upload.wikimedia.org/wikipedia/uk/thumb/8/81/Charles_XII_and_Mazepa_at_the_Dnieper_River_after_Poltava.jpg/220px-Charles_XII_and_Mazepa_at_the_Dnieper_River_after_Poltav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427" y="3200401"/>
            <a:ext cx="3623311" cy="3657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arl Gustaf Rehnskiöl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7776" y="3166377"/>
            <a:ext cx="2809876" cy="3657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upload.wikimedia.org/wikipedia/commons/thumb/3/3b/Carl_Piper.jpg/220px-Carl_Pip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9223" y="3149365"/>
            <a:ext cx="2971802" cy="3691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26004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https://upload.wikimedia.org/wikipedia/commons/thumb/5/52/%D0%9C%D0%BE%D0%BD%D1%83%D0%BC%D0%B5%D0%BD%D1%82_%D0%A1%D0%BB%D0%B0%D0%B2%D0%B8_1.jpg/189px-%D0%9C%D0%BE%D0%BD%D1%83%D0%BC%D0%B5%D0%BD%D1%82_%D0%A1%D0%BB%D0%B0%D0%B2%D0%B8_1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43864"/>
            <a:ext cx="3248588" cy="371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upload.wikimedia.org/wikipedia/commons/thumb/5/51/%D0%9F%D0%B0%D0%BC%27%D1%8F%D1%82%D0%BD%D0%B8%D0%BA_%D0%BD%D0%B0_%D0%BC%D1%96%D1%81%D1%86%D1%96_%D0%B2%D1%96%D0%B4%D0%BF%D0%BE%D1%87%D0%B8%D0%BD%D0%BA%D1%83_%D0%9F%D0%B5%D1%82%D1%80%D0%B0_%D0%86.jpg/200px-%D0%9F%D0%B0%D0%BC%27%D1%8F%D1%82%D0%BD%D0%B8%D0%BA_%D0%BD%D0%B0_%D0%BC%D1%96%D1%81%D1%86%D1%96_%D0%B2%D1%96%D0%B4%D0%BF%D0%BE%D1%87%D0%B8%D0%BD%D0%BA%D1%83_%D0%9F%D0%B5%D1%82%D1%80%D0%B0_%D0%86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8588" y="3143864"/>
            <a:ext cx="5111545" cy="3762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https://upload.wikimedia.org/wikipedia/uk/thumb/4/43/%D0%9F%D0%B0%D0%BC%27%D1%8F%D1%82%D0%BD%D0%B8%D0%BA_%D1%81%D0%BB%D0%B0%D0%B2%D0%BD%D0%B8%D0%BC_%D0%B7%D0%B0%D1%85%D0%B8%D1%81%D0%BD%D0%B8%D0%BA%D0%B0%D0%BC_%D0%9F%D0%BE%D0%BB%D1%82%D0%B0%D0%B2%D0%B8_%D1%96_%D0%BA%D0%BE%D0%BC%D0%B5%D0%BD%D0%B4%D0%B0%D0%BD%D1%82%D1%83_%D1%84%D0%BE%D1%80%D1%82%D0%B5%D1%86%D1%96_%D0%9E%D0%BB%D0%B5%D0%BA%D1%81%D1%96%D1%8E_%D0%9A%D0%B5%D0%BB%D1%96%D0%BD%D1%83.jpg/200px-%D0%9F%D0%B0%D0%BC%27%D1%8F%D1%82%D0%BD%D0%B8%D0%BA_%D1%81%D0%BB%D0%B0%D0%B2%D0%BD%D0%B8%D0%BC_%D0%B7%D0%B0%D1%85%D0%B8%D1%81%D0%BD%D0%B8%D0%BA%D0%B0%D0%BC_%D0%9F%D0%BE%D0%BB%D1%82%D0%B0%D0%B2%D0%B8_%D1%96_%D0%BA%D0%BE%D0%BC%D0%B5%D0%BD%D0%B4%D0%B0%D0%BD%D1%82%D1%83_%D1%84%D0%BE%D1%80%D1%82%D0%B5%D1%86%D1%96_%D0%9E%D0%BB%D0%B5%D0%BA%D1%81%D1%96%D1%8E_%D0%9A%D0%B5%D0%BB%D1%96%D0%BD%D1%83.jpg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0133" y="3143864"/>
            <a:ext cx="3831868" cy="3762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2217" y="1116390"/>
            <a:ext cx="1144428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Перший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пам'ятник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на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згадку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про битву 1709 року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був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зведений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1778 року коштом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бургомістра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полтавського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магістрату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Павла Яковича Руденка в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пам'ять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звільнення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його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батька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із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шведського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полону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під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час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Північної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війни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На честь перемоги у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баталії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1709-го року в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місті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Полтава за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часів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російського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самодержавства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було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збудовано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кілька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пам'ятників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— Монумент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Слави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(1811),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Пам'ятник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на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місці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відпочинку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Петра 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I (1849),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Захисникам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Полтави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і коменданту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фортеці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Олексію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Келіну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(1909). З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нагоди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200-х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роковин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Полтавської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битви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було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також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збудовано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каплицю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св.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вмч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.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Юрія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Переможця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156637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43038" y="1135053"/>
            <a:ext cx="94869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1909 року з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ініціативи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викладача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історії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полтавського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кадетського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корпусу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івана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францевича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павловського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було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відкрито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музей на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полі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полтавської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битви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1981 року музей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історії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полтавської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битви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і комплекс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пам'ятників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пов'язаних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полтавською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битвою, —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оголошено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державним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історико-культурним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заповідником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«поле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полтавської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битви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з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охоронною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зоною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історичного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поля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загальною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площею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771,5 га.</a:t>
            </a:r>
          </a:p>
          <a:p>
            <a:endParaRPr lang="ru-RU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сьогоднішній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день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державний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історико-культурний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заповідник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«поле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полтавської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битви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став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значним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культурним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науково-методичним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центром з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вивчення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історії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україни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періоду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xvii–xviii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століть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контексті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європейської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історії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1994 року в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музеї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створено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постійно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діючу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виставку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козацька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держава».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інтерес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діяльності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заповідника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проявляють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засоби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масової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інформації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україни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росії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швеції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інших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держав,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науковці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громадськість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заповідник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«поле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полтавської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битви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єдиний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україні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входить до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іамам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—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міжнародної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організації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військово-історичних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музеїв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егідою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юнеско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включений до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всесвітнього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туристичного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маршруту.</a:t>
            </a:r>
            <a:endParaRPr lang="ru-RU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 descr="https://upload.wikimedia.org/wikipedia/commons/thumb/0/0d/Church_at_Battelfield_near_Poltava.jpg/300px-Church_at_Battelfield_near_Poltav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3388" y="4828372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029076" y="172522"/>
            <a:ext cx="32861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dirty="0" smtClean="0"/>
              <a:t>Заповідник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9792034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upload.wikimedia.org/wikipedia/commons/thumb/5/5e/24-%D0%B3%D1%80%D0%B8%D0%B2%D0%B5%D0%BD%D0%BA%D0%BE%D0%B2%D0%B0%D1%8F_%28152-%D0%BC%D0%BC%29_%D0%BE%D1%81%D0%B0%D0%B4%D0%BD%D0%B0%D1%8F_%D0%BF%D0%B8%D1%89%D0%B0%D0%BB%D1%8C_%D0%A6%D0%B0%D1%80%D1%8C_%D0%90%D1%85%D0%B8%D0%BB%D0%BB%D0%B5%D1%81_%28%D0%B2%D0%B8%D0%B4_%D1%81%D0%B1%D0%BE%D0%BA%D1%83_1%29.jpg/300px-24-%D0%B3%D1%80%D0%B8%D0%B2%D0%B5%D0%BD%D0%BA%D0%BE%D0%B2%D0%B0%D1%8F_%28152-%D0%BC%D0%BC%29_%D0%BE%D1%81%D0%B0%D0%B4%D0%BD%D0%B0%D1%8F_%D0%BF%D0%B8%D1%89%D0%B0%D0%BB%D1%8C_%D0%A6%D0%B0%D1%80%D1%8C_%D0%90%D1%85%D0%B8%D0%BB%D0%BB%D0%B5%D1%81_%28%D0%B2%D0%B8%D0%B4_%D1%81%D0%B1%D0%BE%D0%BA%D1%83_1%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3480" y="3633787"/>
            <a:ext cx="3837731" cy="294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upload.wikimedia.org/wikipedia/commons/thumb/d/d2/Battle_of_Jena.jpg/250px-Battle_of_Jen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6648" y="3633787"/>
            <a:ext cx="3375072" cy="2980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s://upload.wikimedia.org/wikipedia/commons/thumb/0/02/02_178_Vinkhuijzen_Book_illustrations_of_Historical_description_of_the_clothes_and_weapons_of_Russian_troops.jpg/200px-02_178_Vinkhuijzen_Book_illustrations_of_Historical_description_of_the_clothes_and_weapons_of_Russian_troops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387" y="209549"/>
            <a:ext cx="2050666" cy="2881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https://upload.wikimedia.org/wikipedia/commons/thumb/b/bc/1700_Sverige.jpg/189px-1700_Sverige.jpg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3959" y="209549"/>
            <a:ext cx="2156616" cy="2857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23571" y="209549"/>
            <a:ext cx="3257550" cy="285750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43959" y="3090736"/>
            <a:ext cx="2156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Піхота Петра </a:t>
            </a:r>
            <a:r>
              <a:rPr lang="en-US" dirty="0"/>
              <a:t>I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906387" y="3095372"/>
            <a:ext cx="2050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err="1" smtClean="0"/>
              <a:t>Піхот</a:t>
            </a:r>
            <a:r>
              <a:rPr lang="en-US" dirty="0" smtClean="0"/>
              <a:t>a</a:t>
            </a:r>
            <a:r>
              <a:rPr lang="uk-UA" dirty="0" smtClean="0"/>
              <a:t> Карла</a:t>
            </a:r>
            <a:r>
              <a:rPr lang="en-US" dirty="0" smtClean="0"/>
              <a:t> XXI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7609307" y="3090736"/>
            <a:ext cx="2886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Піхота козаків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0344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9987" y="1800225"/>
            <a:ext cx="10018713" cy="1752599"/>
          </a:xfrm>
        </p:spPr>
        <p:txBody>
          <a:bodyPr>
            <a:noAutofit/>
          </a:bodyPr>
          <a:lstStyle/>
          <a:p>
            <a:r>
              <a:rPr lang="uk-UA" sz="9600" dirty="0" smtClean="0"/>
              <a:t>Дякую за увагу!!!!!!</a:t>
            </a:r>
            <a:endParaRPr lang="ru-RU" sz="9600" dirty="0"/>
          </a:p>
        </p:txBody>
      </p:sp>
    </p:spTree>
    <p:extLst>
      <p:ext uri="{BB962C8B-B14F-4D97-AF65-F5344CB8AC3E}">
        <p14:creationId xmlns:p14="http://schemas.microsoft.com/office/powerpoint/2010/main" val="15850346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dir="d"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Параллакс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Параллакс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TM03457496[[fn=Параллакс]]</Template>
  <TotalTime>50</TotalTime>
  <Words>623</Words>
  <Application>Microsoft Office PowerPoint</Application>
  <PresentationFormat>Широкоэкранный</PresentationFormat>
  <Paragraphs>18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Corbel</vt:lpstr>
      <vt:lpstr>Параллакс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Дякую за увагу!!!!!!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6</cp:revision>
  <dcterms:created xsi:type="dcterms:W3CDTF">2019-03-29T12:41:23Z</dcterms:created>
  <dcterms:modified xsi:type="dcterms:W3CDTF">2019-03-29T13:32:02Z</dcterms:modified>
</cp:coreProperties>
</file>