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3" r:id="rId6"/>
    <p:sldId id="274" r:id="rId7"/>
    <p:sldId id="260" r:id="rId8"/>
    <p:sldId id="262" r:id="rId9"/>
    <p:sldId id="276" r:id="rId10"/>
    <p:sldId id="277" r:id="rId11"/>
    <p:sldId id="263" r:id="rId12"/>
    <p:sldId id="272" r:id="rId13"/>
    <p:sldId id="264" r:id="rId14"/>
    <p:sldId id="281" r:id="rId15"/>
    <p:sldId id="282" r:id="rId16"/>
    <p:sldId id="283" r:id="rId17"/>
    <p:sldId id="265" r:id="rId18"/>
    <p:sldId id="266" r:id="rId19"/>
    <p:sldId id="271" r:id="rId20"/>
    <p:sldId id="280" r:id="rId21"/>
    <p:sldId id="278" r:id="rId2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22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722E1-4A4B-4300-96FB-12C35179F563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549D1F-9BB0-4DA6-BABB-4C27464BB856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9D1F-9BB0-4DA6-BABB-4C27464BB856}" type="slidenum">
              <a:rPr lang="uk-UA" smtClean="0"/>
              <a:pPr/>
              <a:t>1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4FBFDB8-159E-434C-90DD-8D46A08C2FFF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C86C711-1DFA-411C-9F0F-515F4E39D4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FBFDB8-159E-434C-90DD-8D46A08C2FFF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86C711-1DFA-411C-9F0F-515F4E39D47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FBFDB8-159E-434C-90DD-8D46A08C2FFF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86C711-1DFA-411C-9F0F-515F4E39D47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FBFDB8-159E-434C-90DD-8D46A08C2FFF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86C711-1DFA-411C-9F0F-515F4E39D47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FBFDB8-159E-434C-90DD-8D46A08C2FFF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86C711-1DFA-411C-9F0F-515F4E39D4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FBFDB8-159E-434C-90DD-8D46A08C2FFF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86C711-1DFA-411C-9F0F-515F4E39D47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FBFDB8-159E-434C-90DD-8D46A08C2FFF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86C711-1DFA-411C-9F0F-515F4E39D4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4FBFDB8-159E-434C-90DD-8D46A08C2FFF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86C711-1DFA-411C-9F0F-515F4E39D4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4FBFDB8-159E-434C-90DD-8D46A08C2FFF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C86C711-1DFA-411C-9F0F-515F4E39D47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FBFDB8-159E-434C-90DD-8D46A08C2FFF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86C711-1DFA-411C-9F0F-515F4E39D4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FBFDB8-159E-434C-90DD-8D46A08C2FFF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86C711-1DFA-411C-9F0F-515F4E39D4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4FBFDB8-159E-434C-90DD-8D46A08C2FFF}" type="datetimeFigureOut">
              <a:rPr lang="uk-UA" smtClean="0"/>
              <a:pPr/>
              <a:t>16.10.2018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C86C711-1DFA-411C-9F0F-515F4E39D474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ua/imgres?q=%D0%90%D0%B7%D0%BE%D0%B2%D1%81%D1%8C%D0%BA%D0%B5+%D0%BC%D0%BE%D1%80%D0%B5&amp;start=100&amp;hl=ru&amp;biw=1920&amp;bih=979&amp;tbm=isch&amp;tbnid=hWVLI4GGet00HM:&amp;imgrefurl=http://valok.com.ua/ekskursiya-po-azovu/&amp;docid=AB2jX2e9QUyEsM&amp;imgurl=http://valok.com.ua/wp-content/uploads/2013/01/%D0%90%D0%B7%D0%BE%D0%B2%D1%81%D0%BA%D0%BE%D0%B5-%D0%BC%D0%BE%D1%80%D0%B5-5.jpg&amp;w=640&amp;h=480&amp;ei=QmMzUZ_THseRswb954GoCA&amp;zoom=1&amp;ved=1t:3588,r:92,s:100,i:280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google.com.ua/imgres?q=%D0%90%D0%B7%D0%BE%D0%B2%D1%81%D1%8C%D0%BA%D0%B5+%D0%BC%D0%BE%D1%80%D0%B5&amp;hl=ru&amp;biw=1920&amp;bih=979&amp;tbm=isch&amp;tbnid=N1rl8cg8-zHgpM:&amp;imgrefurl=http://bike-crimea.com/blog/author/pavel/page/3/&amp;docid=9Fx6uJxsCdsaUM&amp;imgurl=http://bike-crimea.com/blog/wp-content/uploads/2012/03/img0872_.jpg&amp;w=1000&amp;h=667&amp;ei=tmIzUbL9AsnFswaxsIHACQ&amp;zoom=1&amp;ved=1t:3588,r:55,s:0,i:250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www.google.com.ua/imgres?q=%D0%90%D0%B7%D0%BE%D0%B2%D1%81%D1%8C%D0%BA%D0%B5+%D0%BC%D0%BE%D1%80%D0%B5&amp;hl=ru&amp;biw=1920&amp;bih=979&amp;tbm=isch&amp;tbnid=j4Qy5vQt6cOhjM:&amp;imgrefurl=http://forum.autoua.net/showflat.php?Number=3808064&amp;docid=8Cq5JVZY8dzviM&amp;imgurl=http://forum.autoua.net/files/3832389-NS.jpg&amp;w=900&amp;h=593&amp;ei=tmIzUbL9AsnFswaxsIHACQ&amp;zoom=1&amp;ved=1t:3588,r:26,s:0,i:163" TargetMode="Externa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ua/imgres?q=%D0%90%D0%B7%D0%BE%D0%B2%D1%81%D1%8C%D0%BA%D0%B5+%D0%BC%D0%BE%D1%80%D0%B5&amp;hl=ru&amp;biw=1920&amp;bih=979&amp;tbm=isch&amp;tbnid=UDBhLIJHDde_jM:&amp;imgrefurl=http://narodna.pravda.com.ua/rus/photos/473353546fde8/&amp;docid=2L29jBQSoTvRGM&amp;imgurl=http://img.narodna.pravda.com.ua/images/doc/e/0/e0475-7.jpg&amp;w=375&amp;h=500&amp;ei=tmIzUbL9AsnFswaxsIHACQ&amp;zoom=1&amp;ved=1t:3588,r:27,s:0,i:166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hyperlink" Target="http://www.google.com.ua/imgres?q=%D0%90%D0%B7%D0%BE%D0%B2%D1%81%D1%8C%D0%BA%D0%B5+%D0%BC%D0%BE%D1%80%D0%B5&amp;hl=ru&amp;biw=1920&amp;bih=979&amp;tbm=isch&amp;tbnid=6d53IZCtPRwyTM:&amp;imgrefurl=http://www.sputnik.ck.ua/?module=Content&amp;method=show&amp;id=37&amp;docid=yhzy-qREWCPFgM&amp;imgurl=http://www.sputnik.ck.ua/themes/sputnik_theme/files/Azov/%D0%B0%D1%80%D0%B1%D0%B0%D1%82%D1%81%D0%BA%D0%B0%D1%8F%20%D1%81%D1%82%D1%80%D0%B5%D0%BB%D0%BA%D0%B0.jpg&amp;w=550&amp;h=428&amp;ei=tmIzUbL9AsnFswaxsIHACQ&amp;zoom=1&amp;ved=1t:3588,r:31,s:0,i:178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hyperlink" Target="http://www.google.com.ua/imgres?q=%D0%90%D0%B7%D0%BE%D0%B2%D1%81%D1%8C%D0%BA%D0%B5+%D0%BC%D0%BE%D1%80%D0%B5&amp;hl=ru&amp;biw=1920&amp;bih=979&amp;tbm=isch&amp;tbnid=y2AuF6aZpKfmSM:&amp;imgrefurl=http://ipress.ua/news/azovske_more_stalo_chervonym_5170.html&amp;docid=hXILM6j5AAYnvM&amp;imgurl=http://ipress.ua/media/gallery/full/c/h/chernivt9ua.jpg&amp;w=665&amp;h=483&amp;ei=tmIzUbL9AsnFswaxsIHACQ&amp;zoom=1&amp;ved=1t:3588,r:23,s:0,i:154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google.com.ua/imgres?q=%D0%90%D0%B7%D0%BE%D0%B2%D1%81%D1%8C%D0%BA%D0%B5+%D0%BC%D0%BE%D1%80%D0%B5&amp;hl=ru&amp;biw=1920&amp;bih=979&amp;tbm=isch&amp;tbnid=fUiECoCvJmpehM:&amp;imgrefurl=http://www.na-azov.com/cities/103&amp;docid=-e-3JpC-z0EQNM&amp;imgurl=http://www.na-azov.com/userfiles/gvy6xuvgufrxk2w8oghwb9ohl6p1fzxf.jpg&amp;w=360&amp;h=270&amp;ei=tmIzUbL9AsnFswaxsIHACQ&amp;zoom=1&amp;ved=1t:3588,r:93,s:0,i:364" TargetMode="External"/><Relationship Id="rId5" Type="http://schemas.openxmlformats.org/officeDocument/2006/relationships/image" Target="../media/image19.jpeg"/><Relationship Id="rId4" Type="http://schemas.openxmlformats.org/officeDocument/2006/relationships/hyperlink" Target="http://www.google.com.ua/imgres?q=%D0%90%D0%B7%D0%BE%D0%B2%D1%81%D1%8C%D0%BA%D0%B5+%D0%BC%D0%BE%D1%80%D0%B5&amp;hl=ru&amp;biw=1920&amp;bih=979&amp;tbm=isch&amp;tbnid=2D4qWt7pv7OSPM:&amp;imgrefurl=http://io.ua/21027063p&amp;docid=bj1WHVIhd9Mc0M&amp;imgurl=http://m.io.ua/img_aa/medium/2102/70/21027063.jpg&amp;w=800&amp;h=600&amp;ei=tmIzUbL9AsnFswaxsIHACQ&amp;zoom=1&amp;ved=1t:3588,r:94,s:0,i:367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1571612"/>
            <a:ext cx="8572560" cy="2357454"/>
          </a:xfrm>
        </p:spPr>
        <p:txBody>
          <a:bodyPr>
            <a:normAutofit/>
          </a:bodyPr>
          <a:lstStyle/>
          <a:p>
            <a:r>
              <a:rPr lang="uk-UA" sz="4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egoe Script" pitchFamily="34" charset="0"/>
              </a:rPr>
              <a:t/>
            </a:r>
            <a:br>
              <a:rPr lang="uk-UA" sz="4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egoe Script" pitchFamily="34" charset="0"/>
              </a:rPr>
            </a:br>
            <a:r>
              <a:rPr lang="uk-UA" sz="4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egoe Script" pitchFamily="34" charset="0"/>
              </a:rPr>
              <a:t>      </a:t>
            </a:r>
            <a:r>
              <a:rPr lang="uk-UA" sz="480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egoe Script" pitchFamily="34" charset="0"/>
              </a:rPr>
              <a:t>“Азовське</a:t>
            </a:r>
            <a:r>
              <a:rPr lang="uk-UA" sz="4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uk-UA" sz="480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egoe Script" pitchFamily="34" charset="0"/>
              </a:rPr>
              <a:t>море”</a:t>
            </a:r>
            <a:endParaRPr lang="uk-UA" sz="4800" dirty="0">
              <a:solidFill>
                <a:schemeClr val="accent5"/>
              </a:solidFill>
              <a:latin typeface="Segoe Script" pitchFamily="34" charset="0"/>
            </a:endParaRPr>
          </a:p>
        </p:txBody>
      </p:sp>
      <p:pic>
        <p:nvPicPr>
          <p:cNvPr id="4" name="Рисунок 3" descr="http://t2.gstatic.com/images?q=tbn:ANd9GcS0V05e_2Eyub12BZmpPS3Qtu1-q1rsCNWHNm5xFhBtWvdFzV0h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142852"/>
            <a:ext cx="26384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t1.gstatic.com/images?q=tbn:ANd9GcSe_8Y9AiUJhjGLAJgklDn0I7F1t_XoPm9AEG9h3m6RpBo2yoaS">
            <a:hlinkClick r:id="rId6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86446" y="285728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t3.gstatic.com/images?q=tbn:ANd9GcTqzyzqiN3ZxUHU7WnoaS7Hy7FJVJMVYHF2f2BNyvc9Hxwx8zaa">
            <a:hlinkClick r:id="rId8"/>
          </p:cNvPr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43372" y="3929066"/>
            <a:ext cx="4595801" cy="266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801104" cy="614366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uk-UA" sz="54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           </a:t>
            </a:r>
            <a:r>
              <a:rPr lang="uk-UA" sz="53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egoe Script" pitchFamily="34" charset="0"/>
              </a:rPr>
              <a:t>План</a:t>
            </a:r>
            <a:r>
              <a:rPr lang="uk-UA" sz="54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Script" pitchFamily="34" charset="0"/>
              </a:rPr>
              <a:t/>
            </a:r>
            <a:br>
              <a:rPr lang="uk-UA" sz="54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Script" pitchFamily="34" charset="0"/>
              </a:rPr>
            </a:br>
            <a:r>
              <a:rPr lang="uk-UA" sz="42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1.Загальні відомості про Азовське море.</a:t>
            </a:r>
            <a:br>
              <a:rPr lang="uk-UA" sz="42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42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2.З історії досліджень Азовського моря</a:t>
            </a:r>
            <a:br>
              <a:rPr lang="uk-UA" sz="42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42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3.Характеристика рослинного і тваринного світів Азовського моря.</a:t>
            </a:r>
            <a:br>
              <a:rPr lang="uk-UA" sz="42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42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4.Вплив діяльності людини на природу Азовського моря.</a:t>
            </a:r>
            <a:r>
              <a:rPr lang="en-US" sz="42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4200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Охорона</a:t>
            </a:r>
            <a:r>
              <a:rPr lang="ru-RU" sz="42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4200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водойм</a:t>
            </a:r>
            <a:r>
              <a:rPr lang="ru-RU" sz="42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.</a:t>
            </a:r>
            <a:r>
              <a:rPr lang="uk-UA" sz="40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uk-UA" sz="40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Script" pitchFamily="34" charset="0"/>
              </a:rPr>
              <a:t/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Script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Script" pitchFamily="34" charset="0"/>
              </a:rPr>
              <a:t/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Script" pitchFamily="34" charset="0"/>
              </a:rPr>
            </a:br>
            <a:endParaRPr lang="uk-UA" sz="3100" dirty="0">
              <a:ln w="1905"/>
              <a:solidFill>
                <a:schemeClr val="accent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Scrip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472518" cy="6357982"/>
          </a:xfrm>
        </p:spPr>
        <p:txBody>
          <a:bodyPr>
            <a:normAutofit fontScale="90000"/>
          </a:bodyPr>
          <a:lstStyle/>
          <a:p>
            <a:r>
              <a:rPr lang="uk-UA" sz="3100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Script" pitchFamily="34" charset="0"/>
                <a:cs typeface="Calibri" pitchFamily="34" charset="0"/>
              </a:rPr>
              <a:t> </a:t>
            </a: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1)Азовське море відноситься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   до басейну Атлантичного 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   океану.             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2)Загальна площа моря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  становить 39 тис км кв.   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3)Загальний об</a:t>
            </a:r>
            <a:r>
              <a:rPr lang="en-US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’</a:t>
            </a:r>
            <a:r>
              <a:rPr lang="uk-UA" sz="3100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єм</a:t>
            </a: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води в моря   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  становить 320 куб. км.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4)Середня глибина моря 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  становить 7.4 м , максима 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  15 м.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5)Середня солоність води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   становить 13-15 проміле. Вона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значно нижча, ніж у Чорному морі.</a:t>
            </a:r>
            <a:b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endParaRPr lang="uk-UA" sz="2800" dirty="0">
              <a:solidFill>
                <a:schemeClr val="accent5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Рисунок 4" descr="http://t1.gstatic.com/images?q=tbn:ANd9GcSVL8tReboPs8it5XzTVerVBAfv--1gtP7rcbNkG5uFRcrKZ9yOvw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285728"/>
            <a:ext cx="221457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t3.gstatic.com/images?q=tbn:ANd9GcT74Vk_So0YGg_0_3xxNHFelfNa4S53od1_tJ_7xtVsU1Alvr4a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3571876"/>
            <a:ext cx="228601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715436" cy="6072230"/>
          </a:xfrm>
        </p:spPr>
        <p:txBody>
          <a:bodyPr>
            <a:noAutofit/>
          </a:bodyPr>
          <a:lstStyle/>
          <a:p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Особливістю моря являється майже повна відокремленість від світового океану.</a:t>
            </a:r>
            <a:b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Основною водною артерією Азовського моря являється Дон , що приносить щорічно майже 30 тис. куб. км води та Кубань – 11 тис. куб. км води.</a:t>
            </a:r>
            <a:b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В акваторії Азовського моря нараховується близько 130 штучних водоймищ з загальною площею водного дзеркала майже 6000 кв. км.</a:t>
            </a:r>
            <a:endParaRPr lang="uk-UA" sz="3600" dirty="0">
              <a:ln w="1905"/>
              <a:solidFill>
                <a:schemeClr val="accent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6858000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3" name="Рисунок 2" descr="l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673446" cy="57407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388" y="4857736"/>
            <a:ext cx="2357454" cy="2000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                                  </a:t>
            </a:r>
            <a:r>
              <a:rPr lang="uk-UA" sz="6000" b="1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ДОН</a:t>
            </a:r>
            <a:endParaRPr lang="uk-UA" sz="6000" b="1" dirty="0">
              <a:solidFill>
                <a:schemeClr val="bg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6500858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3" name="Рисунок 2" descr="243222_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29290" y="5857892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    Кубань</a:t>
            </a:r>
            <a:endParaRPr lang="uk-UA" sz="4800" b="1" dirty="0">
              <a:solidFill>
                <a:schemeClr val="bg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715436" cy="6297634"/>
          </a:xfrm>
        </p:spPr>
        <p:txBody>
          <a:bodyPr>
            <a:normAutofit/>
          </a:bodyPr>
          <a:lstStyle/>
          <a:p>
            <a:r>
              <a:rPr lang="uk-UA" sz="4800" dirty="0" smtClean="0"/>
              <a:t>  </a:t>
            </a:r>
            <a:r>
              <a:rPr lang="uk-UA" sz="54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egoe Script" pitchFamily="34" charset="0"/>
              </a:rPr>
              <a:t>З історії досліджень</a:t>
            </a:r>
            <a:br>
              <a:rPr lang="uk-UA" sz="54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egoe Script" pitchFamily="34" charset="0"/>
              </a:rPr>
            </a:br>
            <a:endParaRPr lang="uk-UA" sz="5400" dirty="0">
              <a:solidFill>
                <a:schemeClr val="accent5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86874" cy="6858000"/>
          </a:xfrm>
        </p:spPr>
        <p:txBody>
          <a:bodyPr>
            <a:normAutofit/>
          </a:bodyPr>
          <a:lstStyle/>
          <a:p>
            <a:r>
              <a:rPr lang="uk-UA" sz="44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Особливості органічного світу Азовського моря.</a:t>
            </a:r>
            <a:r>
              <a:rPr lang="en-US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en-US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Одною із основних  особливостей  Азовського моря являється його рослинний і тваринний світ. В минулому в Азовському морі в великих </a:t>
            </a:r>
            <a:r>
              <a:rPr lang="uk-UA" sz="3600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кіллькостях</a:t>
            </a:r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мешкали такі риби , як :білуга , </a:t>
            </a:r>
            <a:r>
              <a:rPr lang="uk-UA" sz="3600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осетр</a:t>
            </a:r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, судак , тарань , але через збільшення солоності в морі їх кількість стрімко зменшується</a:t>
            </a:r>
            <a:r>
              <a:rPr lang="uk-UA" sz="31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. </a:t>
            </a:r>
            <a:endParaRPr lang="uk-UA" sz="3100" dirty="0">
              <a:ln w="1905"/>
              <a:solidFill>
                <a:schemeClr val="accent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Scrip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6440510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3" name="Рисунок 2" descr="article_photo_520-14183694096.jpg"/>
          <p:cNvPicPr>
            <a:picLocks noChangeAspect="1"/>
          </p:cNvPicPr>
          <p:nvPr/>
        </p:nvPicPr>
        <p:blipFill>
          <a:blip r:embed="rId2"/>
          <a:srcRect l="2343" t="3820" r="11718" b="9253"/>
          <a:stretch>
            <a:fillRect/>
          </a:stretch>
        </p:blipFill>
        <p:spPr>
          <a:xfrm>
            <a:off x="500034" y="1714488"/>
            <a:ext cx="7858180" cy="45720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3042" y="500042"/>
            <a:ext cx="4643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           Осетер</a:t>
            </a:r>
            <a:endParaRPr lang="uk-UA" sz="4800" b="1" dirty="0">
              <a:solidFill>
                <a:schemeClr val="bg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6440510"/>
          </a:xfrm>
        </p:spPr>
        <p:txBody>
          <a:bodyPr/>
          <a:lstStyle/>
          <a:p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3" name="Рисунок 2" descr="Без назван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643050"/>
            <a:ext cx="8617069" cy="41343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488" y="785794"/>
            <a:ext cx="35004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      Судак</a:t>
            </a:r>
            <a:endParaRPr lang="uk-UA" sz="4400" b="1" dirty="0">
              <a:solidFill>
                <a:schemeClr val="bg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6572296" cy="6369072"/>
          </a:xfrm>
        </p:spPr>
        <p:txBody>
          <a:bodyPr>
            <a:normAutofit/>
          </a:bodyPr>
          <a:lstStyle/>
          <a:p>
            <a: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Але не зважаючи на це органічний світ Азовського </a:t>
            </a:r>
            <a:b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моря дуже різноманітний. Справжньою перо моря є бички , яких в морі налічується </a:t>
            </a:r>
            <a:r>
              <a:rPr lang="uk-UA" sz="2800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дев</a:t>
            </a:r>
            <a:r>
              <a:rPr lang="en-US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’</a:t>
            </a:r>
            <a: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ять видів.</a:t>
            </a:r>
            <a:b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В Бердянську навіть встановлений </a:t>
            </a:r>
            <a:r>
              <a:rPr lang="uk-UA" sz="2800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пам</a:t>
            </a:r>
            <a:r>
              <a:rPr lang="en-US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’</a:t>
            </a:r>
            <a:r>
              <a:rPr lang="uk-UA" sz="2800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ятник</a:t>
            </a:r>
            <a: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цим рибам за те , що вони являлися основною їжею жителів  прибережних районів в часи </a:t>
            </a:r>
            <a:r>
              <a:rPr lang="uk-UA" sz="2800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глодомору</a:t>
            </a:r>
            <a: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Загалом в Азовському морі нараховують близько 400 видів тварин</a:t>
            </a:r>
            <a:r>
              <a:rPr lang="en-US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br>
              <a:rPr lang="en-US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з них 140 видів риб.   </a:t>
            </a:r>
            <a:endParaRPr lang="uk-UA" sz="2800" dirty="0">
              <a:ln w="1905"/>
              <a:solidFill>
                <a:schemeClr val="accent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7" name="Picture 3" descr="49593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54" y="4891095"/>
            <a:ext cx="4786346" cy="1966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500042"/>
            <a:ext cx="257176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ibalka-v-kurortn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857651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278fa7a1df1f1d6b45ecb2785bf500a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85728"/>
            <a:ext cx="4386287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2077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143248"/>
            <a:ext cx="428628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2-pelenga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143248"/>
            <a:ext cx="392909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2428892"/>
          </a:xfrm>
        </p:spPr>
        <p:txBody>
          <a:bodyPr>
            <a:noAutofit/>
          </a:bodyPr>
          <a:lstStyle/>
          <a:p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Не менш цікавим є рослинний світ  Азовського моря. В морі переважають бурі водорості , </a:t>
            </a:r>
            <a:r>
              <a:rPr lang="uk-UA" sz="3600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діатонові</a:t>
            </a:r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, червоні, зелені, морська трава , </a:t>
            </a:r>
            <a:r>
              <a:rPr lang="uk-UA" sz="3600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мікроводорості</a:t>
            </a:r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.</a:t>
            </a:r>
            <a: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uk-UA" sz="28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endParaRPr lang="uk-UA" sz="28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Рисунок 2" descr="http://t2.gstatic.com/images?q=tbn:ANd9GcSMLzSFtfsNnyuESdeAScQJxmANz27cpIqCujlXIk7DRXRYILWq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14752"/>
            <a:ext cx="321471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t2.gstatic.com/images?q=tbn:ANd9GcQZKzJbLyzAOlvRVOMzthnBEf520l9EjtG8L-LLRHT5mWbs1VBKkA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05521" y="2357430"/>
            <a:ext cx="3038479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t0.gstatic.com/images?q=tbn:ANd9GcSynhovNbhUnU8bFe89Sdf84luTEUI8X5rxl4hZgVBzcwstASVi">
            <a:hlinkClick r:id="rId6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28926" y="2928934"/>
            <a:ext cx="335758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6297634"/>
          </a:xfrm>
        </p:spPr>
        <p:txBody>
          <a:bodyPr/>
          <a:lstStyle/>
          <a:p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На березі Азовського моря гніздуються рідкісні птахи:</a:t>
            </a:r>
            <a:b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uk-UA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Рисунок 2" descr="нерозен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2000240"/>
            <a:ext cx="6562725" cy="38195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72132" y="5857892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err="1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Нерозень</a:t>
            </a:r>
            <a:endParaRPr lang="uk-UA" sz="36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6297634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Кулик-довгоніг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3" name="Рисунок 2" descr="кули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2071678"/>
            <a:ext cx="7937556" cy="42862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solidFill>
                  <a:schemeClr val="accent5">
                    <a:lumMod val="75000"/>
                  </a:schemeClr>
                </a:solidFill>
              </a:rPr>
              <a:t>                    Лежень</a:t>
            </a:r>
            <a:endParaRPr lang="uk-UA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Рисунок 2" descr="лежень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142984"/>
            <a:ext cx="6393701" cy="514435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285984" y="1481328"/>
            <a:ext cx="6715172" cy="5233820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Азовське море – це зона екологічної катастрофи. </a:t>
            </a:r>
            <a:r>
              <a:rPr lang="uk-UA" sz="3200" b="1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Якигось</a:t>
            </a:r>
            <a:r>
              <a:rPr lang="uk-UA" sz="3200" b="1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40-50 років тому тут виловлювалося більш ніж 300 тис. т риби на р. , а це у 35 разів більше , ніж у Чорному морі і у 12 разів більше , ніж у Балтійському. </a:t>
            </a:r>
            <a:r>
              <a:rPr lang="uk-UA" sz="3200" b="1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Сьгодні</a:t>
            </a:r>
            <a:r>
              <a:rPr lang="uk-UA" sz="3200" b="1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ж вилови риби впали в 6 разів , а та риба , що виловлювалася забруднена     отрутохімікатами.  </a:t>
            </a:r>
            <a:endParaRPr lang="uk-UA" sz="3200" b="1" dirty="0">
              <a:ln w="1905"/>
              <a:solidFill>
                <a:schemeClr val="accent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58312" cy="1143000"/>
          </a:xfrm>
        </p:spPr>
        <p:txBody>
          <a:bodyPr>
            <a:normAutofit fontScale="90000"/>
          </a:bodyPr>
          <a:lstStyle/>
          <a:p>
            <a:r>
              <a:rPr lang="uk-UA" sz="44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egoe Script" pitchFamily="34" charset="0"/>
              </a:rPr>
              <a:t>Вплив діяльності людини на   природу  Азовського  моря</a:t>
            </a:r>
            <a:endParaRPr lang="uk-UA" sz="4400" dirty="0">
              <a:latin typeface="Segoe Scrip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285728"/>
            <a:ext cx="8358246" cy="6215106"/>
          </a:xfrm>
        </p:spPr>
        <p:txBody>
          <a:bodyPr>
            <a:normAutofit/>
          </a:bodyPr>
          <a:lstStyle/>
          <a:p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До головних причин загибелі Азова можна віднести:</a:t>
            </a:r>
            <a:b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1.Хижацький вилов риби.</a:t>
            </a:r>
            <a:b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2.Будівництво гребель і водосховищ на основних артеріях Азова.</a:t>
            </a:r>
            <a:b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3.Інтенсивне використання вод з основних артерій моря на зрошення полів.</a:t>
            </a:r>
            <a:b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4.Збільшення брудних викидів хімічної й металургійної </a:t>
            </a:r>
            <a:r>
              <a:rPr lang="uk-UA" sz="3600" dirty="0" err="1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промисловостей</a:t>
            </a:r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.</a:t>
            </a:r>
            <a:endParaRPr lang="uk-UA" sz="36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5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6369072"/>
          </a:xfrm>
        </p:spPr>
        <p:txBody>
          <a:bodyPr>
            <a:noAutofit/>
          </a:bodyPr>
          <a:lstStyle/>
          <a:p>
            <a:r>
              <a:rPr lang="uk-UA" sz="3600" dirty="0" smtClean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Важливе значення для України мають цілющі грязі Азовського моря, тому на узбережжі Азовського моря існує дуже багато різних оздоровчих центрів , санаторіїв. Через лікувальні властивості грязей Азовського моря туди їде багато іноземців , що приносить значний прибуток до бюджетів прибережних міст.</a:t>
            </a:r>
            <a:endParaRPr lang="uk-UA" sz="3600" dirty="0">
              <a:ln w="1905"/>
              <a:solidFill>
                <a:schemeClr val="accent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6297634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3" name="Рисунок 2" descr="2013080151fabafd04eb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6583362"/>
          </a:xfrm>
        </p:spPr>
        <p:txBody>
          <a:bodyPr>
            <a:normAutofit/>
          </a:bodyPr>
          <a:lstStyle/>
          <a:p>
            <a:r>
              <a:rPr lang="uk-UA" dirty="0" smtClean="0"/>
              <a:t>Охорона флори і фауни 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3600" dirty="0" smtClean="0">
                <a:solidFill>
                  <a:schemeClr val="bg2">
                    <a:lumMod val="75000"/>
                  </a:schemeClr>
                </a:solidFill>
                <a:effectLst/>
                <a:latin typeface="Calibri" pitchFamily="34" charset="0"/>
                <a:cs typeface="Calibri" pitchFamily="34" charset="0"/>
              </a:rPr>
              <a:t>Моря мають велике значення. Це дім для багатьох рослин і тварин. Але внаслідок діяльності людини забруднюються моря і все гине. Тому моря потребують охорони. З цією метою створено </a:t>
            </a:r>
            <a:r>
              <a:rPr lang="uk-UA" sz="3600" dirty="0" err="1" smtClean="0">
                <a:solidFill>
                  <a:schemeClr val="bg2">
                    <a:lumMod val="75000"/>
                  </a:schemeClr>
                </a:solidFill>
                <a:effectLst/>
                <a:latin typeface="Calibri" pitchFamily="34" charset="0"/>
                <a:cs typeface="Calibri" pitchFamily="34" charset="0"/>
              </a:rPr>
              <a:t>Казантипський</a:t>
            </a:r>
            <a:r>
              <a:rPr lang="uk-UA" sz="3600" dirty="0" smtClean="0">
                <a:solidFill>
                  <a:schemeClr val="bg2">
                    <a:lumMod val="75000"/>
                  </a:schemeClr>
                </a:solidFill>
                <a:effectLst/>
                <a:latin typeface="Calibri" pitchFamily="34" charset="0"/>
                <a:cs typeface="Calibri" pitchFamily="34" charset="0"/>
              </a:rPr>
              <a:t> природний заповідник.</a:t>
            </a:r>
            <a:endParaRPr lang="uk-UA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834</TotalTime>
  <Words>209</Words>
  <Application>Microsoft Office PowerPoint</Application>
  <PresentationFormat>Экран (4:3)</PresentationFormat>
  <Paragraphs>23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Открытая</vt:lpstr>
      <vt:lpstr>       “Азовське море”</vt:lpstr>
      <vt:lpstr>               План 1.Загальні відомості про Азовське море. 2.З історії досліджень Азовського моря 3.Характеристика рослинного і тваринного світів Азовського моря. 4.Вплив діяльності людини на природу Азовського моря. Охорона водойм.   </vt:lpstr>
      <vt:lpstr> 1)Азовське море відноситься     до басейну Атлантичного      океану.               2)Загальна площа моря    становить 39 тис км кв.     3)Загальний об’єм води в моря       становить 320 куб. км. 4)Середня глибина моря     становить 7.4 м , максима     15 м. 5)Середня солоність води     становить 13-15 проміле. Вона значно нижча, ніж у Чорному морі.  </vt:lpstr>
      <vt:lpstr>Особливістю моря являється майже повна відокремленість від світового океану. Основною водною артерією Азовського моря являється Дон , що приносить щорічно майже 30 тис. куб. км води та Кубань – 11 тис. куб. км води. В акваторії Азовського моря нараховується близько 130 штучних водоймищ з загальною площею водного дзеркала майже 6000 кв. км.</vt:lpstr>
      <vt:lpstr>Слайд 5</vt:lpstr>
      <vt:lpstr>Слайд 6</vt:lpstr>
      <vt:lpstr>  З історії досліджень </vt:lpstr>
      <vt:lpstr>Особливості органічного світу Азовського моря. Одною із основних  особливостей  Азовського моря являється його рослинний і тваринний світ. В минулому в Азовському морі в великих кіллькостях мешкали такі риби , як :білуга , осетр , судак , тарань , але через збільшення солоності в морі їх кількість стрімко зменшується. </vt:lpstr>
      <vt:lpstr>Слайд 9</vt:lpstr>
      <vt:lpstr> </vt:lpstr>
      <vt:lpstr>Але не зважаючи на це органічний світ Азовського  моря дуже різноманітний. Справжньою перо моря є бички , яких в морі налічується дев’ять видів.  В Бердянську навіть встановлений пам’ятник цим рибам за те , що вони являлися основною їжею жителів  прибережних районів в часи глодомору. Загалом в Азовському морі нараховують близько 400 видів тварин  з них 140 видів риб.   </vt:lpstr>
      <vt:lpstr>Слайд 12</vt:lpstr>
      <vt:lpstr>Не менш цікавим є рослинний світ  Азовського моря. В морі переважають бурі водорості , діатонові , червоні, зелені, морська трава , мікроводорості.  </vt:lpstr>
      <vt:lpstr>На березі Азовського моря гніздуються рідкісні птахи:       </vt:lpstr>
      <vt:lpstr>Кулик-довгоніг       </vt:lpstr>
      <vt:lpstr>                    Лежень</vt:lpstr>
      <vt:lpstr>Вплив діяльності людини на   природу  Азовського  моря</vt:lpstr>
      <vt:lpstr>До головних причин загибелі Азова можна віднести: 1.Хижацький вилов риби. 2.Будівництво гребель і водосховищ на основних артеріях Азова. 3.Інтенсивне використання вод з основних артерій моря на зрошення полів. 4.Збільшення брудних викидів хімічної й металургійної промисловостей.</vt:lpstr>
      <vt:lpstr>Важливе значення для України мають цілющі грязі Азовського моря, тому на узбережжі Азовського моря існує дуже багато різних оздоровчих центрів , санаторіїв. Через лікувальні властивості грязей Азовського моря туди їде багато іноземців , що приносить значний прибуток до бюджетів прибережних міст.</vt:lpstr>
      <vt:lpstr>Слайд 20</vt:lpstr>
      <vt:lpstr>Охорона флори і фауни   Моря мають велике значення. Це дім для багатьох рослин і тварин. Але внаслідок діяльності людини забруднюються моря і все гине. Тому моря потребують охорони. З цією метою створено Казантипський природний заповідник.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        “Азовське море”</dc:title>
  <dc:creator>User</dc:creator>
  <cp:lastModifiedBy>user</cp:lastModifiedBy>
  <cp:revision>87</cp:revision>
  <dcterms:created xsi:type="dcterms:W3CDTF">2013-03-06T16:22:44Z</dcterms:created>
  <dcterms:modified xsi:type="dcterms:W3CDTF">2018-10-16T15:29:04Z</dcterms:modified>
</cp:coreProperties>
</file>