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7" r:id="rId3"/>
  </p:sldMasterIdLst>
  <p:notesMasterIdLst>
    <p:notesMasterId r:id="rId12"/>
  </p:notesMasterIdLst>
  <p:sldIdLst>
    <p:sldId id="256" r:id="rId4"/>
    <p:sldId id="266" r:id="rId5"/>
    <p:sldId id="258" r:id="rId6"/>
    <p:sldId id="268" r:id="rId7"/>
    <p:sldId id="269" r:id="rId8"/>
    <p:sldId id="272" r:id="rId9"/>
    <p:sldId id="270" r:id="rId10"/>
    <p:sldId id="306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A2B37C-68DC-43D8-959B-CB6CC334C099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E5993-E7FC-49E3-AC8C-A9AAB2CBE191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7700" y="1447800"/>
            <a:ext cx="7848600" cy="1295400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048000"/>
            <a:ext cx="8077200" cy="635000"/>
          </a:xfrm>
        </p:spPr>
        <p:txBody>
          <a:bodyPr/>
          <a:lstStyle>
            <a:lvl1pPr marL="0" indent="0" algn="ctr">
              <a:buFontTx/>
              <a:buNone/>
              <a:defRPr sz="3600"/>
            </a:lvl1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b="0">
                <a:latin typeface="+mn-lt"/>
              </a:defRPr>
            </a:lvl1pPr>
          </a:lstStyle>
          <a:p>
            <a:fld id="{7EAF463A-BC7C-46EE-9F1E-7F377CCA489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b="0">
                <a:latin typeface="+mn-lt"/>
              </a:defRPr>
            </a:lvl1pPr>
          </a:lstStyle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3962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905000"/>
            <a:ext cx="3962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85800"/>
            <a:ext cx="20193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59055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56113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03313" y="1636713"/>
            <a:ext cx="3349625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05338" y="1636713"/>
            <a:ext cx="335121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064250" y="274638"/>
            <a:ext cx="1892300" cy="58880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84175" y="274638"/>
            <a:ext cx="5527675" cy="58880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noProof="0" smtClean="0"/>
              <a:t>Вставка рисунка SmartArt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A086F-50D5-4E15-8612-58C72924324A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56113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DCE97C-AD4B-4FBF-8641-BE187ACEFF57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03313" y="1636713"/>
            <a:ext cx="3349625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05338" y="1636713"/>
            <a:ext cx="335121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43638" y="274638"/>
            <a:ext cx="1712912" cy="58880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03313" y="274638"/>
            <a:ext cx="4987925" cy="58880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116013" y="274638"/>
            <a:ext cx="68405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103313" y="1636713"/>
            <a:ext cx="3349625" cy="21859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05338" y="1636713"/>
            <a:ext cx="3351212" cy="21859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103313" y="3975100"/>
            <a:ext cx="3349625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05338" y="3975100"/>
            <a:ext cx="3351212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6013" y="274638"/>
            <a:ext cx="68405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03313" y="1636713"/>
            <a:ext cx="3349625" cy="45259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05338" y="1636713"/>
            <a:ext cx="3351212" cy="45259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noProof="0" smtClean="0"/>
              <a:t>Вставка рисунка SmartArt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D2B45-3741-40F7-AEA2-D74D4130938B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56113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2634E-17B6-453D-95F7-16D24E91F777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077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Маркірований текст другого рівня</a:t>
            </a:r>
          </a:p>
          <a:p>
            <a:pPr lvl="2"/>
            <a:r>
              <a:rPr lang="uk-UA" smtClean="0"/>
              <a:t>Маркірований текст третього рівня</a:t>
            </a:r>
          </a:p>
          <a:p>
            <a:pPr lvl="3"/>
            <a:r>
              <a:rPr lang="uk-UA" smtClean="0"/>
              <a:t> Маркірований текст четвертого рівня</a:t>
            </a:r>
          </a:p>
          <a:p>
            <a:pPr lvl="4"/>
            <a:r>
              <a:rPr lang="uk-UA" smtClean="0"/>
              <a:t>Маркірований текст п'ятого рівня</a:t>
            </a:r>
          </a:p>
          <a:p>
            <a:pPr lvl="1"/>
            <a:endParaRPr lang="uk-UA" smtClean="0"/>
          </a:p>
          <a:p>
            <a:pPr lvl="2"/>
            <a:endParaRPr lang="uk-UA" smtClean="0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5800"/>
            <a:ext cx="8077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/>
            </a:lvl1pPr>
          </a:lstStyle>
          <a:p>
            <a:fld id="{7EAF463A-BC7C-46EE-9F1E-7F377CCA489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/>
            </a:lvl1pPr>
          </a:lstStyle>
          <a:p>
            <a:endParaRPr lang="en-US"/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/>
            </a:lvl1pPr>
          </a:lstStyle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lnSpc>
          <a:spcPct val="125000"/>
        </a:lnSpc>
        <a:spcBef>
          <a:spcPct val="20000"/>
        </a:spcBef>
        <a:spcAft>
          <a:spcPct val="0"/>
        </a:spcAft>
        <a:buClr>
          <a:schemeClr val="bg2"/>
        </a:buClr>
        <a:buChar char="•"/>
        <a:defRPr sz="3200">
          <a:solidFill>
            <a:srgbClr val="284C6A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965325" y="8223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GB"/>
          </a:p>
        </p:txBody>
      </p:sp>
      <p:pic>
        <p:nvPicPr>
          <p:cNvPr id="1027" name="Picture 3" descr="xmas_bowsimage"/>
          <p:cNvPicPr>
            <a:picLocks noChangeAspect="1" noChangeArrowheads="1"/>
          </p:cNvPicPr>
          <p:nvPr/>
        </p:nvPicPr>
        <p:blipFill>
          <a:blip r:embed="rId15" cstate="print"/>
          <a:srcRect l="-3581" r="81883"/>
          <a:stretch>
            <a:fillRect/>
          </a:stretch>
        </p:blipFill>
        <p:spPr bwMode="auto">
          <a:xfrm>
            <a:off x="8027988" y="0"/>
            <a:ext cx="11160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xmas_bowsimage"/>
          <p:cNvPicPr>
            <a:picLocks noChangeAspect="1" noChangeArrowheads="1"/>
          </p:cNvPicPr>
          <p:nvPr/>
        </p:nvPicPr>
        <p:blipFill>
          <a:blip r:embed="rId15" cstate="print"/>
          <a:srcRect l="72777"/>
          <a:stretch>
            <a:fillRect/>
          </a:stretch>
        </p:blipFill>
        <p:spPr bwMode="auto">
          <a:xfrm>
            <a:off x="-323850" y="0"/>
            <a:ext cx="12588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84175" y="274638"/>
            <a:ext cx="7572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GB" smtClean="0"/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3313" y="1636713"/>
            <a:ext cx="685323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GB" smtClean="0"/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900113" y="0"/>
            <a:ext cx="142875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8101013" y="0"/>
            <a:ext cx="142875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1965325" y="8223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GB"/>
          </a:p>
        </p:txBody>
      </p:sp>
      <p:pic>
        <p:nvPicPr>
          <p:cNvPr id="1034" name="Picture 10" descr="xmas_bowsimage"/>
          <p:cNvPicPr>
            <a:picLocks noChangeAspect="1" noChangeArrowheads="1"/>
          </p:cNvPicPr>
          <p:nvPr/>
        </p:nvPicPr>
        <p:blipFill>
          <a:blip r:embed="rId15" cstate="print"/>
          <a:srcRect l="79781"/>
          <a:stretch>
            <a:fillRect/>
          </a:stretch>
        </p:blipFill>
        <p:spPr bwMode="auto">
          <a:xfrm>
            <a:off x="0" y="0"/>
            <a:ext cx="935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1" name="Rectangle 11"/>
          <p:cNvSpPr>
            <a:spLocks noChangeArrowheads="1"/>
          </p:cNvSpPr>
          <p:nvPr/>
        </p:nvSpPr>
        <p:spPr bwMode="auto">
          <a:xfrm>
            <a:off x="900113" y="0"/>
            <a:ext cx="142875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/>
      <p:bldP spid="40966" grpId="0" build="p"/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" pitchFamily="18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" pitchFamily="18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8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1965325" y="8223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GB"/>
          </a:p>
        </p:txBody>
      </p:sp>
      <p:pic>
        <p:nvPicPr>
          <p:cNvPr id="2051" name="Picture 4" descr="xmas_bowsimage"/>
          <p:cNvPicPr>
            <a:picLocks noChangeAspect="1" noChangeArrowheads="1"/>
          </p:cNvPicPr>
          <p:nvPr/>
        </p:nvPicPr>
        <p:blipFill>
          <a:blip r:embed="rId17" cstate="print"/>
          <a:srcRect l="79781"/>
          <a:stretch>
            <a:fillRect/>
          </a:stretch>
        </p:blipFill>
        <p:spPr bwMode="auto">
          <a:xfrm>
            <a:off x="0" y="0"/>
            <a:ext cx="935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274638"/>
            <a:ext cx="68405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GB" smtClean="0"/>
          </a:p>
        </p:txBody>
      </p:sp>
      <p:sp>
        <p:nvSpPr>
          <p:cNvPr id="2053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3313" y="1636713"/>
            <a:ext cx="685323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GB" smtClean="0"/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900113" y="0"/>
            <a:ext cx="142875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8101013" y="0"/>
            <a:ext cx="142875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2056" name="Picture 9" descr="xmas_bowsimage"/>
          <p:cNvPicPr>
            <a:picLocks noChangeAspect="1" noChangeArrowheads="1"/>
          </p:cNvPicPr>
          <p:nvPr/>
        </p:nvPicPr>
        <p:blipFill>
          <a:blip r:embed="rId17" cstate="print">
            <a:lum bright="40000" contrast="20000"/>
          </a:blip>
          <a:srcRect l="-3590" r="81885"/>
          <a:stretch>
            <a:fillRect/>
          </a:stretch>
        </p:blipFill>
        <p:spPr bwMode="auto">
          <a:xfrm>
            <a:off x="8027988" y="0"/>
            <a:ext cx="11160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" pitchFamily="18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" pitchFamily="18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pitchFamily="18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7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5.png"/><Relationship Id="rId5" Type="http://schemas.openxmlformats.org/officeDocument/2006/relationships/image" Target="../media/image6.jpe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3679"/>
            <a:chExt cx="5760" cy="641"/>
          </a:xfrm>
        </p:grpSpPr>
        <p:pic>
          <p:nvPicPr>
            <p:cNvPr id="5" name="Picture 5" descr="tige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679"/>
              <a:ext cx="791" cy="641"/>
            </a:xfrm>
            <a:prstGeom prst="rect">
              <a:avLst/>
            </a:prstGeom>
            <a:noFill/>
          </p:spPr>
        </p:pic>
        <p:pic>
          <p:nvPicPr>
            <p:cNvPr id="6" name="Picture 6" descr="windmill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8" y="3679"/>
              <a:ext cx="791" cy="64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" name="Picture 7" descr="wwf lo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56" y="3679"/>
              <a:ext cx="791" cy="64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" name="Picture 8" descr="elephant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84" y="3679"/>
              <a:ext cx="791" cy="641"/>
            </a:xfrm>
            <a:prstGeom prst="rect">
              <a:avLst/>
            </a:prstGeom>
            <a:noFill/>
          </p:spPr>
        </p:pic>
        <p:pic>
          <p:nvPicPr>
            <p:cNvPr id="9" name="Picture 9" descr="fern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312" y="3679"/>
              <a:ext cx="791" cy="641"/>
            </a:xfrm>
            <a:prstGeom prst="rect">
              <a:avLst/>
            </a:prstGeom>
            <a:noFill/>
          </p:spPr>
        </p:pic>
        <p:pic>
          <p:nvPicPr>
            <p:cNvPr id="10" name="Picture 10" descr="girl's eyes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140" y="3679"/>
              <a:ext cx="791" cy="641"/>
            </a:xfrm>
            <a:prstGeom prst="rect">
              <a:avLst/>
            </a:prstGeom>
            <a:noFill/>
          </p:spPr>
        </p:pic>
        <p:pic>
          <p:nvPicPr>
            <p:cNvPr id="11" name="Picture 11" descr="dolphins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969" y="3679"/>
              <a:ext cx="791" cy="641"/>
            </a:xfrm>
            <a:prstGeom prst="rect">
              <a:avLst/>
            </a:prstGeom>
            <a:noFill/>
          </p:spPr>
        </p:pic>
      </p:grpSp>
      <p:pic>
        <p:nvPicPr>
          <p:cNvPr id="12" name="Picture 3" descr="C:\Documents and Settings\Владислав\Мои документы\екологія\Земля\1241300049_1[1]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77262" y="762000"/>
            <a:ext cx="7278868" cy="48768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609600"/>
            <a:ext cx="8915400" cy="1295400"/>
          </a:xfrm>
        </p:spPr>
        <p:txBody>
          <a:bodyPr/>
          <a:lstStyle/>
          <a:p>
            <a:r>
              <a:rPr lang="en-US" dirty="0" smtClean="0"/>
              <a:t>  </a:t>
            </a:r>
            <a:r>
              <a:rPr lang="en-US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Nature. Environment. The Earth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strategiccareerdecisions.com/wp-content/uploads/2015/07/poem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9144001" cy="4826000"/>
          </a:xfrm>
          <a:prstGeom prst="rect">
            <a:avLst/>
          </a:prstGeom>
          <a:noFill/>
        </p:spPr>
      </p:pic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3679"/>
            <a:chExt cx="5760" cy="641"/>
          </a:xfrm>
        </p:grpSpPr>
        <p:pic>
          <p:nvPicPr>
            <p:cNvPr id="7" name="Picture 5" descr="tig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3679"/>
              <a:ext cx="791" cy="641"/>
            </a:xfrm>
            <a:prstGeom prst="rect">
              <a:avLst/>
            </a:prstGeom>
            <a:noFill/>
          </p:spPr>
        </p:pic>
        <p:pic>
          <p:nvPicPr>
            <p:cNvPr id="8" name="Picture 6" descr="windmill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28" y="3679"/>
              <a:ext cx="791" cy="64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" name="Picture 7" descr="wwf lo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56" y="3679"/>
              <a:ext cx="791" cy="64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Picture 8" descr="elephant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484" y="3679"/>
              <a:ext cx="791" cy="641"/>
            </a:xfrm>
            <a:prstGeom prst="rect">
              <a:avLst/>
            </a:prstGeom>
            <a:noFill/>
          </p:spPr>
        </p:pic>
        <p:pic>
          <p:nvPicPr>
            <p:cNvPr id="11" name="Picture 9" descr="fern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312" y="3679"/>
              <a:ext cx="791" cy="641"/>
            </a:xfrm>
            <a:prstGeom prst="rect">
              <a:avLst/>
            </a:prstGeom>
            <a:noFill/>
          </p:spPr>
        </p:pic>
        <p:pic>
          <p:nvPicPr>
            <p:cNvPr id="12" name="Picture 10" descr="girl's eyes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140" y="3679"/>
              <a:ext cx="791" cy="641"/>
            </a:xfrm>
            <a:prstGeom prst="rect">
              <a:avLst/>
            </a:prstGeom>
            <a:noFill/>
          </p:spPr>
        </p:pic>
        <p:pic>
          <p:nvPicPr>
            <p:cNvPr id="13" name="Picture 11" descr="dolphins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969" y="3679"/>
              <a:ext cx="791" cy="64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20" descr="earth-white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-1"/>
            <a:ext cx="1752599" cy="1844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вал 5"/>
          <p:cNvSpPr/>
          <p:nvPr/>
        </p:nvSpPr>
        <p:spPr>
          <a:xfrm>
            <a:off x="457200" y="1447800"/>
            <a:ext cx="2514600" cy="7620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Nature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5867400" y="1600200"/>
            <a:ext cx="2514600" cy="685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People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152400" y="2438400"/>
            <a:ext cx="2667000" cy="6096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Landscape</a:t>
            </a:r>
            <a:r>
              <a:rPr lang="en-US" sz="3200" dirty="0" smtClean="0"/>
              <a:t> 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0" y="5105400"/>
            <a:ext cx="1905000" cy="6096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Flora</a:t>
            </a:r>
            <a:r>
              <a:rPr lang="en-US" sz="3200" dirty="0" smtClean="0"/>
              <a:t> 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152400" y="3276600"/>
            <a:ext cx="2667000" cy="8382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Water resources</a:t>
            </a:r>
            <a:r>
              <a:rPr lang="en-US" sz="3200" dirty="0" smtClean="0"/>
              <a:t> 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381000" y="4343400"/>
            <a:ext cx="2667000" cy="6858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Wildlife</a:t>
            </a:r>
            <a:r>
              <a:rPr lang="en-US" sz="3200" dirty="0" smtClean="0"/>
              <a:t> 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1905000" y="5105400"/>
            <a:ext cx="1905000" cy="6096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Fauna</a:t>
            </a:r>
            <a:endParaRPr lang="ru-RU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2743200" y="1143000"/>
            <a:ext cx="7620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334000" y="1219200"/>
            <a:ext cx="9144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200400" y="1981200"/>
            <a:ext cx="2362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3200400" y="2133600"/>
            <a:ext cx="2667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3657600" y="4572000"/>
            <a:ext cx="1371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>
            <a:off x="3657600" y="4800600"/>
            <a:ext cx="1295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>
            <a:off x="5715000" y="2286000"/>
            <a:ext cx="9906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2743200" y="2133600"/>
            <a:ext cx="6858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14" idx="5"/>
          </p:cNvCxnSpPr>
          <p:nvPr/>
        </p:nvCxnSpPr>
        <p:spPr>
          <a:xfrm>
            <a:off x="2657427" y="4928767"/>
            <a:ext cx="238173" cy="1766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stCxn id="14" idx="3"/>
          </p:cNvCxnSpPr>
          <p:nvPr/>
        </p:nvCxnSpPr>
        <p:spPr>
          <a:xfrm flipH="1">
            <a:off x="457200" y="4928767"/>
            <a:ext cx="314373" cy="2528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69" name="Group 4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3679"/>
            <a:chExt cx="5760" cy="641"/>
          </a:xfrm>
        </p:grpSpPr>
        <p:pic>
          <p:nvPicPr>
            <p:cNvPr id="70" name="Picture 5" descr="tig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3679"/>
              <a:ext cx="791" cy="641"/>
            </a:xfrm>
            <a:prstGeom prst="rect">
              <a:avLst/>
            </a:prstGeom>
            <a:noFill/>
          </p:spPr>
        </p:pic>
        <p:pic>
          <p:nvPicPr>
            <p:cNvPr id="71" name="Picture 6" descr="windmill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28" y="3679"/>
              <a:ext cx="791" cy="64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2" name="Picture 7" descr="wwf lo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56" y="3679"/>
              <a:ext cx="791" cy="64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3" name="Picture 8" descr="elephant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484" y="3679"/>
              <a:ext cx="791" cy="641"/>
            </a:xfrm>
            <a:prstGeom prst="rect">
              <a:avLst/>
            </a:prstGeom>
            <a:noFill/>
          </p:spPr>
        </p:pic>
        <p:pic>
          <p:nvPicPr>
            <p:cNvPr id="74" name="Picture 9" descr="fern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312" y="3679"/>
              <a:ext cx="791" cy="641"/>
            </a:xfrm>
            <a:prstGeom prst="rect">
              <a:avLst/>
            </a:prstGeom>
            <a:noFill/>
          </p:spPr>
        </p:pic>
        <p:pic>
          <p:nvPicPr>
            <p:cNvPr id="75" name="Picture 10" descr="girl's eyes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140" y="3679"/>
              <a:ext cx="791" cy="641"/>
            </a:xfrm>
            <a:prstGeom prst="rect">
              <a:avLst/>
            </a:prstGeom>
            <a:noFill/>
          </p:spPr>
        </p:pic>
        <p:pic>
          <p:nvPicPr>
            <p:cNvPr id="76" name="Picture 11" descr="dolphins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969" y="3679"/>
              <a:ext cx="791" cy="641"/>
            </a:xfrm>
            <a:prstGeom prst="rect">
              <a:avLst/>
            </a:prstGeom>
            <a:noFill/>
          </p:spPr>
        </p:pic>
      </p:grpSp>
      <p:sp>
        <p:nvSpPr>
          <p:cNvPr id="44" name="Овал 43"/>
          <p:cNvSpPr/>
          <p:nvPr/>
        </p:nvSpPr>
        <p:spPr>
          <a:xfrm>
            <a:off x="2743200" y="2743200"/>
            <a:ext cx="3581400" cy="1676400"/>
          </a:xfrm>
          <a:prstGeom prst="ellipse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Environment</a:t>
            </a:r>
            <a:endParaRPr lang="ru-RU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3733800" y="762000"/>
            <a:ext cx="15087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Earth</a:t>
            </a:r>
            <a:endParaRPr lang="ru-RU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6400800" y="2362200"/>
            <a:ext cx="2743200" cy="6858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Problems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65" name="Овал 64"/>
          <p:cNvSpPr/>
          <p:nvPr/>
        </p:nvSpPr>
        <p:spPr>
          <a:xfrm>
            <a:off x="6248400" y="3124200"/>
            <a:ext cx="2590800" cy="6096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Pollution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66" name="Овал 65"/>
          <p:cNvSpPr/>
          <p:nvPr/>
        </p:nvSpPr>
        <p:spPr>
          <a:xfrm>
            <a:off x="6400800" y="3733800"/>
            <a:ext cx="2743200" cy="9144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Climate change </a:t>
            </a:r>
            <a:endParaRPr lang="ru-RU" sz="3000" dirty="0"/>
          </a:p>
        </p:txBody>
      </p:sp>
      <p:sp>
        <p:nvSpPr>
          <p:cNvPr id="80" name="Овал 79"/>
          <p:cNvSpPr/>
          <p:nvPr/>
        </p:nvSpPr>
        <p:spPr>
          <a:xfrm>
            <a:off x="5181600" y="4495800"/>
            <a:ext cx="2438400" cy="6858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Disasters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82" name="Овал 81"/>
          <p:cNvSpPr/>
          <p:nvPr/>
        </p:nvSpPr>
        <p:spPr>
          <a:xfrm>
            <a:off x="5105400" y="5181600"/>
            <a:ext cx="4038600" cy="6858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Overpopulation 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5" name="Picture 2" descr="C:\Documents and Settings\Владислав\Мои документы\екологія\Земля\04[1].jpg"/>
          <p:cNvPicPr>
            <a:picLocks noChangeAspect="1" noChangeArrowheads="1"/>
          </p:cNvPicPr>
          <p:nvPr/>
        </p:nvPicPr>
        <p:blipFill>
          <a:blip r:embed="rId10" cstate="print"/>
          <a:srcRect l="10684" t="12506" r="10591" b="14542"/>
          <a:stretch>
            <a:fillRect/>
          </a:stretch>
        </p:blipFill>
        <p:spPr bwMode="auto">
          <a:xfrm>
            <a:off x="3733800" y="5105400"/>
            <a:ext cx="1752600" cy="1752600"/>
          </a:xfrm>
          <a:prstGeom prst="rect">
            <a:avLst/>
          </a:prstGeom>
          <a:noFill/>
        </p:spPr>
      </p:pic>
      <p:pic>
        <p:nvPicPr>
          <p:cNvPr id="83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440" y="1"/>
            <a:ext cx="1488559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0"/>
            <a:ext cx="1486614" cy="1066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7341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0"/>
            <a:ext cx="1804750" cy="99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6"/>
          <a:stretch>
            <a:fillRect/>
          </a:stretch>
        </p:blipFill>
        <p:spPr bwMode="auto">
          <a:xfrm>
            <a:off x="5334000" y="1"/>
            <a:ext cx="1066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44" grpId="0" animBg="1"/>
      <p:bldP spid="62" grpId="0" animBg="1"/>
      <p:bldP spid="65" grpId="0" animBg="1"/>
      <p:bldP spid="66" grpId="0" animBg="1"/>
      <p:bldP spid="80" grpId="0" animBg="1"/>
      <p:bldP spid="8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Documents and Settings\Владислав\Мои документы\екологія\повітря\air_pollution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5679285" cy="3786190"/>
          </a:xfrm>
          <a:prstGeom prst="rect">
            <a:avLst/>
          </a:prstGeom>
          <a:noFill/>
        </p:spPr>
      </p:pic>
      <p:pic>
        <p:nvPicPr>
          <p:cNvPr id="5123" name="Picture 3" descr="C:\Documents and Settings\Владислав\Мои документы\екологія\повітря\auto_2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0"/>
            <a:ext cx="5143504" cy="3803718"/>
          </a:xfrm>
          <a:prstGeom prst="rect">
            <a:avLst/>
          </a:prstGeom>
          <a:noFill/>
        </p:spPr>
      </p:pic>
      <p:pic>
        <p:nvPicPr>
          <p:cNvPr id="5125" name="Picture 5" descr="C:\Documents and Settings\Владислав\Мои документы\екологія\повітря\air-pollution[1].jpg"/>
          <p:cNvPicPr>
            <a:picLocks noChangeAspect="1" noChangeArrowheads="1"/>
          </p:cNvPicPr>
          <p:nvPr/>
        </p:nvPicPr>
        <p:blipFill>
          <a:blip r:embed="rId4" cstate="print"/>
          <a:srcRect t="8564" b="6900"/>
          <a:stretch>
            <a:fillRect/>
          </a:stretch>
        </p:blipFill>
        <p:spPr bwMode="auto">
          <a:xfrm>
            <a:off x="4071934" y="3357538"/>
            <a:ext cx="5072066" cy="3500462"/>
          </a:xfrm>
          <a:prstGeom prst="rect">
            <a:avLst/>
          </a:prstGeom>
          <a:noFill/>
        </p:spPr>
      </p:pic>
      <p:pic>
        <p:nvPicPr>
          <p:cNvPr id="5126" name="Picture 6" descr="C:\Documents and Settings\Владислав\Мои документы\екологія\повітря\air%20pollution_focus_0[1].jpg"/>
          <p:cNvPicPr>
            <a:picLocks noChangeAspect="1" noChangeArrowheads="1"/>
          </p:cNvPicPr>
          <p:nvPr/>
        </p:nvPicPr>
        <p:blipFill>
          <a:blip r:embed="rId5" cstate="print"/>
          <a:srcRect l="4588" r="3637" b="5920"/>
          <a:stretch>
            <a:fillRect/>
          </a:stretch>
        </p:blipFill>
        <p:spPr bwMode="auto">
          <a:xfrm>
            <a:off x="2895600" y="1524000"/>
            <a:ext cx="2000280" cy="1589111"/>
          </a:xfrm>
          <a:prstGeom prst="rect">
            <a:avLst/>
          </a:prstGeom>
          <a:noFill/>
        </p:spPr>
      </p:pic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3127176"/>
            <a:ext cx="4876800" cy="37856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524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There are 5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bln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 tons of carbon monoxide emissions into the atmosphere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 every year.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As a result the ozone layer gets thinner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,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ozone holes are appearing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The sunrays coming through these holes may cause people diseases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,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the most dangerous among which is cancer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There’s getting less and less oxygen left on Earth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and there are more and more gases produced by transport, </a:t>
            </a:r>
            <a:r>
              <a:rPr lang="en-US" sz="2000" b="1" dirty="0" smtClean="0">
                <a:solidFill>
                  <a:srgbClr val="FFFF00"/>
                </a:solidFill>
                <a:latin typeface="Georgia" pitchFamily="18" charset="0"/>
                <a:ea typeface="Times New Roman" pitchFamily="18" charset="0"/>
                <a:cs typeface="Tahoma" pitchFamily="34" charset="0"/>
              </a:rPr>
              <a:t>plants and factories.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 descr="C:\Documents and Settings\Владислав\Мои документы\екологія\ліси\20070511_deforestation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3929058" cy="3706411"/>
          </a:xfrm>
          <a:prstGeom prst="rect">
            <a:avLst/>
          </a:prstGeom>
          <a:noFill/>
        </p:spPr>
      </p:pic>
      <p:pic>
        <p:nvPicPr>
          <p:cNvPr id="6148" name="Picture 4" descr="C:\Documents and Settings\Владислав\Мои документы\екологія\ліси\55-00x-deforestation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1"/>
            <a:ext cx="5214941" cy="3539641"/>
          </a:xfrm>
          <a:prstGeom prst="rect">
            <a:avLst/>
          </a:prstGeom>
          <a:noFill/>
        </p:spPr>
      </p:pic>
      <p:pic>
        <p:nvPicPr>
          <p:cNvPr id="6149" name="Picture 5" descr="C:\Documents and Settings\Владислав\Мои документы\екологія\ліси\deforestation[2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47290"/>
            <a:ext cx="4000496" cy="3635332"/>
          </a:xfrm>
          <a:prstGeom prst="rect">
            <a:avLst/>
          </a:prstGeom>
          <a:noFill/>
        </p:spPr>
      </p:pic>
      <p:pic>
        <p:nvPicPr>
          <p:cNvPr id="6150" name="Picture 6" descr="C:\Documents and Settings\Владислав\Мои документы\екологія\ліси\forest_burning_600[1].jpg"/>
          <p:cNvPicPr>
            <a:picLocks noChangeAspect="1" noChangeArrowheads="1"/>
          </p:cNvPicPr>
          <p:nvPr/>
        </p:nvPicPr>
        <p:blipFill>
          <a:blip r:embed="rId5" cstate="print"/>
          <a:srcRect t="5613" b="6024"/>
          <a:stretch>
            <a:fillRect/>
          </a:stretch>
        </p:blipFill>
        <p:spPr bwMode="auto">
          <a:xfrm>
            <a:off x="3990794" y="3500438"/>
            <a:ext cx="5153206" cy="3357562"/>
          </a:xfrm>
          <a:prstGeom prst="rect">
            <a:avLst/>
          </a:prstGeom>
          <a:noFill/>
        </p:spPr>
      </p:pic>
      <p:pic>
        <p:nvPicPr>
          <p:cNvPr id="6151" name="Picture 7" descr="C:\Documents and Settings\Владислав\Мои документы\екологія\ліси\deforestation[3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77841" y="1785926"/>
            <a:ext cx="4644959" cy="3286148"/>
          </a:xfrm>
          <a:prstGeom prst="rect">
            <a:avLst/>
          </a:prstGeom>
          <a:noFill/>
        </p:spPr>
      </p:pic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1714480" y="1938557"/>
            <a:ext cx="464347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524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During the last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20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years people cut down as many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 forests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,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as it had been destroyed for their previous existence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,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not speaking about the fires caused by people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.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For many animals the forest is a home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But there are less and less forests on the planet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It means that animals</a:t>
            </a:r>
          </a:p>
          <a:p>
            <a:pPr marL="0" marR="0" lvl="0" indent="1524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are losing their homes </a:t>
            </a:r>
          </a:p>
          <a:p>
            <a:pPr marL="0" marR="0" lvl="0" indent="1524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ahoma" pitchFamily="34" charset="0"/>
            </a:endParaRPr>
          </a:p>
          <a:p>
            <a:pPr marL="0" marR="0" lvl="0" indent="1524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ahoma" pitchFamily="34" charset="0"/>
            </a:endParaRPr>
          </a:p>
          <a:p>
            <a:pPr marL="0" marR="0" lvl="0" indent="1524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ahoma" pitchFamily="34" charset="0"/>
              </a:rPr>
              <a:t>a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nd are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 in the danger of extinction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Documents and Settings\Владислав\Мои документы\екологія\грунт\01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6974" y="3714752"/>
            <a:ext cx="5102083" cy="3143248"/>
          </a:xfrm>
          <a:prstGeom prst="rect">
            <a:avLst/>
          </a:prstGeom>
          <a:noFill/>
        </p:spPr>
      </p:pic>
      <p:pic>
        <p:nvPicPr>
          <p:cNvPr id="8195" name="Picture 3" descr="C:\Documents and Settings\Владислав\Мои документы\екологія\грунт\image090[1].jpg"/>
          <p:cNvPicPr>
            <a:picLocks noChangeAspect="1" noChangeArrowheads="1"/>
          </p:cNvPicPr>
          <p:nvPr/>
        </p:nvPicPr>
        <p:blipFill>
          <a:blip r:embed="rId3" cstate="print"/>
          <a:srcRect b="7759"/>
          <a:stretch>
            <a:fillRect/>
          </a:stretch>
        </p:blipFill>
        <p:spPr bwMode="auto">
          <a:xfrm>
            <a:off x="4357686" y="0"/>
            <a:ext cx="4786314" cy="3571876"/>
          </a:xfrm>
          <a:prstGeom prst="rect">
            <a:avLst/>
          </a:prstGeom>
          <a:noFill/>
        </p:spPr>
      </p:pic>
      <p:pic>
        <p:nvPicPr>
          <p:cNvPr id="8196" name="Picture 4" descr="C:\Documents and Settings\Владислав\Мои документы\екологія\грунт\pic6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"/>
            <a:ext cx="4357686" cy="3709033"/>
          </a:xfrm>
          <a:prstGeom prst="rect">
            <a:avLst/>
          </a:prstGeom>
          <a:noFill/>
        </p:spPr>
      </p:pic>
      <p:pic>
        <p:nvPicPr>
          <p:cNvPr id="8197" name="Picture 5" descr="C:\Documents and Settings\Владислав\Мои документы\екологія\грунт\stroi_musor_427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3571877"/>
            <a:ext cx="4371261" cy="328612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667000" y="2057400"/>
            <a:ext cx="4572000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2000" b="1" dirty="0" smtClean="0"/>
              <a:t>The process of forming soil is very slow:</a:t>
            </a:r>
            <a:r>
              <a:rPr lang="ru-RU" sz="2000" b="1" dirty="0" smtClean="0"/>
              <a:t> </a:t>
            </a:r>
            <a:r>
              <a:rPr lang="en-US" sz="2000" b="1" dirty="0" smtClean="0"/>
              <a:t>it takes hundreds and even thousands years</a:t>
            </a:r>
            <a:r>
              <a:rPr lang="ru-RU" sz="2000" b="1" dirty="0" smtClean="0"/>
              <a:t>. </a:t>
            </a:r>
            <a:r>
              <a:rPr lang="en-US" sz="2000" b="1" dirty="0" smtClean="0"/>
              <a:t>But to destroy it is very easy</a:t>
            </a:r>
            <a:r>
              <a:rPr lang="ru-RU" sz="2000" b="1" dirty="0" smtClean="0"/>
              <a:t>. </a:t>
            </a:r>
            <a:r>
              <a:rPr lang="en-US" sz="2000" b="1" dirty="0" smtClean="0"/>
              <a:t>During the last century people destroy nearly a quarter of all fertile lands.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5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5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5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Documents and Settings\Владислав\Мои документы\екологія\вода\_193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810004" cy="3214686"/>
          </a:xfrm>
          <a:prstGeom prst="rect">
            <a:avLst/>
          </a:prstGeom>
          <a:noFill/>
        </p:spPr>
      </p:pic>
      <p:pic>
        <p:nvPicPr>
          <p:cNvPr id="7171" name="Picture 3" descr="C:\Documents and Settings\Владислав\Мои документы\екологія\вода\100_0207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3097921"/>
            <a:ext cx="5143504" cy="3760078"/>
          </a:xfrm>
          <a:prstGeom prst="rect">
            <a:avLst/>
          </a:prstGeom>
          <a:noFill/>
        </p:spPr>
      </p:pic>
      <p:pic>
        <p:nvPicPr>
          <p:cNvPr id="7172" name="Picture 4" descr="C:\Documents and Settings\Владислав\Мои документы\екологія\вода\kova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-47643"/>
            <a:ext cx="4357686" cy="3268265"/>
          </a:xfrm>
          <a:prstGeom prst="rect">
            <a:avLst/>
          </a:prstGeom>
          <a:noFill/>
        </p:spPr>
      </p:pic>
      <p:pic>
        <p:nvPicPr>
          <p:cNvPr id="7173" name="Picture 5" descr="C:\Documents and Settings\Владислав\Мои документы\екологія\вода\u91_2409_taihu[1].jpg"/>
          <p:cNvPicPr>
            <a:picLocks noChangeAspect="1" noChangeArrowheads="1"/>
          </p:cNvPicPr>
          <p:nvPr/>
        </p:nvPicPr>
        <p:blipFill>
          <a:blip r:embed="rId5" cstate="print"/>
          <a:srcRect t="25062"/>
          <a:stretch>
            <a:fillRect/>
          </a:stretch>
        </p:blipFill>
        <p:spPr bwMode="auto">
          <a:xfrm>
            <a:off x="0" y="2928934"/>
            <a:ext cx="4000496" cy="3929066"/>
          </a:xfrm>
          <a:prstGeom prst="rect">
            <a:avLst/>
          </a:prstGeom>
          <a:noFill/>
        </p:spPr>
      </p:pic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1714480" y="1549733"/>
            <a:ext cx="4929222" cy="258532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524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Scientists calculated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,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that every year so many poisonous things are getting into the rivers and seas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,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that they could</a:t>
            </a:r>
            <a:r>
              <a:rPr kumimoji="0" lang="en-US" b="1" i="0" u="none" strike="noStrike" cap="none" normalizeH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 be filled into 10,000 trains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Washing powder has even been found in the Arctic Ocean. As a result </a:t>
            </a:r>
            <a:r>
              <a:rPr kumimoji="0" lang="en-US" b="1" i="0" u="none" strike="noStrike" cap="none" normalizeH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 it is dangerous and sometimes banned to swim in such European rivers as the Volga, the Danube, the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Rhein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en-US" b="1" i="0" u="none" strike="noStrike" cap="none" normalizeH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 and many others.</a:t>
            </a: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5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5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5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7772400" cy="1470025"/>
          </a:xfrm>
        </p:spPr>
        <p:txBody>
          <a:bodyPr/>
          <a:lstStyle/>
          <a:p>
            <a:r>
              <a:rPr lang="en-US" dirty="0" smtClean="0"/>
              <a:t>Home task 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295400" y="1524000"/>
            <a:ext cx="6248400" cy="5029200"/>
          </a:xfrm>
        </p:spPr>
        <p:txBody>
          <a:bodyPr/>
          <a:lstStyle/>
          <a:p>
            <a:r>
              <a:rPr lang="en-US" dirty="0" smtClean="0"/>
              <a:t>p.1</a:t>
            </a:r>
            <a:r>
              <a:rPr lang="uk-UA" dirty="0" smtClean="0"/>
              <a:t>66</a:t>
            </a:r>
            <a:r>
              <a:rPr lang="uk-UA" dirty="0" smtClean="0"/>
              <a:t>-167</a:t>
            </a:r>
            <a:endParaRPr lang="en-US" dirty="0" smtClean="0"/>
          </a:p>
          <a:p>
            <a:r>
              <a:rPr lang="uk-UA" dirty="0" smtClean="0"/>
              <a:t>Перекласти інформацію з таблички </a:t>
            </a:r>
          </a:p>
          <a:p>
            <a:r>
              <a:rPr lang="uk-UA" dirty="0" smtClean="0">
                <a:solidFill>
                  <a:schemeClr val="bg1">
                    <a:lumMod val="50000"/>
                  </a:schemeClr>
                </a:solidFill>
              </a:rPr>
              <a:t>Посилання на підручник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https://4book.org/uchebniki-ukraina/9-klass/pidruchnik-angliyska-mova-9-klas-karpyuk-2017-english/lesson-2-nature-and-the-environment/page-166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oud skipper design template">
  <a:themeElements>
    <a:clrScheme name="Cloud skipper design templat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loud skipper design templat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oud skipper design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 skipper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Blank Presentation 16">
      <a:dk1>
        <a:srgbClr val="800080"/>
      </a:dk1>
      <a:lt1>
        <a:srgbClr val="CC99FF"/>
      </a:lt1>
      <a:dk2>
        <a:srgbClr val="660066"/>
      </a:dk2>
      <a:lt2>
        <a:srgbClr val="3E3E5C"/>
      </a:lt2>
      <a:accent1>
        <a:srgbClr val="60597B"/>
      </a:accent1>
      <a:accent2>
        <a:srgbClr val="6666FF"/>
      </a:accent2>
      <a:accent3>
        <a:srgbClr val="E2CAFF"/>
      </a:accent3>
      <a:accent4>
        <a:srgbClr val="6C006C"/>
      </a:accent4>
      <a:accent5>
        <a:srgbClr val="B6B5BF"/>
      </a:accent5>
      <a:accent6>
        <a:srgbClr val="5C5CE7"/>
      </a:accent6>
      <a:hlink>
        <a:srgbClr val="660066"/>
      </a:hlink>
      <a:folHlink>
        <a:srgbClr val="99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993366"/>
        </a:dk1>
        <a:lt1>
          <a:srgbClr val="FFFFFF"/>
        </a:lt1>
        <a:dk2>
          <a:srgbClr val="660066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FFFFFF"/>
        </a:accent3>
        <a:accent4>
          <a:srgbClr val="822A56"/>
        </a:accent4>
        <a:accent5>
          <a:srgbClr val="B6B5BF"/>
        </a:accent5>
        <a:accent6>
          <a:srgbClr val="5C5CE7"/>
        </a:accent6>
        <a:hlink>
          <a:srgbClr val="660066"/>
        </a:hlink>
        <a:folHlink>
          <a:srgbClr val="99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993366"/>
        </a:dk1>
        <a:lt1>
          <a:srgbClr val="CC66FF"/>
        </a:lt1>
        <a:dk2>
          <a:srgbClr val="660066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E2B8FF"/>
        </a:accent3>
        <a:accent4>
          <a:srgbClr val="822A56"/>
        </a:accent4>
        <a:accent5>
          <a:srgbClr val="B6B5BF"/>
        </a:accent5>
        <a:accent6>
          <a:srgbClr val="5C5CE7"/>
        </a:accent6>
        <a:hlink>
          <a:srgbClr val="660066"/>
        </a:hlink>
        <a:folHlink>
          <a:srgbClr val="99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993366"/>
        </a:dk1>
        <a:lt1>
          <a:srgbClr val="CC99FF"/>
        </a:lt1>
        <a:dk2>
          <a:srgbClr val="660066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E2CAFF"/>
        </a:accent3>
        <a:accent4>
          <a:srgbClr val="822A56"/>
        </a:accent4>
        <a:accent5>
          <a:srgbClr val="B6B5BF"/>
        </a:accent5>
        <a:accent6>
          <a:srgbClr val="5C5CE7"/>
        </a:accent6>
        <a:hlink>
          <a:srgbClr val="660066"/>
        </a:hlink>
        <a:folHlink>
          <a:srgbClr val="99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800080"/>
        </a:dk1>
        <a:lt1>
          <a:srgbClr val="CC99FF"/>
        </a:lt1>
        <a:dk2>
          <a:srgbClr val="660066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E2CAFF"/>
        </a:accent3>
        <a:accent4>
          <a:srgbClr val="6C006C"/>
        </a:accent4>
        <a:accent5>
          <a:srgbClr val="B6B5BF"/>
        </a:accent5>
        <a:accent6>
          <a:srgbClr val="5C5CE7"/>
        </a:accent6>
        <a:hlink>
          <a:srgbClr val="660066"/>
        </a:hlink>
        <a:folHlink>
          <a:srgbClr val="9900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ank Presentation">
  <a:themeElements>
    <a:clrScheme name="2_Blank Presentation 16">
      <a:dk1>
        <a:srgbClr val="800080"/>
      </a:dk1>
      <a:lt1>
        <a:srgbClr val="CC99FF"/>
      </a:lt1>
      <a:dk2>
        <a:srgbClr val="660066"/>
      </a:dk2>
      <a:lt2>
        <a:srgbClr val="3E3E5C"/>
      </a:lt2>
      <a:accent1>
        <a:srgbClr val="60597B"/>
      </a:accent1>
      <a:accent2>
        <a:srgbClr val="6666FF"/>
      </a:accent2>
      <a:accent3>
        <a:srgbClr val="E2CAFF"/>
      </a:accent3>
      <a:accent4>
        <a:srgbClr val="6C006C"/>
      </a:accent4>
      <a:accent5>
        <a:srgbClr val="B6B5BF"/>
      </a:accent5>
      <a:accent6>
        <a:srgbClr val="5C5CE7"/>
      </a:accent6>
      <a:hlink>
        <a:srgbClr val="660066"/>
      </a:hlink>
      <a:folHlink>
        <a:srgbClr val="9900FF"/>
      </a:folHlink>
    </a:clrScheme>
    <a:fontScheme name="2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3">
        <a:dk1>
          <a:srgbClr val="993366"/>
        </a:dk1>
        <a:lt1>
          <a:srgbClr val="FFFFFF"/>
        </a:lt1>
        <a:dk2>
          <a:srgbClr val="660066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FFFFFF"/>
        </a:accent3>
        <a:accent4>
          <a:srgbClr val="822A56"/>
        </a:accent4>
        <a:accent5>
          <a:srgbClr val="B6B5BF"/>
        </a:accent5>
        <a:accent6>
          <a:srgbClr val="5C5CE7"/>
        </a:accent6>
        <a:hlink>
          <a:srgbClr val="660066"/>
        </a:hlink>
        <a:folHlink>
          <a:srgbClr val="99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4">
        <a:dk1>
          <a:srgbClr val="993366"/>
        </a:dk1>
        <a:lt1>
          <a:srgbClr val="CC66FF"/>
        </a:lt1>
        <a:dk2>
          <a:srgbClr val="660066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E2B8FF"/>
        </a:accent3>
        <a:accent4>
          <a:srgbClr val="822A56"/>
        </a:accent4>
        <a:accent5>
          <a:srgbClr val="B6B5BF"/>
        </a:accent5>
        <a:accent6>
          <a:srgbClr val="5C5CE7"/>
        </a:accent6>
        <a:hlink>
          <a:srgbClr val="660066"/>
        </a:hlink>
        <a:folHlink>
          <a:srgbClr val="99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5">
        <a:dk1>
          <a:srgbClr val="993366"/>
        </a:dk1>
        <a:lt1>
          <a:srgbClr val="CC99FF"/>
        </a:lt1>
        <a:dk2>
          <a:srgbClr val="660066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E2CAFF"/>
        </a:accent3>
        <a:accent4>
          <a:srgbClr val="822A56"/>
        </a:accent4>
        <a:accent5>
          <a:srgbClr val="B6B5BF"/>
        </a:accent5>
        <a:accent6>
          <a:srgbClr val="5C5CE7"/>
        </a:accent6>
        <a:hlink>
          <a:srgbClr val="660066"/>
        </a:hlink>
        <a:folHlink>
          <a:srgbClr val="99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6">
        <a:dk1>
          <a:srgbClr val="800080"/>
        </a:dk1>
        <a:lt1>
          <a:srgbClr val="CC99FF"/>
        </a:lt1>
        <a:dk2>
          <a:srgbClr val="660066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E2CAFF"/>
        </a:accent3>
        <a:accent4>
          <a:srgbClr val="6C006C"/>
        </a:accent4>
        <a:accent5>
          <a:srgbClr val="B6B5BF"/>
        </a:accent5>
        <a:accent6>
          <a:srgbClr val="5C5CE7"/>
        </a:accent6>
        <a:hlink>
          <a:srgbClr val="660066"/>
        </a:hlink>
        <a:folHlink>
          <a:srgbClr val="9900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cities</Template>
  <TotalTime>305</TotalTime>
  <Words>282</Words>
  <Application>Microsoft Office PowerPoint</Application>
  <PresentationFormat>Екран (4:3)</PresentationFormat>
  <Paragraphs>28</Paragraphs>
  <Slides>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слайдів</vt:lpstr>
      </vt:variant>
      <vt:variant>
        <vt:i4>8</vt:i4>
      </vt:variant>
    </vt:vector>
  </HeadingPairs>
  <TitlesOfParts>
    <vt:vector size="18" baseType="lpstr">
      <vt:lpstr>Arial</vt:lpstr>
      <vt:lpstr>Calibri</vt:lpstr>
      <vt:lpstr>Georgia</vt:lpstr>
      <vt:lpstr>Tahoma</vt:lpstr>
      <vt:lpstr>Times</vt:lpstr>
      <vt:lpstr>Times New Roman</vt:lpstr>
      <vt:lpstr>Trebuchet MS</vt:lpstr>
      <vt:lpstr>Cloud skipper design template</vt:lpstr>
      <vt:lpstr>Blank Presentation</vt:lpstr>
      <vt:lpstr>2_Blank Presentation</vt:lpstr>
      <vt:lpstr>  Nature. Environment. The Earth.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Home task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Nature. Environment. The Earth.</dc:title>
  <cp:lastModifiedBy>Natalia Oros</cp:lastModifiedBy>
  <cp:revision>39</cp:revision>
  <dcterms:modified xsi:type="dcterms:W3CDTF">2021-03-15T17:53:40Z</dcterms:modified>
</cp:coreProperties>
</file>