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5400FE-C3B5-40E8-8633-E70236BE1810}" type="datetimeFigureOut">
              <a:rPr lang="ru-RU" smtClean="0"/>
              <a:pPr/>
              <a:t>17.04.2020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97A344-FEDD-4F63-AB23-3B957E22500E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sh dir="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786322"/>
            <a:ext cx="8286808" cy="1428760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</a:rPr>
              <a:t>Скільки цукерок зображено?</a:t>
            </a:r>
            <a:endParaRPr lang="uk-UA" sz="4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66925" cy="2209800"/>
          </a:xfrm>
          <a:prstGeom prst="rect">
            <a:avLst/>
          </a:prstGeom>
          <a:noFill/>
        </p:spPr>
      </p:pic>
      <p:pic>
        <p:nvPicPr>
          <p:cNvPr id="5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290"/>
            <a:ext cx="2066925" cy="2209800"/>
          </a:xfrm>
          <a:prstGeom prst="rect">
            <a:avLst/>
          </a:prstGeom>
          <a:noFill/>
        </p:spPr>
      </p:pic>
      <p:pic>
        <p:nvPicPr>
          <p:cNvPr id="6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290"/>
            <a:ext cx="2066925" cy="2209800"/>
          </a:xfrm>
          <a:prstGeom prst="rect">
            <a:avLst/>
          </a:prstGeom>
          <a:noFill/>
        </p:spPr>
      </p:pic>
      <p:pic>
        <p:nvPicPr>
          <p:cNvPr id="7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285728"/>
            <a:ext cx="2066925" cy="2209800"/>
          </a:xfrm>
          <a:prstGeom prst="rect">
            <a:avLst/>
          </a:prstGeom>
          <a:noFill/>
        </p:spPr>
      </p:pic>
      <p:pic>
        <p:nvPicPr>
          <p:cNvPr id="8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571744"/>
            <a:ext cx="2066925" cy="2209800"/>
          </a:xfrm>
          <a:prstGeom prst="rect">
            <a:avLst/>
          </a:prstGeom>
          <a:noFill/>
        </p:spPr>
      </p:pic>
      <p:pic>
        <p:nvPicPr>
          <p:cNvPr id="9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571744"/>
            <a:ext cx="2066925" cy="2209800"/>
          </a:xfrm>
          <a:prstGeom prst="rect">
            <a:avLst/>
          </a:prstGeom>
          <a:noFill/>
        </p:spPr>
      </p:pic>
      <p:pic>
        <p:nvPicPr>
          <p:cNvPr id="10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571744"/>
            <a:ext cx="2066925" cy="2209800"/>
          </a:xfrm>
          <a:prstGeom prst="rect">
            <a:avLst/>
          </a:prstGeom>
          <a:noFill/>
        </p:spPr>
      </p:pic>
      <p:pic>
        <p:nvPicPr>
          <p:cNvPr id="11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2571744"/>
            <a:ext cx="2066925" cy="22098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613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Давай поділимо їх порівну між братиком і сестричкою</a:t>
            </a:r>
            <a:endParaRPr lang="uk-U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Valentina\Documents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2"/>
            <a:ext cx="2786082" cy="3857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1" name="Picture 3" descr="C:\Users\Valentina\Documents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357430"/>
            <a:ext cx="2571768" cy="35719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143116"/>
            <a:ext cx="1333500" cy="20193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6"/>
            <a:ext cx="8229600" cy="1857388"/>
          </a:xfrm>
        </p:spPr>
        <p:txBody>
          <a:bodyPr>
            <a:noAutofit/>
          </a:bodyPr>
          <a:lstStyle/>
          <a:p>
            <a:pPr algn="ctr"/>
            <a:r>
              <a:rPr lang="uk-UA" sz="9600" b="1" dirty="0" smtClean="0"/>
              <a:t>8 : 2=4</a:t>
            </a:r>
            <a:endParaRPr lang="uk-UA" sz="9600" b="1" dirty="0"/>
          </a:p>
        </p:txBody>
      </p:sp>
      <p:pic>
        <p:nvPicPr>
          <p:cNvPr id="5" name="Picture 2" descr="C:\Users\Valentina\Documents\images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1643074" cy="2154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6" name="Picture 3" descr="C:\Users\Valentina\Documents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0"/>
            <a:ext cx="1543044" cy="21431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7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28868"/>
            <a:ext cx="1000132" cy="1069266"/>
          </a:xfrm>
          <a:prstGeom prst="rect">
            <a:avLst/>
          </a:prstGeom>
          <a:noFill/>
        </p:spPr>
      </p:pic>
      <p:pic>
        <p:nvPicPr>
          <p:cNvPr id="8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2428868"/>
            <a:ext cx="937932" cy="1002766"/>
          </a:xfrm>
          <a:prstGeom prst="rect">
            <a:avLst/>
          </a:prstGeom>
          <a:noFill/>
        </p:spPr>
      </p:pic>
      <p:pic>
        <p:nvPicPr>
          <p:cNvPr id="9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428868"/>
            <a:ext cx="868627" cy="928670"/>
          </a:xfrm>
          <a:prstGeom prst="rect">
            <a:avLst/>
          </a:prstGeom>
          <a:noFill/>
        </p:spPr>
      </p:pic>
      <p:pic>
        <p:nvPicPr>
          <p:cNvPr id="10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428868"/>
            <a:ext cx="919330" cy="982878"/>
          </a:xfrm>
          <a:prstGeom prst="rect">
            <a:avLst/>
          </a:prstGeom>
          <a:noFill/>
        </p:spPr>
      </p:pic>
      <p:pic>
        <p:nvPicPr>
          <p:cNvPr id="11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84" y="2428868"/>
            <a:ext cx="1000132" cy="1069266"/>
          </a:xfrm>
          <a:prstGeom prst="rect">
            <a:avLst/>
          </a:prstGeom>
          <a:noFill/>
        </p:spPr>
      </p:pic>
      <p:pic>
        <p:nvPicPr>
          <p:cNvPr id="12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428868"/>
            <a:ext cx="937932" cy="1002766"/>
          </a:xfrm>
          <a:prstGeom prst="rect">
            <a:avLst/>
          </a:prstGeom>
          <a:noFill/>
        </p:spPr>
      </p:pic>
      <p:pic>
        <p:nvPicPr>
          <p:cNvPr id="13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2462" y="2428868"/>
            <a:ext cx="868627" cy="928670"/>
          </a:xfrm>
          <a:prstGeom prst="rect">
            <a:avLst/>
          </a:prstGeom>
          <a:noFill/>
        </p:spPr>
      </p:pic>
      <p:pic>
        <p:nvPicPr>
          <p:cNvPr id="14" name="Picture 2" descr="C:\Users\Valentina\Documents\цукерк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2428868"/>
            <a:ext cx="919330" cy="982878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9600" b="1" dirty="0" smtClean="0">
                <a:solidFill>
                  <a:schemeClr val="tx1"/>
                </a:solidFill>
              </a:rPr>
              <a:t>8</a:t>
            </a:r>
            <a:r>
              <a:rPr lang="uk-UA" sz="9600" b="1" dirty="0" smtClean="0">
                <a:solidFill>
                  <a:schemeClr val="bg2">
                    <a:lumMod val="10000"/>
                  </a:schemeClr>
                </a:solidFill>
              </a:rPr>
              <a:t>:</a:t>
            </a:r>
            <a:r>
              <a:rPr lang="uk-UA" sz="9600" b="1" dirty="0" smtClean="0">
                <a:solidFill>
                  <a:srgbClr val="0070C0"/>
                </a:solidFill>
              </a:rPr>
              <a:t>2</a:t>
            </a:r>
            <a:r>
              <a:rPr lang="uk-UA" sz="9600" b="1" dirty="0" smtClean="0">
                <a:solidFill>
                  <a:schemeClr val="bg2">
                    <a:lumMod val="10000"/>
                  </a:schemeClr>
                </a:solidFill>
              </a:rPr>
              <a:t> =</a:t>
            </a:r>
            <a:r>
              <a:rPr lang="uk-UA" sz="9600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lang="uk-UA" sz="9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714480" y="1714488"/>
            <a:ext cx="1785950" cy="15001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3750463" y="2464587"/>
            <a:ext cx="207170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5822165" y="1750207"/>
            <a:ext cx="2143140" cy="16430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1538" y="3786190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/>
              <a:t>ділене</a:t>
            </a:r>
            <a:endParaRPr lang="uk-UA" sz="5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00496" y="3500439"/>
            <a:ext cx="285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</a:rPr>
              <a:t>дільник</a:t>
            </a:r>
            <a:endParaRPr lang="uk-UA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43702" y="4214818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chemeClr val="accent6">
                    <a:lumMod val="50000"/>
                  </a:schemeClr>
                </a:solidFill>
              </a:rPr>
              <a:t>частка</a:t>
            </a:r>
            <a:endParaRPr lang="uk-UA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9600" b="1" dirty="0" smtClean="0">
                <a:solidFill>
                  <a:schemeClr val="bg2">
                    <a:lumMod val="10000"/>
                  </a:schemeClr>
                </a:solidFill>
              </a:rPr>
              <a:t>:</a:t>
            </a:r>
            <a:r>
              <a:rPr lang="uk-UA" sz="9600" b="1" dirty="0" smtClean="0">
                <a:solidFill>
                  <a:srgbClr val="0070C0"/>
                </a:solidFill>
              </a:rPr>
              <a:t>2</a:t>
            </a:r>
            <a:r>
              <a:rPr lang="uk-UA" sz="9600" b="1" dirty="0" smtClean="0">
                <a:solidFill>
                  <a:schemeClr val="bg2">
                    <a:lumMod val="10000"/>
                  </a:schemeClr>
                </a:solidFill>
              </a:rPr>
              <a:t> =</a:t>
            </a:r>
            <a:r>
              <a:rPr lang="uk-UA" sz="9600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lang="uk-UA" sz="9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857232"/>
            <a:ext cx="100013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4679157" y="2321711"/>
            <a:ext cx="142876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>
            <a:off x="3857620" y="3000372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V="1">
            <a:off x="3286116" y="2285992"/>
            <a:ext cx="1357322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4714876" y="271462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642910" y="4071942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/>
              <a:t>Щоб знайти невідоме </a:t>
            </a:r>
            <a:r>
              <a:rPr lang="uk-UA" sz="4800" b="1" dirty="0" smtClean="0">
                <a:solidFill>
                  <a:srgbClr val="FF0000"/>
                </a:solidFill>
              </a:rPr>
              <a:t>ділене</a:t>
            </a:r>
            <a:r>
              <a:rPr lang="uk-UA" sz="4800" b="1" dirty="0" smtClean="0"/>
              <a:t>, треба </a:t>
            </a:r>
            <a:r>
              <a:rPr lang="uk-UA" sz="4800" b="1" dirty="0" smtClean="0">
                <a:solidFill>
                  <a:schemeClr val="accent6">
                    <a:lumMod val="50000"/>
                  </a:schemeClr>
                </a:solidFill>
              </a:rPr>
              <a:t>частку </a:t>
            </a:r>
            <a:r>
              <a:rPr lang="uk-UA" sz="4800" b="1" dirty="0" smtClean="0">
                <a:solidFill>
                  <a:srgbClr val="FF0000"/>
                </a:solidFill>
              </a:rPr>
              <a:t>помножити</a:t>
            </a:r>
            <a:r>
              <a:rPr lang="uk-UA" sz="4800" b="1" dirty="0" smtClean="0"/>
              <a:t> на </a:t>
            </a:r>
            <a:r>
              <a:rPr lang="uk-UA" sz="4800" b="1" dirty="0" smtClean="0">
                <a:solidFill>
                  <a:srgbClr val="0070C0"/>
                </a:solidFill>
              </a:rPr>
              <a:t>дільник</a:t>
            </a:r>
            <a:endParaRPr lang="uk-UA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smtClean="0">
                <a:solidFill>
                  <a:schemeClr val="tx1"/>
                </a:solidFill>
              </a:rPr>
              <a:t>                    </a:t>
            </a:r>
            <a:r>
              <a:rPr lang="uk-UA" sz="5400" b="1" dirty="0" smtClean="0">
                <a:solidFill>
                  <a:srgbClr val="7030A0"/>
                </a:solidFill>
              </a:rPr>
              <a:t>8</a:t>
            </a:r>
            <a:r>
              <a:rPr lang="uk-UA" sz="5400" b="1" dirty="0" smtClean="0">
                <a:solidFill>
                  <a:schemeClr val="tx1"/>
                </a:solidFill>
              </a:rPr>
              <a:t> 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</a:rPr>
              <a:t>:        =  </a:t>
            </a:r>
            <a:r>
              <a:rPr lang="uk-UA" sz="5400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752724"/>
          </a:xfrm>
        </p:spPr>
        <p:txBody>
          <a:bodyPr>
            <a:normAutofit/>
          </a:bodyPr>
          <a:lstStyle/>
          <a:p>
            <a:r>
              <a:rPr lang="uk-UA" sz="4800" b="1" dirty="0" smtClean="0"/>
              <a:t>Щоб знайти невідомий </a:t>
            </a:r>
            <a:r>
              <a:rPr lang="uk-UA" sz="4800" b="1" dirty="0" smtClean="0">
                <a:solidFill>
                  <a:srgbClr val="FF0000"/>
                </a:solidFill>
              </a:rPr>
              <a:t>дільник</a:t>
            </a:r>
            <a:r>
              <a:rPr lang="uk-UA" sz="4800" b="1" dirty="0" smtClean="0"/>
              <a:t> , треба </a:t>
            </a:r>
            <a:r>
              <a:rPr lang="uk-UA" sz="4800" b="1" dirty="0" smtClean="0">
                <a:solidFill>
                  <a:srgbClr val="7030A0"/>
                </a:solidFill>
              </a:rPr>
              <a:t>ділене </a:t>
            </a:r>
            <a:r>
              <a:rPr lang="uk-UA" sz="4800" b="1" dirty="0" smtClean="0">
                <a:solidFill>
                  <a:srgbClr val="FF0000"/>
                </a:solidFill>
              </a:rPr>
              <a:t>поділити</a:t>
            </a:r>
            <a:r>
              <a:rPr lang="uk-UA" sz="4800" b="1" dirty="0" smtClean="0"/>
              <a:t> на </a:t>
            </a:r>
            <a:r>
              <a:rPr lang="uk-UA" sz="4800" b="1" dirty="0" smtClean="0">
                <a:solidFill>
                  <a:schemeClr val="accent6">
                    <a:lumMod val="50000"/>
                  </a:schemeClr>
                </a:solidFill>
              </a:rPr>
              <a:t>частку</a:t>
            </a:r>
            <a:endParaRPr lang="uk-UA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2965439" y="2463793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3715538" y="3071016"/>
            <a:ext cx="285752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V="1">
            <a:off x="5930116" y="2428074"/>
            <a:ext cx="107157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500562" y="1071546"/>
            <a:ext cx="78581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5000628" y="1857364"/>
            <a:ext cx="4732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dirty="0" smtClean="0"/>
              <a:t>:</a:t>
            </a:r>
            <a:endParaRPr lang="uk-UA" sz="8800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</a:t>
            </a:r>
            <a:r>
              <a:rPr lang="uk-UA" sz="6000" b="1" dirty="0" smtClean="0"/>
              <a:t>дружить із    </a:t>
            </a:r>
            <a:endParaRPr lang="uk-UA" sz="6000" b="1" dirty="0"/>
          </a:p>
        </p:txBody>
      </p:sp>
      <p:sp>
        <p:nvSpPr>
          <p:cNvPr id="4" name="Овал 3"/>
          <p:cNvSpPr/>
          <p:nvPr/>
        </p:nvSpPr>
        <p:spPr>
          <a:xfrm>
            <a:off x="6572264" y="1214422"/>
            <a:ext cx="285752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Овал 4"/>
          <p:cNvSpPr/>
          <p:nvPr/>
        </p:nvSpPr>
        <p:spPr>
          <a:xfrm>
            <a:off x="1000100" y="928670"/>
            <a:ext cx="214314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/>
          <p:cNvSpPr/>
          <p:nvPr/>
        </p:nvSpPr>
        <p:spPr>
          <a:xfrm>
            <a:off x="1000100" y="1428736"/>
            <a:ext cx="214314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C:\Users\Valentina\Documents\depositphotos_5993689-stock-illustration-friendshi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4337858" cy="433785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2000232" y="4286256"/>
            <a:ext cx="214314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2000232" y="3857628"/>
            <a:ext cx="214314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2643174" y="4071942"/>
            <a:ext cx="285752" cy="285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57818" y="2285992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072066" y="2643182"/>
            <a:ext cx="342902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7200" b="1" u="sng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4 2 = 8</a:t>
            </a:r>
            <a:endParaRPr lang="ru-RU" sz="7200" b="1" u="sng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7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 </a:t>
            </a:r>
            <a:r>
              <a:rPr kumimoji="0" lang="uk-UA" sz="7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2 =4</a:t>
            </a:r>
            <a:endParaRPr kumimoji="0" lang="ru-RU" sz="7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 </a:t>
            </a:r>
            <a:r>
              <a:rPr kumimoji="0" lang="uk-UA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4=2</a:t>
            </a:r>
            <a:endParaRPr kumimoji="0" lang="uk-UA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715008" y="3214686"/>
            <a:ext cx="71438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</TotalTime>
  <Words>66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Давай поділимо їх порівну між братиком і сестричкою</vt:lpstr>
      <vt:lpstr>8 : 2=4</vt:lpstr>
      <vt:lpstr>8:2 =4</vt:lpstr>
      <vt:lpstr>:2 =4</vt:lpstr>
      <vt:lpstr>                    8 :        =  4</vt:lpstr>
      <vt:lpstr>             дружить із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Valentina</dc:creator>
  <cp:lastModifiedBy>Valentina</cp:lastModifiedBy>
  <cp:revision>7</cp:revision>
  <dcterms:created xsi:type="dcterms:W3CDTF">2020-04-17T12:15:40Z</dcterms:created>
  <dcterms:modified xsi:type="dcterms:W3CDTF">2020-04-17T16:48:37Z</dcterms:modified>
</cp:coreProperties>
</file>