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68" r:id="rId2"/>
    <p:sldId id="271" r:id="rId3"/>
    <p:sldId id="272" r:id="rId4"/>
    <p:sldId id="273" r:id="rId5"/>
    <p:sldId id="274" r:id="rId6"/>
    <p:sldId id="286" r:id="rId7"/>
    <p:sldId id="277" r:id="rId8"/>
    <p:sldId id="275" r:id="rId9"/>
    <p:sldId id="276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7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30DC1-6014-4E7E-B485-BC6804DC36E4}" type="datetimeFigureOut">
              <a:rPr lang="uk-UA" smtClean="0"/>
              <a:t>03.03.2018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C5300-E464-43FE-A7D7-B8782EDC3D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9171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ACCBF9"/>
                </a:solidFill>
              </a:rPr>
              <a:pPr/>
              <a:t>03.03.2018</a:t>
            </a:fld>
            <a:endParaRPr lang="ru-RU">
              <a:solidFill>
                <a:srgbClr val="ACCBF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>
              <a:solidFill>
                <a:srgbClr val="ACCBF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629DD1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629DD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ACCBF9"/>
                </a:solidFill>
              </a:rPr>
              <a:pPr/>
              <a:t>‹#›</a:t>
            </a:fld>
            <a:endParaRPr lang="ru-RU">
              <a:solidFill>
                <a:srgbClr val="ACCBF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 smtClean="0">
                <a:solidFill>
                  <a:srgbClr val="629DD1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08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1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56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9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4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84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72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474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7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98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47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242852"/>
                </a:solidFill>
              </a:rPr>
              <a:pPr/>
              <a:t>03.03.2018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24285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242852"/>
                </a:solidFill>
              </a:rPr>
              <a:pPr/>
              <a:t>‹#›</a:t>
            </a:fld>
            <a:endParaRPr lang="ru-RU">
              <a:solidFill>
                <a:srgbClr val="24285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52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40000"/>
                <a:lumOff val="60000"/>
              </a:schemeClr>
            </a:gs>
            <a:gs pos="39000">
              <a:schemeClr val="accent5"/>
            </a:gs>
            <a:gs pos="58500">
              <a:schemeClr val="bg2">
                <a:tint val="85000"/>
                <a:shade val="89000"/>
                <a:satMod val="105000"/>
              </a:schemeClr>
            </a:gs>
            <a:gs pos="100000">
              <a:schemeClr val="bg2">
                <a:tint val="100000"/>
                <a:shade val="52000"/>
                <a:satMod val="10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/>
        </p:nvSpPr>
        <p:spPr>
          <a:xfrm>
            <a:off x="611560" y="6021288"/>
            <a:ext cx="800100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629DD1"/>
              </a:buClr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2"/>
            <a:ext cx="9144000" cy="685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619672" y="3284984"/>
            <a:ext cx="6048672" cy="15841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Телебачення: погляд у світ </a:t>
            </a:r>
            <a:endParaRPr lang="uk-UA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4797152"/>
            <a:ext cx="3470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kern="0" dirty="0">
                <a:solidFill>
                  <a:srgbClr val="FFFF00"/>
                </a:solidFill>
                <a:latin typeface="Palatino Linotype"/>
              </a:rPr>
              <a:t>Мистецтво 9 </a:t>
            </a:r>
            <a:r>
              <a:rPr lang="ru-RU" sz="3200" b="1" i="1" kern="0" dirty="0" err="1">
                <a:solidFill>
                  <a:srgbClr val="FFFF00"/>
                </a:solidFill>
                <a:latin typeface="Palatino Linotype"/>
              </a:rPr>
              <a:t>кл</a:t>
            </a:r>
            <a:r>
              <a:rPr lang="ru-RU" sz="3200" b="1" i="1" kern="0" dirty="0">
                <a:solidFill>
                  <a:srgbClr val="FFFF00"/>
                </a:solidFill>
                <a:latin typeface="Palatino Linotype"/>
              </a:rPr>
              <a:t>.</a:t>
            </a:r>
            <a:endParaRPr lang="uk-UA" dirty="0">
              <a:solidFill>
                <a:srgbClr val="FFFF00"/>
              </a:solidFill>
              <a:latin typeface="Palatino Linotyp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6309320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uk-UA" sz="2000" i="1" kern="0" dirty="0" smtClean="0">
                <a:latin typeface="Book Antiqua" pitchFamily="18" charset="0"/>
              </a:rPr>
              <a:t>ОНЗ-Городищенська ЗОШ І-ІІІ ст. </a:t>
            </a:r>
            <a:r>
              <a:rPr lang="uk-UA" sz="2000" i="1" kern="0" dirty="0">
                <a:latin typeface="Book Antiqua" pitchFamily="18" charset="0"/>
              </a:rPr>
              <a:t>№</a:t>
            </a:r>
            <a:r>
              <a:rPr lang="uk-UA" sz="2000" i="1" kern="0" dirty="0" smtClean="0">
                <a:latin typeface="Book Antiqua" pitchFamily="18" charset="0"/>
              </a:rPr>
              <a:t>3 </a:t>
            </a:r>
            <a:r>
              <a:rPr lang="uk-UA" sz="2000" i="1" kern="0" dirty="0" err="1" smtClean="0">
                <a:latin typeface="Book Antiqua" pitchFamily="18" charset="0"/>
              </a:rPr>
              <a:t>Шендрик</a:t>
            </a:r>
            <a:r>
              <a:rPr lang="uk-UA" sz="2000" i="1" kern="0" dirty="0" smtClean="0">
                <a:latin typeface="Book Antiqua" pitchFamily="18" charset="0"/>
              </a:rPr>
              <a:t> </a:t>
            </a:r>
            <a:r>
              <a:rPr lang="uk-UA" sz="2000" i="1" kern="0" dirty="0">
                <a:latin typeface="Book Antiqua" pitchFamily="18" charset="0"/>
              </a:rPr>
              <a:t>А. В.</a:t>
            </a:r>
            <a:endParaRPr lang="ru-RU" sz="2000" i="1" kern="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7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2880"/>
            <a:ext cx="9144000" cy="1111664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n>
                  <a:noFill/>
                </a:ln>
                <a:effectLst/>
              </a:rPr>
              <a:t>ТЕЛЕБАЧЕННЯ</a:t>
            </a:r>
            <a:r>
              <a:rPr lang="ru-RU" sz="4400" dirty="0">
                <a:ln>
                  <a:noFill/>
                </a:ln>
                <a:effectLst/>
                <a:latin typeface="Candara"/>
              </a:rPr>
              <a:t/>
            </a:r>
            <a:br>
              <a:rPr lang="ru-RU" sz="4400" dirty="0">
                <a:ln>
                  <a:noFill/>
                </a:ln>
                <a:effectLst/>
                <a:latin typeface="Candara"/>
              </a:rPr>
            </a:br>
            <a:r>
              <a:rPr lang="ru-RU" sz="2700" b="1" dirty="0" err="1">
                <a:ln>
                  <a:noFill/>
                </a:ln>
                <a:effectLst/>
                <a:latin typeface="Candara"/>
              </a:rPr>
              <a:t>виробництво</a:t>
            </a:r>
            <a:r>
              <a:rPr lang="ru-RU" sz="2700" b="1" dirty="0">
                <a:ln>
                  <a:noFill/>
                </a:ln>
                <a:effectLst/>
                <a:latin typeface="Candara"/>
              </a:rPr>
              <a:t> </a:t>
            </a:r>
            <a:r>
              <a:rPr lang="ru-RU" sz="2700" b="1" dirty="0" err="1">
                <a:ln>
                  <a:noFill/>
                </a:ln>
                <a:effectLst/>
                <a:latin typeface="Candara"/>
              </a:rPr>
              <a:t>аудіовізуальних</a:t>
            </a:r>
            <a:r>
              <a:rPr lang="ru-RU" sz="2700" b="1" dirty="0">
                <a:ln>
                  <a:noFill/>
                </a:ln>
                <a:effectLst/>
                <a:latin typeface="Candara"/>
              </a:rPr>
              <a:t> </a:t>
            </a:r>
            <a:r>
              <a:rPr lang="ru-RU" sz="2700" b="1" dirty="0" err="1">
                <a:ln>
                  <a:noFill/>
                </a:ln>
                <a:effectLst/>
                <a:latin typeface="Candara"/>
              </a:rPr>
              <a:t>програм</a:t>
            </a:r>
            <a:r>
              <a:rPr lang="ru-RU" sz="2700" b="1" dirty="0">
                <a:ln>
                  <a:noFill/>
                </a:ln>
                <a:effectLst/>
                <a:latin typeface="Candara"/>
              </a:rPr>
              <a:t> і передач та </a:t>
            </a:r>
            <a:r>
              <a:rPr lang="ru-RU" sz="2700" b="1" dirty="0" err="1">
                <a:ln>
                  <a:noFill/>
                </a:ln>
                <a:effectLst/>
                <a:latin typeface="Candara"/>
              </a:rPr>
              <a:t>їх</a:t>
            </a:r>
            <a:r>
              <a:rPr lang="ru-RU" sz="2700" b="1" dirty="0">
                <a:ln>
                  <a:noFill/>
                </a:ln>
                <a:effectLst/>
                <a:latin typeface="Candara"/>
              </a:rPr>
              <a:t> </a:t>
            </a:r>
            <a:r>
              <a:rPr lang="ru-RU" sz="2700" b="1" dirty="0" err="1" smtClean="0">
                <a:ln>
                  <a:noFill/>
                </a:ln>
                <a:effectLst/>
                <a:latin typeface="Candara"/>
              </a:rPr>
              <a:t>поширення</a:t>
            </a:r>
            <a:endParaRPr lang="uk-UA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24" y="1628800"/>
            <a:ext cx="9111676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є одним із найбільш масових засобів інформації і зв’язку. Телебачення інколи називають мистецтвом голубого екрана.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3172" y="5733256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Воно не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лише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передає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інформацію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, а й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здатне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формувати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смаки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й погляди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багатьох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Candara"/>
              </a:rPr>
              <a:t> людей</a:t>
            </a:r>
            <a:endParaRPr kumimoji="0" lang="uk-UA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564904"/>
            <a:ext cx="475252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2564904"/>
            <a:ext cx="3614832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itchFamily="34" charset="0"/>
              </a:rPr>
              <a:t>Головна цінність телебачення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</a:rPr>
              <a:t>як засобу комунікації в тому, що ми не лише отримуємо нову інформацію, але й стаємо безпосередніми співучасниками подій</a:t>
            </a:r>
            <a:endParaRPr lang="uk-UA" sz="2000" kern="0" dirty="0">
              <a:solidFill>
                <a:prstClr val="black"/>
              </a:solidFill>
              <a:latin typeface="Arial Black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5314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11664"/>
          </a:xfrm>
        </p:spPr>
        <p:txBody>
          <a:bodyPr>
            <a:normAutofit/>
          </a:bodyPr>
          <a:lstStyle/>
          <a:p>
            <a:r>
              <a:rPr lang="uk-UA" sz="4800" dirty="0" smtClean="0"/>
              <a:t>Винахідники телебачення</a:t>
            </a:r>
            <a:endParaRPr lang="uk-UA" sz="4800" dirty="0"/>
          </a:p>
        </p:txBody>
      </p:sp>
      <p:pic>
        <p:nvPicPr>
          <p:cNvPr id="4" name="Picture 8" descr="http://konesh.ru/imgs/arhiv--arhiv-jurnala-625--2005--1/2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3180953" cy="22322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>
            <a:glow rad="139700">
              <a:srgbClr val="9BBB59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6" descr="http://physics03.narod.ru/Interes/Magic/Baby/ris/8tp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381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2611750" cy="15841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3933056"/>
            <a:ext cx="216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rgbClr val="7030A0"/>
                </a:solidFill>
                <a:latin typeface="Arial Black" pitchFamily="34" charset="0"/>
              </a:rPr>
              <a:t>Трубка </a:t>
            </a:r>
            <a:r>
              <a:rPr lang="ru-RU" dirty="0" err="1">
                <a:solidFill>
                  <a:srgbClr val="7030A0"/>
                </a:solidFill>
                <a:latin typeface="Arial Black" pitchFamily="34" charset="0"/>
              </a:rPr>
              <a:t>Розінга</a:t>
            </a:r>
            <a:endParaRPr lang="uk-UA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556792"/>
            <a:ext cx="5868144" cy="216024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0000"/>
                </a:solidFill>
              </a:rPr>
              <a:t>Б. Л. </a:t>
            </a:r>
            <a:r>
              <a:rPr lang="ru-RU" b="1" dirty="0" err="1" smtClean="0">
                <a:solidFill>
                  <a:srgbClr val="000000"/>
                </a:solidFill>
              </a:rPr>
              <a:t>Розінга</a:t>
            </a:r>
            <a:r>
              <a:rPr lang="ru-RU" b="1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по </a:t>
            </a:r>
            <a:r>
              <a:rPr lang="ru-RU" dirty="0" err="1">
                <a:solidFill>
                  <a:srgbClr val="000000"/>
                </a:solidFill>
              </a:rPr>
              <a:t>справедливості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варто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вважати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батьком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електронного</a:t>
            </a:r>
            <a:r>
              <a:rPr lang="ru-RU" dirty="0">
                <a:solidFill>
                  <a:srgbClr val="000000"/>
                </a:solidFill>
              </a:rPr>
              <a:t> телебачення.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Але в телебачення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немає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єдиного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винахідника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b="1" dirty="0"/>
              <a:t>1907 р</a:t>
            </a:r>
            <a:r>
              <a:rPr lang="ru-RU" dirty="0"/>
              <a:t>. </a:t>
            </a:r>
            <a:r>
              <a:rPr lang="ru-RU" dirty="0" err="1"/>
              <a:t>професор</a:t>
            </a:r>
            <a:r>
              <a:rPr lang="ru-RU" dirty="0"/>
              <a:t> </a:t>
            </a:r>
            <a:r>
              <a:rPr lang="ru-RU" dirty="0" err="1"/>
              <a:t>Петербурзького</a:t>
            </a:r>
            <a:r>
              <a:rPr lang="ru-RU" dirty="0"/>
              <a:t>  </a:t>
            </a:r>
            <a:r>
              <a:rPr lang="ru-RU" dirty="0" err="1"/>
              <a:t>технологічного</a:t>
            </a:r>
            <a:r>
              <a:rPr lang="ru-RU" dirty="0"/>
              <a:t> </a:t>
            </a:r>
            <a:r>
              <a:rPr lang="ru-RU" dirty="0" err="1"/>
              <a:t>інститут</a:t>
            </a:r>
            <a:r>
              <a:rPr lang="ru-RU" dirty="0"/>
              <a:t> </a:t>
            </a:r>
            <a:r>
              <a:rPr lang="ru-RU" b="1" dirty="0"/>
              <a:t>Б.Л. </a:t>
            </a:r>
            <a:r>
              <a:rPr lang="ru-RU" b="1" dirty="0" err="1"/>
              <a:t>Розінг</a:t>
            </a:r>
            <a:r>
              <a:rPr lang="ru-RU" b="1" dirty="0"/>
              <a:t> </a:t>
            </a:r>
            <a:r>
              <a:rPr lang="ru-RU" dirty="0"/>
              <a:t>створив першу </a:t>
            </a:r>
            <a:r>
              <a:rPr lang="ru-RU" dirty="0" err="1"/>
              <a:t>електронно-променеву</a:t>
            </a:r>
            <a:r>
              <a:rPr lang="ru-RU" dirty="0"/>
              <a:t> трубку (</a:t>
            </a:r>
            <a:r>
              <a:rPr lang="ru-RU" dirty="0" err="1"/>
              <a:t>кінескоп</a:t>
            </a:r>
            <a:r>
              <a:rPr lang="ru-RU" dirty="0"/>
              <a:t>)</a:t>
            </a:r>
          </a:p>
          <a:p>
            <a:pPr algn="ctr"/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50795"/>
            <a:ext cx="4438339" cy="328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4419898"/>
            <a:ext cx="449999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uk-UA" sz="2200" dirty="0">
                <a:solidFill>
                  <a:srgbClr val="073E87"/>
                </a:solidFill>
                <a:latin typeface="Times New Roman"/>
                <a:ea typeface="Times New Roman"/>
              </a:rPr>
              <a:t>На основі винаходу російського інженера Ю</a:t>
            </a:r>
            <a:r>
              <a:rPr lang="uk-UA" sz="2200" dirty="0" smtClean="0">
                <a:solidFill>
                  <a:srgbClr val="073E87"/>
                </a:solidFill>
                <a:latin typeface="Times New Roman"/>
                <a:ea typeface="Times New Roman"/>
              </a:rPr>
              <a:t>. Волкова </a:t>
            </a:r>
            <a:r>
              <a:rPr lang="uk-UA" sz="2200" dirty="0">
                <a:solidFill>
                  <a:srgbClr val="073E87"/>
                </a:solidFill>
                <a:latin typeface="Times New Roman"/>
                <a:ea typeface="Times New Roman"/>
              </a:rPr>
              <a:t>в США в </a:t>
            </a:r>
            <a:r>
              <a:rPr lang="uk-UA" sz="2200" b="1" dirty="0">
                <a:solidFill>
                  <a:srgbClr val="073E87"/>
                </a:solidFill>
                <a:latin typeface="Times New Roman"/>
                <a:ea typeface="Times New Roman"/>
              </a:rPr>
              <a:t>1929 р</a:t>
            </a:r>
            <a:r>
              <a:rPr lang="uk-UA" sz="2200" dirty="0">
                <a:solidFill>
                  <a:srgbClr val="073E87"/>
                </a:solidFill>
                <a:latin typeface="Times New Roman"/>
                <a:ea typeface="Times New Roman"/>
              </a:rPr>
              <a:t>. була створена одна з перших систем  кольорового телебачення, а з </a:t>
            </a:r>
            <a:r>
              <a:rPr lang="uk-UA" sz="2200" b="1" dirty="0">
                <a:solidFill>
                  <a:srgbClr val="073E87"/>
                </a:solidFill>
                <a:latin typeface="Times New Roman"/>
                <a:ea typeface="Times New Roman"/>
              </a:rPr>
              <a:t>1967 </a:t>
            </a:r>
            <a:r>
              <a:rPr lang="uk-UA" sz="2200" dirty="0">
                <a:solidFill>
                  <a:srgbClr val="073E87"/>
                </a:solidFill>
                <a:latin typeface="Times New Roman"/>
                <a:ea typeface="Times New Roman"/>
              </a:rPr>
              <a:t>р. почалось регулярне кольорове транслювання в СРСР.</a:t>
            </a:r>
            <a:endParaRPr lang="ru-RU" sz="2200" dirty="0">
              <a:solidFill>
                <a:srgbClr val="073E87"/>
              </a:solidFill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180653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1-tub-ua.yandex.net/i?id=8c59fe9c053f96ef97ebd8e4e2856c5b&amp;n=33&amp;h=215&amp;w=2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211960" cy="352273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11664"/>
          </a:xfrm>
        </p:spPr>
        <p:txBody>
          <a:bodyPr>
            <a:normAutofit fontScale="90000"/>
          </a:bodyPr>
          <a:lstStyle/>
          <a:p>
            <a:r>
              <a:rPr lang="uk-UA" dirty="0"/>
              <a:t>Особливості телебачення</a:t>
            </a:r>
            <a:br>
              <a:rPr lang="uk-UA" dirty="0"/>
            </a:b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39294" y="1628800"/>
            <a:ext cx="5314975" cy="4176464"/>
          </a:xfrm>
        </p:spPr>
        <p:txBody>
          <a:bodyPr>
            <a:normAutofit fontScale="4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uk-UA" sz="4200" dirty="0" smtClean="0"/>
              <a:t>доступний і поширений засіб інформації;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4200" dirty="0" smtClean="0"/>
              <a:t>  засіб формування суспільної думки;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4200" dirty="0" smtClean="0"/>
              <a:t>  засіб масової просвіти;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4200" dirty="0" smtClean="0"/>
              <a:t>  засіб трансляції програм, концертів, подій в країні і світі і т. д. в різних формах: прямий ефір, бесіда, репортаж, телешоу, телеконкурс, телепрограма, телефільм і т. д.;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4200" dirty="0" smtClean="0"/>
              <a:t>   засіб  перегляду програм для різної вікової категорії.</a:t>
            </a:r>
          </a:p>
          <a:p>
            <a:endParaRPr lang="uk-UA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79512" y="5013176"/>
            <a:ext cx="3312368" cy="165618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uk-UA" sz="4400" b="1" dirty="0" smtClean="0"/>
              <a:t>Функції телебачення:</a:t>
            </a:r>
          </a:p>
          <a:p>
            <a:pPr marL="0" indent="0" algn="ctr">
              <a:buNone/>
            </a:pPr>
            <a:r>
              <a:rPr lang="uk-UA" sz="4400" dirty="0" smtClean="0"/>
              <a:t>Хронікальна</a:t>
            </a:r>
          </a:p>
          <a:p>
            <a:pPr marL="0" indent="0" algn="ctr">
              <a:buNone/>
            </a:pPr>
            <a:r>
              <a:rPr lang="uk-UA" sz="4400" dirty="0" smtClean="0"/>
              <a:t>Просвітницька</a:t>
            </a:r>
          </a:p>
          <a:p>
            <a:pPr marL="0" indent="0" algn="ctr">
              <a:buNone/>
            </a:pPr>
            <a:r>
              <a:rPr lang="uk-UA" sz="4400" dirty="0" smtClean="0"/>
              <a:t>Розважальна </a:t>
            </a:r>
          </a:p>
          <a:p>
            <a:pPr marL="0" indent="0" algn="ctr">
              <a:buNone/>
            </a:pPr>
            <a:r>
              <a:rPr lang="uk-UA" sz="4400" dirty="0" smtClean="0"/>
              <a:t>рекламна</a:t>
            </a:r>
          </a:p>
          <a:p>
            <a:pPr marL="0" indent="0" algn="ctr">
              <a:buNone/>
            </a:pP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4725144"/>
            <a:ext cx="547260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На  </a:t>
            </a:r>
            <a:r>
              <a:rPr lang="ru-RU" sz="2000" dirty="0" err="1"/>
              <a:t>зламі</a:t>
            </a:r>
            <a:r>
              <a:rPr lang="ru-RU" sz="2000" dirty="0"/>
              <a:t> </a:t>
            </a:r>
            <a:r>
              <a:rPr lang="ru-RU" sz="2000" dirty="0" smtClean="0"/>
              <a:t>ХХ–ХХІ  </a:t>
            </a:r>
            <a:r>
              <a:rPr lang="ru-RU" sz="2000" dirty="0" err="1"/>
              <a:t>століть</a:t>
            </a:r>
            <a:r>
              <a:rPr lang="ru-RU" sz="2000" dirty="0"/>
              <a:t>  </a:t>
            </a:r>
            <a:r>
              <a:rPr lang="ru-RU" sz="2000" dirty="0" err="1"/>
              <a:t>вірним</a:t>
            </a:r>
            <a:r>
              <a:rPr lang="ru-RU" sz="2000" dirty="0"/>
              <a:t>  </a:t>
            </a:r>
            <a:r>
              <a:rPr lang="ru-RU" sz="2000" dirty="0" err="1"/>
              <a:t>супутником</a:t>
            </a:r>
            <a:r>
              <a:rPr lang="ru-RU" sz="2000" dirty="0"/>
              <a:t>  </a:t>
            </a:r>
            <a:r>
              <a:rPr lang="ru-RU" sz="2000" dirty="0" err="1"/>
              <a:t>інформаційного</a:t>
            </a:r>
            <a:r>
              <a:rPr lang="ru-RU" sz="2000" dirty="0"/>
              <a:t>  телебачення  стали </a:t>
            </a:r>
            <a:r>
              <a:rPr lang="ru-RU" sz="2000" dirty="0" err="1" smtClean="0"/>
              <a:t>комп’ютерні</a:t>
            </a:r>
            <a:r>
              <a:rPr lang="ru-RU" sz="2000" dirty="0" smtClean="0"/>
              <a:t> </a:t>
            </a:r>
            <a:r>
              <a:rPr lang="ru-RU" sz="2000" dirty="0" err="1"/>
              <a:t>мережі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 </a:t>
            </a:r>
            <a:r>
              <a:rPr lang="ru-RU" sz="2000" dirty="0" err="1"/>
              <a:t>Інтернет</a:t>
            </a:r>
            <a:r>
              <a:rPr lang="ru-RU" sz="2000" dirty="0"/>
              <a:t>. </a:t>
            </a:r>
          </a:p>
          <a:p>
            <a:pPr algn="ctr"/>
            <a:r>
              <a:rPr lang="ru-RU" sz="2000" dirty="0"/>
              <a:t>Не  </a:t>
            </a:r>
            <a:r>
              <a:rPr lang="ru-RU" sz="2000" dirty="0" err="1"/>
              <a:t>виходячи</a:t>
            </a:r>
            <a:r>
              <a:rPr lang="ru-RU" sz="2000" dirty="0"/>
              <a:t>  з  дому,  ми  </a:t>
            </a:r>
            <a:r>
              <a:rPr lang="ru-RU" sz="2000" dirty="0" err="1"/>
              <a:t>можемо</a:t>
            </a:r>
            <a:r>
              <a:rPr lang="ru-RU" sz="2000" dirty="0"/>
              <a:t>  </a:t>
            </a:r>
            <a:r>
              <a:rPr lang="ru-RU" sz="2000" dirty="0" err="1"/>
              <a:t>віртуально</a:t>
            </a:r>
            <a:r>
              <a:rPr lang="ru-RU" sz="2000" dirty="0"/>
              <a:t>  </a:t>
            </a:r>
            <a:r>
              <a:rPr lang="ru-RU" sz="2000" dirty="0" err="1"/>
              <a:t>відвідати</a:t>
            </a:r>
            <a:r>
              <a:rPr lang="ru-RU" sz="2000" dirty="0"/>
              <a:t>  музей,  театр 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 smtClean="0"/>
              <a:t>концертну</a:t>
            </a:r>
            <a:r>
              <a:rPr lang="ru-RU" sz="2000" dirty="0" smtClean="0"/>
              <a:t>  </a:t>
            </a:r>
            <a:r>
              <a:rPr lang="ru-RU" sz="2000" dirty="0"/>
              <a:t>залу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8722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5987008" cy="1157888"/>
          </a:xfrm>
        </p:spPr>
        <p:txBody>
          <a:bodyPr>
            <a:normAutofit/>
          </a:bodyPr>
          <a:lstStyle/>
          <a:p>
            <a:r>
              <a:rPr lang="uk-UA" sz="4800" dirty="0" smtClean="0"/>
              <a:t>Способи трансляції</a:t>
            </a:r>
            <a:endParaRPr lang="uk-UA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1"/>
            <a:ext cx="8964488" cy="1972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Трансляція</a:t>
            </a:r>
            <a:r>
              <a:rPr lang="ru-RU" dirty="0"/>
              <a:t> </a:t>
            </a:r>
            <a:r>
              <a:rPr lang="ru-RU" dirty="0" err="1" smtClean="0"/>
              <a:t>телепродуктів</a:t>
            </a:r>
            <a:r>
              <a:rPr lang="ru-RU" dirty="0" smtClean="0"/>
              <a:t>  </a:t>
            </a:r>
            <a:r>
              <a:rPr lang="ru-RU" dirty="0" err="1"/>
              <a:t>здійснюється</a:t>
            </a:r>
            <a:r>
              <a:rPr lang="ru-RU" dirty="0"/>
              <a:t>  </a:t>
            </a:r>
            <a:r>
              <a:rPr lang="ru-RU" dirty="0" err="1"/>
              <a:t>наземними</a:t>
            </a:r>
            <a:r>
              <a:rPr lang="ru-RU" dirty="0"/>
              <a:t>  </a:t>
            </a:r>
            <a:r>
              <a:rPr lang="ru-RU" dirty="0" err="1"/>
              <a:t>передавачами</a:t>
            </a:r>
            <a:r>
              <a:rPr lang="ru-RU" dirty="0"/>
              <a:t>,  за  </a:t>
            </a:r>
            <a:r>
              <a:rPr lang="ru-RU" dirty="0" err="1"/>
              <a:t>допомогою</a:t>
            </a:r>
            <a:r>
              <a:rPr lang="ru-RU" dirty="0"/>
              <a:t> кабельного  </a:t>
            </a:r>
            <a:r>
              <a:rPr lang="ru-RU" dirty="0" smtClean="0"/>
              <a:t>телебачення  </a:t>
            </a:r>
            <a:r>
              <a:rPr lang="ru-RU" dirty="0" err="1"/>
              <a:t>або</a:t>
            </a:r>
            <a:r>
              <a:rPr lang="ru-RU" dirty="0"/>
              <a:t>  </a:t>
            </a:r>
            <a:r>
              <a:rPr lang="ru-RU" dirty="0" err="1"/>
              <a:t>супутників</a:t>
            </a:r>
            <a:r>
              <a:rPr lang="ru-RU" dirty="0"/>
              <a:t>  будь-</a:t>
            </a:r>
            <a:r>
              <a:rPr lang="ru-RU" dirty="0" err="1"/>
              <a:t>якого</a:t>
            </a:r>
            <a:r>
              <a:rPr lang="ru-RU" dirty="0"/>
              <a:t>  типу  в  </a:t>
            </a:r>
            <a:r>
              <a:rPr lang="ru-RU" dirty="0" err="1"/>
              <a:t>кодованому</a:t>
            </a:r>
            <a:r>
              <a:rPr lang="ru-RU" dirty="0"/>
              <a:t>  </a:t>
            </a:r>
            <a:r>
              <a:rPr lang="ru-RU" dirty="0" err="1"/>
              <a:t>або</a:t>
            </a:r>
            <a:r>
              <a:rPr lang="ru-RU" dirty="0"/>
              <a:t>  </a:t>
            </a:r>
            <a:r>
              <a:rPr lang="ru-RU" dirty="0" err="1"/>
              <a:t>відкритому</a:t>
            </a:r>
            <a:r>
              <a:rPr lang="ru-RU" dirty="0"/>
              <a:t>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4" name="Picture 8" descr="https://im3-tub-ua.yandex.net/i?id=25f00eb33d0addfd00a5dde3cda716f2&amp;n=33&amp;h=215&amp;w=2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35" l="0" r="100000">
                        <a14:foregroundMark x1="61672" y1="6977" x2="61672" y2="6977"/>
                        <a14:foregroundMark x1="52265" y1="17674" x2="52265" y2="17674"/>
                        <a14:foregroundMark x1="36585" y1="6977" x2="36585" y2="6977"/>
                        <a14:foregroundMark x1="35889" y1="7442" x2="37282" y2="6977"/>
                        <a14:foregroundMark x1="25436" y1="33023" x2="25436" y2="33023"/>
                        <a14:foregroundMark x1="26132" y1="80930" x2="26132" y2="80930"/>
                        <a14:foregroundMark x1="44599" y1="19535" x2="44599" y2="1953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89204" y="0"/>
            <a:ext cx="2454796" cy="1702764"/>
          </a:xfrm>
          <a:prstGeom prst="rect">
            <a:avLst/>
          </a:prstGeom>
          <a:noFill/>
        </p:spPr>
      </p:pic>
      <p:pic>
        <p:nvPicPr>
          <p:cNvPr id="5" name="Picture 4" descr="https://im3-tub-ua.yandex.net/i?id=81e7d4346019d0ba6d872bcc7d846970&amp;n=33&amp;h=215&amp;w=3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47266"/>
            <a:ext cx="5832648" cy="342552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6" name="Picture 6" descr="https://im0-tub-ua.yandex.net/i?id=5765ccfed05d4a82d99406772aee423f&amp;n=33&amp;h=215&amp;w=3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240408"/>
            <a:ext cx="5400600" cy="34289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03401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3384376" cy="225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2880"/>
            <a:ext cx="4906888" cy="1111664"/>
          </a:xfrm>
        </p:spPr>
        <p:txBody>
          <a:bodyPr/>
          <a:lstStyle/>
          <a:p>
            <a:r>
              <a:rPr lang="uk-UA" dirty="0" smtClean="0"/>
              <a:t>Передача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4" b="19292"/>
          <a:stretch/>
        </p:blipFill>
        <p:spPr bwMode="auto">
          <a:xfrm>
            <a:off x="323528" y="5013176"/>
            <a:ext cx="4320480" cy="164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87"/>
          <a:stretch/>
        </p:blipFill>
        <p:spPr bwMode="auto">
          <a:xfrm>
            <a:off x="5436096" y="0"/>
            <a:ext cx="3415308" cy="203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5064"/>
            <a:ext cx="4036125" cy="26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484784"/>
            <a:ext cx="543609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629DD1"/>
              </a:buClr>
              <a:buSzPct val="75000"/>
            </a:pPr>
            <a:r>
              <a:rPr lang="ru-RU" sz="2600" b="1" dirty="0">
                <a:solidFill>
                  <a:srgbClr val="242852"/>
                </a:solidFill>
              </a:rPr>
              <a:t>Передачею</a:t>
            </a:r>
            <a:r>
              <a:rPr lang="ru-RU" sz="26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називають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 smtClean="0">
                <a:solidFill>
                  <a:srgbClr val="242852"/>
                </a:solidFill>
              </a:rPr>
              <a:t>змістовно</a:t>
            </a:r>
            <a:r>
              <a:rPr lang="ru-RU" sz="2400" dirty="0" smtClean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завершену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частину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телепрограми</a:t>
            </a:r>
            <a:r>
              <a:rPr lang="ru-RU" sz="2400" dirty="0">
                <a:solidFill>
                  <a:srgbClr val="242852"/>
                </a:solidFill>
              </a:rPr>
              <a:t>, </a:t>
            </a:r>
            <a:r>
              <a:rPr lang="ru-RU" sz="2400" dirty="0" err="1">
                <a:solidFill>
                  <a:srgbClr val="242852"/>
                </a:solidFill>
              </a:rPr>
              <a:t>що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має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відповідну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назву</a:t>
            </a:r>
            <a:r>
              <a:rPr lang="ru-RU" sz="2400" dirty="0">
                <a:solidFill>
                  <a:srgbClr val="242852"/>
                </a:solidFill>
              </a:rPr>
              <a:t>, </a:t>
            </a:r>
            <a:r>
              <a:rPr lang="ru-RU" sz="2400" dirty="0" err="1">
                <a:solidFill>
                  <a:srgbClr val="242852"/>
                </a:solidFill>
              </a:rPr>
              <a:t>обсяг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трансляції</a:t>
            </a:r>
            <a:r>
              <a:rPr lang="ru-RU" sz="2400" dirty="0">
                <a:solidFill>
                  <a:srgbClr val="242852"/>
                </a:solidFill>
              </a:rPr>
              <a:t>, </a:t>
            </a:r>
            <a:r>
              <a:rPr lang="ru-RU" sz="2400" dirty="0" err="1">
                <a:solidFill>
                  <a:srgbClr val="242852"/>
                </a:solidFill>
              </a:rPr>
              <a:t>авторський</a:t>
            </a:r>
            <a:r>
              <a:rPr lang="ru-RU" sz="2400" dirty="0">
                <a:solidFill>
                  <a:srgbClr val="242852"/>
                </a:solidFill>
              </a:rPr>
              <a:t> знак і </a:t>
            </a:r>
            <a:r>
              <a:rPr lang="ru-RU" sz="2400" dirty="0" err="1">
                <a:solidFill>
                  <a:srgbClr val="242852"/>
                </a:solidFill>
              </a:rPr>
              <a:t>може</a:t>
            </a:r>
            <a:r>
              <a:rPr lang="ru-RU" sz="2400" dirty="0">
                <a:solidFill>
                  <a:srgbClr val="242852"/>
                </a:solidFill>
              </a:rPr>
              <a:t> бути </a:t>
            </a:r>
            <a:r>
              <a:rPr lang="ru-RU" sz="2400" dirty="0" err="1">
                <a:solidFill>
                  <a:srgbClr val="242852"/>
                </a:solidFill>
              </a:rPr>
              <a:t>використана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незалежно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від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інших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частин</a:t>
            </a:r>
            <a:r>
              <a:rPr lang="ru-RU" sz="2400" dirty="0">
                <a:solidFill>
                  <a:srgbClr val="242852"/>
                </a:solidFill>
              </a:rPr>
              <a:t> </a:t>
            </a:r>
            <a:r>
              <a:rPr lang="ru-RU" sz="2400" dirty="0" err="1">
                <a:solidFill>
                  <a:srgbClr val="242852"/>
                </a:solidFill>
              </a:rPr>
              <a:t>програми</a:t>
            </a:r>
            <a:r>
              <a:rPr lang="ru-RU" sz="2400" dirty="0">
                <a:solidFill>
                  <a:srgbClr val="242852"/>
                </a:solidFill>
              </a:rPr>
              <a:t>.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789040"/>
            <a:ext cx="4499992" cy="136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i="1" dirty="0" smtClean="0"/>
              <a:t>Телепрограми:</a:t>
            </a:r>
            <a:endParaRPr lang="ru-RU" b="1" i="1" dirty="0" smtClean="0"/>
          </a:p>
          <a:p>
            <a:pPr marL="0" indent="0" algn="ctr">
              <a:buNone/>
            </a:pPr>
            <a:r>
              <a:rPr lang="ru-RU" dirty="0" err="1"/>
              <a:t>інформаційні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пізнавальні</a:t>
            </a:r>
            <a:r>
              <a:rPr lang="ru-RU" dirty="0" smtClean="0"/>
              <a:t>, </a:t>
            </a:r>
            <a:r>
              <a:rPr lang="ru-RU" dirty="0" err="1" smtClean="0"/>
              <a:t>розважальні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76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/>
              <a:t>Жанрова</a:t>
            </a:r>
            <a:r>
              <a:rPr lang="ru-RU" sz="3600" dirty="0"/>
              <a:t>  система  </a:t>
            </a:r>
            <a:r>
              <a:rPr lang="ru-RU" sz="3600" dirty="0" err="1"/>
              <a:t>сучасного</a:t>
            </a:r>
            <a:r>
              <a:rPr lang="ru-RU" sz="3600" dirty="0"/>
              <a:t>  телебачення  </a:t>
            </a:r>
            <a:r>
              <a:rPr lang="ru-RU" sz="3600" dirty="0" err="1"/>
              <a:t>досить</a:t>
            </a:r>
            <a:r>
              <a:rPr lang="ru-RU" sz="3600" dirty="0"/>
              <a:t>  </a:t>
            </a:r>
            <a:r>
              <a:rPr lang="ru-RU" sz="3600" dirty="0" err="1"/>
              <a:t>різноманітна</a:t>
            </a:r>
            <a:r>
              <a:rPr lang="ru-RU" sz="3600" dirty="0"/>
              <a:t>.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2952328" cy="522920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інтерв’ю,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/>
              <a:t>новини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репортаж</a:t>
            </a:r>
            <a:r>
              <a:rPr lang="ru-RU" dirty="0" smtClean="0"/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/>
              <a:t>теледебати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телесеріал</a:t>
            </a:r>
            <a:r>
              <a:rPr lang="ru-RU" dirty="0"/>
              <a:t>,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/>
              <a:t>Телевистава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/>
              <a:t>телефільм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телегра</a:t>
            </a:r>
            <a:r>
              <a:rPr lang="ru-RU" dirty="0"/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err="1" smtClean="0"/>
              <a:t>телевікторина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 smtClean="0"/>
              <a:t>Музичний</a:t>
            </a:r>
            <a:r>
              <a:rPr lang="ru-RU" dirty="0" smtClean="0"/>
              <a:t> </a:t>
            </a:r>
            <a:r>
              <a:rPr lang="ru-RU" dirty="0" err="1" smtClean="0"/>
              <a:t>відеокліп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 </a:t>
            </a:r>
            <a:r>
              <a:rPr lang="uk-UA" dirty="0" smtClean="0"/>
              <a:t>талант-шоу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трансляції  </a:t>
            </a:r>
            <a:r>
              <a:rPr lang="uk-UA" dirty="0" smtClean="0"/>
              <a:t>концертів </a:t>
            </a:r>
            <a:endParaRPr lang="uk-UA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698613" cy="245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/>
          <a:stretch/>
        </p:blipFill>
        <p:spPr bwMode="auto">
          <a:xfrm>
            <a:off x="5292080" y="4038742"/>
            <a:ext cx="3694838" cy="27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Картинки по запросу телеиг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72024"/>
            <a:ext cx="32385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телеигр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56792"/>
            <a:ext cx="3074676" cy="173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4984"/>
            <a:ext cx="2509210" cy="194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1946788" cy="1463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06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23928" y="2204864"/>
            <a:ext cx="52200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Важливі умови оформлення телестудії – колір, світло, організація </a:t>
            </a:r>
            <a:r>
              <a:rPr lang="uk-UA" dirty="0" smtClean="0"/>
              <a:t>простору</a:t>
            </a:r>
            <a:r>
              <a:rPr lang="uk-UA" dirty="0"/>
              <a:t>,  деталі  інтер’єру.  Кольорове  рішення  тісно  пов’язане  з  характером </a:t>
            </a:r>
            <a:r>
              <a:rPr lang="uk-UA" dirty="0" smtClean="0"/>
              <a:t>телепередачі</a:t>
            </a:r>
            <a:r>
              <a:rPr lang="uk-UA" dirty="0"/>
              <a:t>:  наприклад,  для  програм  </a:t>
            </a:r>
            <a:r>
              <a:rPr lang="uk-UA" b="1" dirty="0"/>
              <a:t>новин</a:t>
            </a:r>
            <a:r>
              <a:rPr lang="uk-UA" dirty="0"/>
              <a:t>  оптимальними  можуть  бути </a:t>
            </a:r>
          </a:p>
          <a:p>
            <a:pPr algn="ctr"/>
            <a:r>
              <a:rPr lang="uk-UA" dirty="0"/>
              <a:t>сині,  блакитні,  зелені  тони.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337" y="5352937"/>
            <a:ext cx="46085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Для </a:t>
            </a:r>
            <a:r>
              <a:rPr lang="ru-RU" b="1" dirty="0" smtClean="0"/>
              <a:t>шоу</a:t>
            </a:r>
            <a:r>
              <a:rPr lang="ru-RU" b="1" dirty="0"/>
              <a:t>, </a:t>
            </a:r>
            <a:r>
              <a:rPr lang="ru-RU" b="1" dirty="0" err="1"/>
              <a:t>ігор</a:t>
            </a:r>
            <a:r>
              <a:rPr lang="ru-RU" b="1" dirty="0"/>
              <a:t> </a:t>
            </a:r>
            <a:r>
              <a:rPr lang="ru-RU" dirty="0"/>
              <a:t>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розважальних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простір</a:t>
            </a:r>
            <a:r>
              <a:rPr lang="ru-RU" dirty="0"/>
              <a:t> </a:t>
            </a:r>
            <a:r>
              <a:rPr lang="ru-RU" dirty="0" err="1"/>
              <a:t>телестудії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 smtClean="0"/>
              <a:t>оформлюватися</a:t>
            </a:r>
            <a:r>
              <a:rPr lang="ru-RU" dirty="0" smtClean="0"/>
              <a:t>  </a:t>
            </a:r>
            <a:r>
              <a:rPr lang="ru-RU" dirty="0"/>
              <a:t>як  театральна  сцена  </a:t>
            </a:r>
            <a:r>
              <a:rPr lang="ru-RU" dirty="0" err="1"/>
              <a:t>або</a:t>
            </a:r>
            <a:r>
              <a:rPr lang="ru-RU" dirty="0"/>
              <a:t>  як  </a:t>
            </a:r>
            <a:r>
              <a:rPr lang="ru-RU" dirty="0" err="1"/>
              <a:t>рухлива</a:t>
            </a:r>
            <a:r>
              <a:rPr lang="ru-RU" dirty="0"/>
              <a:t>  картина,  </a:t>
            </a:r>
            <a:r>
              <a:rPr lang="ru-RU" dirty="0" err="1"/>
              <a:t>що</a:t>
            </a:r>
            <a:r>
              <a:rPr lang="ru-RU" dirty="0"/>
              <a:t>  </a:t>
            </a:r>
            <a:r>
              <a:rPr lang="ru-RU" dirty="0" err="1"/>
              <a:t>подається</a:t>
            </a:r>
            <a:r>
              <a:rPr lang="ru-RU" dirty="0"/>
              <a:t>  в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/>
              <a:t>планах </a:t>
            </a:r>
            <a:r>
              <a:rPr lang="ru-RU" dirty="0" err="1"/>
              <a:t>тощо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836712"/>
            <a:ext cx="9167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Світло</a:t>
            </a:r>
            <a:r>
              <a:rPr lang="ru-RU" sz="2400" dirty="0">
                <a:solidFill>
                  <a:srgbClr val="FFFF00"/>
                </a:solidFill>
              </a:rPr>
              <a:t> – </a:t>
            </a:r>
            <a:r>
              <a:rPr lang="ru-RU" sz="2400" dirty="0" err="1" smtClean="0">
                <a:solidFill>
                  <a:srgbClr val="FFFF00"/>
                </a:solidFill>
              </a:rPr>
              <a:t>найсильніший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засіб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вираження</a:t>
            </a:r>
            <a:r>
              <a:rPr lang="ru-RU" sz="2400" dirty="0">
                <a:solidFill>
                  <a:srgbClr val="FFFF00"/>
                </a:solidFill>
              </a:rPr>
              <a:t> в </a:t>
            </a:r>
            <a:r>
              <a:rPr lang="ru-RU" sz="2400" dirty="0" err="1" smtClean="0">
                <a:solidFill>
                  <a:srgbClr val="FFFF00"/>
                </a:solidFill>
              </a:rPr>
              <a:t>телебаченні</a:t>
            </a:r>
            <a:endParaRPr lang="uk-UA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Картинки по запросу дизайн телестудії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" r="7280"/>
          <a:stretch/>
        </p:blipFill>
        <p:spPr bwMode="auto">
          <a:xfrm>
            <a:off x="4644008" y="3861048"/>
            <a:ext cx="4226943" cy="285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дизайн телестудії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r="2641"/>
          <a:stretch/>
        </p:blipFill>
        <p:spPr bwMode="auto">
          <a:xfrm>
            <a:off x="179512" y="1556792"/>
            <a:ext cx="367485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дизайн телестудії програми все буде добр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9"/>
          <a:stretch/>
        </p:blipFill>
        <p:spPr bwMode="auto">
          <a:xfrm>
            <a:off x="179512" y="1556792"/>
            <a:ext cx="3744416" cy="264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11664"/>
          </a:xfrm>
        </p:spPr>
        <p:txBody>
          <a:bodyPr>
            <a:normAutofit fontScale="90000"/>
          </a:bodyPr>
          <a:lstStyle/>
          <a:p>
            <a:r>
              <a:rPr lang="uk-UA" dirty="0"/>
              <a:t>Дизайн інтер’єру </a:t>
            </a:r>
            <a:r>
              <a:rPr lang="uk-UA" dirty="0" smtClean="0"/>
              <a:t>телестудій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dirty="0">
                <a:solidFill>
                  <a:prstClr val="black"/>
                </a:solidFill>
              </a:rPr>
              <a:t>Крім  того,  у  такій  телестудії  увага  має  бути зосереджена на ведучому, і тому для неї доцільним буде витриманий, строгий  і  простий  дизайн.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1484784"/>
            <a:ext cx="6084168" cy="1108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</a:rPr>
              <a:t>Для</a:t>
            </a:r>
            <a:r>
              <a:rPr lang="ru-RU" sz="2200" b="1" dirty="0"/>
              <a:t> кожного теле-проекту </a:t>
            </a:r>
            <a:r>
              <a:rPr lang="ru-RU" sz="2200" b="1" dirty="0" err="1"/>
              <a:t>створюється</a:t>
            </a:r>
            <a:r>
              <a:rPr lang="ru-RU" sz="2200" b="1" dirty="0"/>
              <a:t> </a:t>
            </a:r>
            <a:r>
              <a:rPr lang="ru-RU" sz="2200" b="1" dirty="0" err="1"/>
              <a:t>відповідний</a:t>
            </a:r>
            <a:r>
              <a:rPr lang="ru-RU" sz="2200" b="1" dirty="0"/>
              <a:t> дизайн </a:t>
            </a:r>
            <a:r>
              <a:rPr lang="ru-RU" sz="2200" b="1" dirty="0" err="1"/>
              <a:t>студії</a:t>
            </a:r>
            <a:r>
              <a:rPr lang="ru-RU" sz="2200" b="1" dirty="0"/>
              <a:t>. </a:t>
            </a:r>
            <a:endParaRPr lang="uk-UA" sz="2200" b="1" dirty="0"/>
          </a:p>
        </p:txBody>
      </p:sp>
    </p:spTree>
    <p:extLst>
      <p:ext uri="{BB962C8B-B14F-4D97-AF65-F5344CB8AC3E}">
        <p14:creationId xmlns:p14="http://schemas.microsoft.com/office/powerpoint/2010/main" val="2722042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253" y="116632"/>
            <a:ext cx="8939336" cy="1111664"/>
          </a:xfrm>
        </p:spPr>
        <p:txBody>
          <a:bodyPr>
            <a:noAutofit/>
          </a:bodyPr>
          <a:lstStyle/>
          <a:p>
            <a:r>
              <a:rPr lang="ru-RU" sz="4000" dirty="0" smtClean="0"/>
              <a:t>Звук </a:t>
            </a:r>
            <a:r>
              <a:rPr lang="ru-RU" sz="4000" dirty="0"/>
              <a:t>на </a:t>
            </a:r>
            <a:r>
              <a:rPr lang="ru-RU" sz="4000" dirty="0" err="1"/>
              <a:t>телебаченні</a:t>
            </a:r>
            <a:r>
              <a:rPr lang="ru-RU" sz="4000" dirty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є </a:t>
            </a:r>
            <a:r>
              <a:rPr lang="ru-RU" sz="3200" dirty="0" err="1"/>
              <a:t>дуже</a:t>
            </a:r>
            <a:r>
              <a:rPr lang="ru-RU" sz="3200" dirty="0"/>
              <a:t> </a:t>
            </a:r>
            <a:r>
              <a:rPr lang="ru-RU" sz="3200" dirty="0" err="1"/>
              <a:t>важливим</a:t>
            </a:r>
            <a:r>
              <a:rPr lang="ru-RU" sz="3200" dirty="0"/>
              <a:t> </a:t>
            </a:r>
            <a:r>
              <a:rPr lang="ru-RU" sz="3200" dirty="0" err="1" smtClean="0"/>
              <a:t>художньо-виразним</a:t>
            </a:r>
            <a:r>
              <a:rPr lang="ru-RU" sz="3200" dirty="0" smtClean="0"/>
              <a:t> </a:t>
            </a:r>
            <a:r>
              <a:rPr lang="ru-RU" sz="3200" dirty="0" err="1" smtClean="0"/>
              <a:t>засобом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3419872" cy="410445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/>
              <a:t>Звук на </a:t>
            </a:r>
            <a:r>
              <a:rPr lang="ru-RU" b="1" dirty="0" err="1"/>
              <a:t>екрані</a:t>
            </a:r>
            <a:r>
              <a:rPr lang="ru-RU" b="1" dirty="0"/>
              <a:t> </a:t>
            </a:r>
            <a:r>
              <a:rPr lang="ru-RU" b="1" dirty="0" err="1"/>
              <a:t>існує</a:t>
            </a:r>
            <a:r>
              <a:rPr lang="ru-RU" b="1" dirty="0"/>
              <a:t> у </a:t>
            </a:r>
            <a:r>
              <a:rPr lang="ru-RU" b="1" dirty="0" err="1"/>
              <a:t>трьох</a:t>
            </a:r>
            <a:r>
              <a:rPr lang="ru-RU" b="1" dirty="0"/>
              <a:t> формах: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слово, </a:t>
            </a:r>
            <a:r>
              <a:rPr lang="ru-RU" b="1" i="1" dirty="0" err="1">
                <a:solidFill>
                  <a:srgbClr val="0070C0"/>
                </a:solidFill>
              </a:rPr>
              <a:t>музика</a:t>
            </a:r>
            <a:r>
              <a:rPr lang="ru-RU" b="1" i="1" dirty="0">
                <a:solidFill>
                  <a:srgbClr val="0070C0"/>
                </a:solidFill>
              </a:rPr>
              <a:t> і </a:t>
            </a:r>
            <a:r>
              <a:rPr lang="ru-RU" b="1" i="1" dirty="0" smtClean="0">
                <a:solidFill>
                  <a:srgbClr val="0070C0"/>
                </a:solidFill>
              </a:rPr>
              <a:t>шуми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 smtClean="0"/>
              <a:t>звучати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кадрі</a:t>
            </a:r>
            <a:r>
              <a:rPr lang="ru-RU" dirty="0"/>
              <a:t> й поза кадром.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Часто </a:t>
            </a:r>
            <a:r>
              <a:rPr lang="ru-RU" dirty="0"/>
              <a:t>за </a:t>
            </a:r>
            <a:r>
              <a:rPr lang="ru-RU" dirty="0" err="1"/>
              <a:t>знайомими</a:t>
            </a:r>
            <a:r>
              <a:rPr lang="ru-RU" dirty="0"/>
              <a:t> </a:t>
            </a:r>
            <a:r>
              <a:rPr lang="ru-RU" dirty="0" err="1"/>
              <a:t>звучаннями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не </a:t>
            </a:r>
            <a:r>
              <a:rPr lang="ru-RU" dirty="0" err="1"/>
              <a:t>дивлячись</a:t>
            </a:r>
            <a:r>
              <a:rPr lang="ru-RU" dirty="0"/>
              <a:t> на </a:t>
            </a:r>
            <a:r>
              <a:rPr lang="ru-RU" dirty="0" err="1"/>
              <a:t>екран</a:t>
            </a:r>
            <a:r>
              <a:rPr lang="ru-RU" dirty="0"/>
              <a:t>, ми </a:t>
            </a:r>
            <a:r>
              <a:rPr lang="ru-RU" dirty="0" err="1" smtClean="0"/>
              <a:t>впізнаємо</a:t>
            </a:r>
            <a:r>
              <a:rPr lang="ru-RU" dirty="0" smtClean="0"/>
              <a:t> </a:t>
            </a:r>
            <a:r>
              <a:rPr lang="ru-RU" dirty="0" err="1"/>
              <a:t>улюблену</a:t>
            </a:r>
            <a:r>
              <a:rPr lang="ru-RU" dirty="0"/>
              <a:t> </a:t>
            </a:r>
            <a:r>
              <a:rPr lang="ru-RU" dirty="0" smtClean="0"/>
              <a:t>телепередачу</a:t>
            </a:r>
          </a:p>
        </p:txBody>
      </p:sp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424" y="1628800"/>
            <a:ext cx="550861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445224"/>
            <a:ext cx="8712968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629DD1"/>
              </a:buClr>
              <a:buSzPct val="75000"/>
            </a:pPr>
            <a:r>
              <a:rPr lang="uk-UA" sz="2400" dirty="0">
                <a:solidFill>
                  <a:srgbClr val="242852"/>
                </a:solidFill>
              </a:rPr>
              <a:t>Шуми не тільки в житті збагачують сприйняття дійсності, а й на екрані </a:t>
            </a:r>
            <a:r>
              <a:rPr lang="uk-UA" sz="2400" dirty="0" smtClean="0">
                <a:solidFill>
                  <a:srgbClr val="242852"/>
                </a:solidFill>
              </a:rPr>
              <a:t>стають  </a:t>
            </a:r>
            <a:r>
              <a:rPr lang="uk-UA" sz="2400" dirty="0">
                <a:solidFill>
                  <a:srgbClr val="242852"/>
                </a:solidFill>
              </a:rPr>
              <a:t>потужним  виразовим  засобом  у  відтворенні  навколишнього  світу. </a:t>
            </a:r>
          </a:p>
        </p:txBody>
      </p:sp>
    </p:spTree>
    <p:extLst>
      <p:ext uri="{BB962C8B-B14F-4D97-AF65-F5344CB8AC3E}">
        <p14:creationId xmlns:p14="http://schemas.microsoft.com/office/powerpoint/2010/main" val="26057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54" y="188640"/>
            <a:ext cx="5754182" cy="1111664"/>
          </a:xfrm>
        </p:spPr>
        <p:txBody>
          <a:bodyPr>
            <a:normAutofit/>
          </a:bodyPr>
          <a:lstStyle/>
          <a:p>
            <a:r>
              <a:rPr lang="uk-UA" sz="4400" dirty="0" smtClean="0"/>
              <a:t>Телевізійне кіно 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5436096" cy="2160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/>
              <a:t> невід’ємною  складовою  сучасного  телебачення  є  телевізійне </a:t>
            </a:r>
            <a:r>
              <a:rPr lang="uk-UA" dirty="0" smtClean="0"/>
              <a:t>кіно:</a:t>
            </a:r>
          </a:p>
          <a:p>
            <a:pPr marL="0" indent="0" algn="ctr">
              <a:buNone/>
            </a:pPr>
            <a:r>
              <a:rPr lang="uk-UA" dirty="0" smtClean="0"/>
              <a:t>  анімаційні</a:t>
            </a:r>
            <a:r>
              <a:rPr lang="uk-UA" dirty="0"/>
              <a:t>,  неігрові  та  ігрові  короткометражні  фільми,  телевізійні </a:t>
            </a:r>
            <a:r>
              <a:rPr lang="uk-UA" dirty="0" smtClean="0"/>
              <a:t>фільми</a:t>
            </a:r>
            <a:r>
              <a:rPr lang="uk-UA" dirty="0"/>
              <a:t>, серіали) </a:t>
            </a: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0"/>
          <a:stretch/>
        </p:blipFill>
        <p:spPr bwMode="auto">
          <a:xfrm>
            <a:off x="5580112" y="260648"/>
            <a:ext cx="3368788" cy="453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українське кіно 20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"/>
          <a:stretch/>
        </p:blipFill>
        <p:spPr bwMode="auto">
          <a:xfrm>
            <a:off x="179512" y="3645024"/>
            <a:ext cx="5289811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5013176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  <a:latin typeface="Open Sans"/>
              </a:rPr>
              <a:t>«Сторожова застава» </a:t>
            </a:r>
          </a:p>
          <a:p>
            <a:r>
              <a:rPr lang="uk-UA" dirty="0" smtClean="0">
                <a:solidFill>
                  <a:srgbClr val="444444"/>
                </a:solidFill>
                <a:latin typeface="Open Sans"/>
              </a:rPr>
              <a:t>Режисер</a:t>
            </a:r>
            <a:r>
              <a:rPr lang="uk-UA" dirty="0">
                <a:solidFill>
                  <a:srgbClr val="444444"/>
                </a:solidFill>
                <a:latin typeface="Open Sans"/>
              </a:rPr>
              <a:t>: Юрій </a:t>
            </a:r>
            <a:r>
              <a:rPr lang="uk-UA" dirty="0" smtClean="0">
                <a:solidFill>
                  <a:srgbClr val="444444"/>
                </a:solidFill>
                <a:latin typeface="Open Sans"/>
              </a:rPr>
              <a:t>Ковальов. </a:t>
            </a:r>
          </a:p>
          <a:p>
            <a:r>
              <a:rPr lang="ru-RU" dirty="0" smtClean="0">
                <a:solidFill>
                  <a:srgbClr val="444444"/>
                </a:solidFill>
                <a:latin typeface="Open Sans"/>
              </a:rPr>
              <a:t>Перше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українське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фентезі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яке побило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рекорди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прокату в перший же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вікенд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і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зібрало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8,1 млн грн. </a:t>
            </a:r>
            <a:endParaRPr lang="uk-UA" dirty="0"/>
          </a:p>
        </p:txBody>
      </p:sp>
      <p:pic>
        <p:nvPicPr>
          <p:cNvPr id="1030" name="Picture 6" descr="Картинки по запросу українське кіно 20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r="12816"/>
          <a:stretch/>
        </p:blipFill>
        <p:spPr bwMode="auto">
          <a:xfrm>
            <a:off x="4644008" y="3501008"/>
            <a:ext cx="114894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4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Відеомистецтво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264" y="1484784"/>
            <a:ext cx="8964488" cy="1972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200" dirty="0"/>
              <a:t>Новий технічний прорив у к. ХХ ст. поєднав кіно і телебачення. В результаті чого з'явилося </a:t>
            </a:r>
            <a:r>
              <a:rPr lang="uk-UA" sz="2200" dirty="0" err="1"/>
              <a:t>відеомистецтво</a:t>
            </a:r>
            <a:r>
              <a:rPr lang="uk-UA" sz="2200" dirty="0"/>
              <a:t>.</a:t>
            </a:r>
          </a:p>
          <a:p>
            <a:pPr marL="0" indent="0" algn="ctr">
              <a:buNone/>
            </a:pPr>
            <a:r>
              <a:rPr lang="uk-UA" sz="2200" dirty="0"/>
              <a:t>Трансляція кіно через кабельні, супутникові телеканали, через відеомагнітофони чи </a:t>
            </a:r>
            <a:r>
              <a:rPr lang="uk-UA" sz="2200" dirty="0" err="1"/>
              <a:t>плеєри</a:t>
            </a:r>
            <a:r>
              <a:rPr lang="uk-UA" sz="2200" dirty="0"/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5"/>
          <a:stretch/>
        </p:blipFill>
        <p:spPr bwMode="auto">
          <a:xfrm>
            <a:off x="3563888" y="3068960"/>
            <a:ext cx="5429250" cy="358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2389652" cy="242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13176"/>
            <a:ext cx="3212712" cy="169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79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bestin.ua/static/uploads2/2015/march/02/tina/tina-ukraine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174" y="1556792"/>
            <a:ext cx="653382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Відеокліпи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34035" y="508518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Тривалість </a:t>
            </a:r>
            <a:r>
              <a:rPr lang="uk-UA" dirty="0" err="1"/>
              <a:t>відеокліпу</a:t>
            </a:r>
            <a:r>
              <a:rPr lang="uk-UA" dirty="0"/>
              <a:t> співставна з тривалістю пісні, що звучить, і, </a:t>
            </a:r>
            <a:r>
              <a:rPr lang="uk-UA" dirty="0" smtClean="0"/>
              <a:t>відповідно</a:t>
            </a:r>
            <a:r>
              <a:rPr lang="uk-UA" dirty="0"/>
              <a:t>, режисер-постановник має «розповісти історію», утілити свою ідею </a:t>
            </a:r>
            <a:r>
              <a:rPr lang="uk-UA" dirty="0" smtClean="0"/>
              <a:t>в </a:t>
            </a:r>
            <a:r>
              <a:rPr lang="uk-UA" dirty="0"/>
              <a:t>зорових образах у межах цього часу.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8" y="1628800"/>
            <a:ext cx="3269048" cy="36004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sz="2000" dirty="0" smtClean="0"/>
              <a:t>Різновидом </a:t>
            </a:r>
            <a:r>
              <a:rPr lang="uk-UA" sz="2000" dirty="0" err="1" smtClean="0"/>
              <a:t>відеомистецтва</a:t>
            </a:r>
            <a:r>
              <a:rPr lang="uk-UA" sz="2000" dirty="0" smtClean="0"/>
              <a:t> </a:t>
            </a:r>
            <a:r>
              <a:rPr lang="uk-UA" sz="2000" dirty="0"/>
              <a:t>за лаконізмом і насиченістю </a:t>
            </a:r>
            <a:r>
              <a:rPr lang="uk-UA" sz="2000" dirty="0" err="1"/>
              <a:t>спецефектами</a:t>
            </a:r>
            <a:r>
              <a:rPr lang="uk-UA" sz="2000" dirty="0"/>
              <a:t> вирізняються </a:t>
            </a:r>
            <a:r>
              <a:rPr lang="uk-UA" sz="2000" dirty="0" err="1"/>
              <a:t>відеокліпи</a:t>
            </a:r>
            <a:r>
              <a:rPr lang="uk-UA" sz="2000" dirty="0"/>
              <a:t> </a:t>
            </a:r>
            <a:r>
              <a:rPr lang="uk-UA" sz="2000" dirty="0" smtClean="0"/>
              <a:t>(</a:t>
            </a:r>
            <a:r>
              <a:rPr lang="uk-UA" sz="2000" dirty="0"/>
              <a:t>чи </a:t>
            </a:r>
            <a:r>
              <a:rPr lang="uk-UA" sz="2000" dirty="0" smtClean="0"/>
              <a:t>відеоролики</a:t>
            </a:r>
            <a:r>
              <a:rPr lang="uk-UA" sz="2000" dirty="0"/>
              <a:t>). Їх найчастіше застосовують на телебаченні для політичної </a:t>
            </a:r>
            <a:r>
              <a:rPr lang="uk-UA" sz="2000" dirty="0" smtClean="0"/>
              <a:t>реклами</a:t>
            </a:r>
            <a:r>
              <a:rPr lang="uk-UA" sz="2000" dirty="0"/>
              <a:t>,  реклами  товарів  і  послуг,  для  візуального  супроводу  музичних </a:t>
            </a:r>
            <a:r>
              <a:rPr lang="uk-UA" sz="2000" dirty="0" smtClean="0"/>
              <a:t>композицій </a:t>
            </a:r>
            <a:r>
              <a:rPr lang="uk-UA" sz="2000" dirty="0"/>
              <a:t>(музичні відеокліпи).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6165304"/>
            <a:ext cx="7848872" cy="461665"/>
          </a:xfrm>
          <a:prstGeom prst="rect">
            <a:avLst/>
          </a:prstGeom>
          <a:gradFill rotWithShape="1">
            <a:gsLst>
              <a:gs pos="0">
                <a:srgbClr val="AC6D56">
                  <a:shade val="51000"/>
                  <a:satMod val="130000"/>
                </a:srgbClr>
              </a:gs>
              <a:gs pos="80000">
                <a:srgbClr val="AC6D56">
                  <a:shade val="93000"/>
                  <a:satMod val="130000"/>
                </a:srgbClr>
              </a:gs>
              <a:gs pos="100000">
                <a:srgbClr val="AC6D5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Відеокліп. </a:t>
            </a:r>
            <a:r>
              <a:rPr lang="ru-RU" sz="2400" b="1" i="1" dirty="0" err="1" smtClean="0">
                <a:solidFill>
                  <a:srgbClr val="FFFF00"/>
                </a:solidFill>
                <a:latin typeface="Candara"/>
              </a:rPr>
              <a:t>Тіна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 err="1">
                <a:solidFill>
                  <a:srgbClr val="FFFF00"/>
                </a:solidFill>
                <a:latin typeface="Candara"/>
              </a:rPr>
              <a:t>Кароль</a:t>
            </a:r>
            <a:r>
              <a:rPr lang="ru-RU" sz="2400" b="1" i="1" dirty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і </a:t>
            </a:r>
            <a:r>
              <a:rPr lang="ru-RU" sz="2400" b="1" i="1" dirty="0">
                <a:solidFill>
                  <a:srgbClr val="FFFF00"/>
                </a:solidFill>
                <a:latin typeface="Candara"/>
              </a:rPr>
              <a:t>Голос. </a:t>
            </a:r>
            <a:r>
              <a:rPr lang="ru-RU" sz="2400" b="1" i="1" dirty="0" err="1" smtClean="0">
                <a:solidFill>
                  <a:srgbClr val="FFFF00"/>
                </a:solidFill>
                <a:latin typeface="Candara"/>
              </a:rPr>
              <a:t>Діти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>
                <a:solidFill>
                  <a:srgbClr val="FFFF00"/>
                </a:solidFill>
                <a:latin typeface="Candara"/>
              </a:rPr>
              <a:t>—  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«</a:t>
            </a:r>
            <a:r>
              <a:rPr lang="uk-UA" sz="2400" b="1" i="1" dirty="0" smtClean="0">
                <a:solidFill>
                  <a:srgbClr val="FFFF00"/>
                </a:solidFill>
                <a:latin typeface="Candara"/>
              </a:rPr>
              <a:t>Україна – це ти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»</a:t>
            </a:r>
            <a:endParaRPr lang="uk-UA" sz="1600" kern="0" dirty="0" smtClean="0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941168"/>
            <a:ext cx="1475656" cy="146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6093296"/>
            <a:ext cx="5400600" cy="461665"/>
          </a:xfrm>
          <a:prstGeom prst="rect">
            <a:avLst/>
          </a:prstGeom>
          <a:gradFill rotWithShape="1">
            <a:gsLst>
              <a:gs pos="0">
                <a:srgbClr val="AC6D56">
                  <a:shade val="51000"/>
                  <a:satMod val="130000"/>
                </a:srgbClr>
              </a:gs>
              <a:gs pos="80000">
                <a:srgbClr val="AC6D56">
                  <a:shade val="93000"/>
                  <a:satMod val="130000"/>
                </a:srgbClr>
              </a:gs>
              <a:gs pos="100000">
                <a:srgbClr val="AC6D5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Відеокліп «</a:t>
            </a:r>
            <a:r>
              <a:rPr lang="en-US" sz="2400" b="1" i="1" dirty="0" smtClean="0">
                <a:solidFill>
                  <a:srgbClr val="FFFF00"/>
                </a:solidFill>
                <a:latin typeface="Candara"/>
              </a:rPr>
              <a:t>La </a:t>
            </a:r>
            <a:r>
              <a:rPr lang="en-US" sz="2400" b="1" i="1" dirty="0" err="1" smtClean="0">
                <a:solidFill>
                  <a:srgbClr val="FFFF00"/>
                </a:solidFill>
                <a:latin typeface="Candara"/>
              </a:rPr>
              <a:t>Camisa</a:t>
            </a:r>
            <a:r>
              <a:rPr lang="en-US" sz="2400" b="1" i="1" dirty="0" smtClean="0">
                <a:solidFill>
                  <a:srgbClr val="FFFF00"/>
                </a:solidFill>
                <a:latin typeface="Candara"/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  <a:latin typeface="Candara"/>
              </a:rPr>
              <a:t>Neqra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»</a:t>
            </a:r>
            <a:endParaRPr lang="uk-UA" sz="1600" kern="0" dirty="0" smtClean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3923928" cy="352839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Є окрема група мультиплікаційних </a:t>
            </a:r>
            <a:r>
              <a:rPr lang="uk-UA" dirty="0" err="1"/>
              <a:t>відеокліпів</a:t>
            </a:r>
            <a:r>
              <a:rPr lang="uk-UA" dirty="0"/>
              <a:t>, яким властиве </a:t>
            </a:r>
            <a:r>
              <a:rPr lang="uk-UA" dirty="0" smtClean="0"/>
              <a:t>поєднання  </a:t>
            </a:r>
            <a:r>
              <a:rPr lang="uk-UA" dirty="0"/>
              <a:t>реального,  мальованого  та  комп’ютерного  зображень.  Такі  кліпи </a:t>
            </a:r>
            <a:r>
              <a:rPr lang="uk-UA" dirty="0" smtClean="0"/>
              <a:t>можуть </a:t>
            </a:r>
            <a:r>
              <a:rPr lang="uk-UA" dirty="0"/>
              <a:t>бути і сюжетні, і безсюжетні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085184"/>
            <a:ext cx="1591194" cy="157900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47908" y="5427971"/>
            <a:ext cx="5400600" cy="461665"/>
          </a:xfrm>
          <a:prstGeom prst="rect">
            <a:avLst/>
          </a:prstGeom>
          <a:gradFill rotWithShape="1">
            <a:gsLst>
              <a:gs pos="0">
                <a:srgbClr val="AC6D56">
                  <a:shade val="51000"/>
                  <a:satMod val="130000"/>
                </a:srgbClr>
              </a:gs>
              <a:gs pos="80000">
                <a:srgbClr val="AC6D56">
                  <a:shade val="93000"/>
                  <a:satMod val="130000"/>
                </a:srgbClr>
              </a:gs>
              <a:gs pos="100000">
                <a:srgbClr val="AC6D5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err="1" smtClean="0">
                <a:solidFill>
                  <a:srgbClr val="FFFF00"/>
                </a:solidFill>
                <a:latin typeface="Candara"/>
              </a:rPr>
              <a:t>Відеокліп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latin typeface="Candara"/>
              </a:rPr>
              <a:t>Шакіра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>
                <a:solidFill>
                  <a:srgbClr val="FFFF00"/>
                </a:solidFill>
                <a:latin typeface="Candara"/>
              </a:rPr>
              <a:t>«Спробуйте все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»</a:t>
            </a:r>
            <a:endParaRPr lang="uk-UA" sz="1600" kern="0" dirty="0" smtClean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4725144"/>
            <a:ext cx="5400600" cy="461665"/>
          </a:xfrm>
          <a:prstGeom prst="rect">
            <a:avLst/>
          </a:prstGeom>
          <a:gradFill rotWithShape="1">
            <a:gsLst>
              <a:gs pos="0">
                <a:srgbClr val="AC6D56">
                  <a:shade val="51000"/>
                  <a:satMod val="130000"/>
                </a:srgbClr>
              </a:gs>
              <a:gs pos="80000">
                <a:srgbClr val="AC6D56">
                  <a:shade val="93000"/>
                  <a:satMod val="130000"/>
                </a:srgbClr>
              </a:gs>
              <a:gs pos="100000">
                <a:srgbClr val="AC6D5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МАВКА « </a:t>
            </a:r>
            <a:r>
              <a:rPr lang="ru-RU" sz="2400" b="1" i="1" dirty="0" err="1">
                <a:solidFill>
                  <a:srgbClr val="FFFF00"/>
                </a:solidFill>
                <a:latin typeface="Candara"/>
              </a:rPr>
              <a:t>Лісова</a:t>
            </a:r>
            <a:r>
              <a:rPr lang="ru-RU" sz="2400" b="1" i="1" dirty="0">
                <a:solidFill>
                  <a:srgbClr val="FFFF00"/>
                </a:solidFill>
                <a:latin typeface="Candara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latin typeface="Candara"/>
              </a:rPr>
              <a:t>пісня</a:t>
            </a:r>
            <a:r>
              <a:rPr lang="ru-RU" sz="2400" b="1" i="1" dirty="0" smtClean="0">
                <a:solidFill>
                  <a:srgbClr val="FFFF00"/>
                </a:solidFill>
                <a:latin typeface="Candara"/>
              </a:rPr>
              <a:t>»</a:t>
            </a:r>
            <a:endParaRPr lang="uk-UA" sz="1600" kern="0" dirty="0" smtClean="0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5085184"/>
            <a:ext cx="1591194" cy="1579001"/>
          </a:xfrm>
          <a:prstGeom prst="rect">
            <a:avLst/>
          </a:prstGeom>
        </p:spPr>
      </p:pic>
      <p:pic>
        <p:nvPicPr>
          <p:cNvPr id="1026" name="Picture 2" descr="Картинки по запросу MAVKA. The Forest Song. Official Teaser Trailer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5064563" cy="284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24936" cy="1111664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Мультиплікаційні </a:t>
            </a:r>
            <a:r>
              <a:rPr lang="uk-UA" sz="4000" dirty="0" err="1" smtClean="0"/>
              <a:t>відеокліпи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21926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131024" cy="1013872"/>
          </a:xfrm>
        </p:spPr>
        <p:txBody>
          <a:bodyPr>
            <a:normAutofit/>
          </a:bodyPr>
          <a:lstStyle/>
          <a:p>
            <a:r>
              <a:rPr lang="uk-UA" sz="4800" dirty="0"/>
              <a:t>Р</a:t>
            </a:r>
            <a:r>
              <a:rPr lang="uk-UA" sz="4800" dirty="0" smtClean="0"/>
              <a:t>озважальні передачі</a:t>
            </a:r>
            <a:endParaRPr lang="uk-UA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0808"/>
            <a:ext cx="3521032" cy="49411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 </a:t>
            </a:r>
            <a:r>
              <a:rPr lang="uk-UA" dirty="0"/>
              <a:t>З-поміж їх великої кількості можна виділити </a:t>
            </a:r>
            <a:r>
              <a:rPr lang="uk-UA" sz="3200" b="1" dirty="0">
                <a:solidFill>
                  <a:srgbClr val="0070C0"/>
                </a:solidFill>
              </a:rPr>
              <a:t>телешоу </a:t>
            </a:r>
            <a:r>
              <a:rPr lang="uk-UA" dirty="0"/>
              <a:t>– </a:t>
            </a:r>
          </a:p>
          <a:p>
            <a:pPr marL="0" indent="0" algn="ctr">
              <a:buNone/>
            </a:pPr>
            <a:r>
              <a:rPr lang="uk-UA" dirty="0"/>
              <a:t>різноманітні форми, що розгортаються у студії, у символічному просторі й </a:t>
            </a:r>
            <a:r>
              <a:rPr lang="uk-UA" dirty="0" smtClean="0"/>
              <a:t>часі</a:t>
            </a:r>
            <a:r>
              <a:rPr lang="uk-UA" dirty="0"/>
              <a:t>.  </a:t>
            </a: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Це</a:t>
            </a:r>
            <a:r>
              <a:rPr lang="uk-UA" dirty="0"/>
              <a:t>,  здебільшого,  дискусійні  телепередачі,  дебати,  ігри  та  лотереї, </a:t>
            </a:r>
          </a:p>
          <a:p>
            <a:pPr marL="0" indent="0" algn="ctr">
              <a:buNone/>
            </a:pPr>
            <a:r>
              <a:rPr lang="uk-UA" dirty="0"/>
              <a:t>змагання  й  конкурси  тощо</a:t>
            </a: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806788"/>
            <a:ext cx="5394598" cy="284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дизайн телестудії телешо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628800"/>
            <a:ext cx="5580839" cy="212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0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dirty="0" smtClean="0"/>
              <a:t>Розважальні </a:t>
            </a:r>
            <a:r>
              <a:rPr lang="uk-UA" sz="4800" dirty="0"/>
              <a:t>передачі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3672408" cy="53012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>
                <a:solidFill>
                  <a:srgbClr val="0070C0"/>
                </a:solidFill>
              </a:rPr>
              <a:t> </a:t>
            </a:r>
            <a:r>
              <a:rPr lang="uk-UA" sz="3000" b="1" dirty="0">
                <a:solidFill>
                  <a:srgbClr val="0070C0"/>
                </a:solidFill>
              </a:rPr>
              <a:t>ток-шоу </a:t>
            </a:r>
            <a:r>
              <a:rPr lang="uk-UA" sz="2800" b="1" dirty="0">
                <a:solidFill>
                  <a:srgbClr val="0070C0"/>
                </a:solidFill>
              </a:rPr>
              <a:t> </a:t>
            </a:r>
            <a:r>
              <a:rPr lang="uk-UA" sz="2800" dirty="0">
                <a:solidFill>
                  <a:srgbClr val="0070C0"/>
                </a:solidFill>
              </a:rPr>
              <a:t>– </a:t>
            </a:r>
            <a:r>
              <a:rPr lang="uk-UA" sz="2100" dirty="0" smtClean="0"/>
              <a:t>екранна </a:t>
            </a:r>
            <a:r>
              <a:rPr lang="uk-UA" sz="2100" dirty="0"/>
              <a:t>форма розмовної журналістики, що поєднує ознаки інтерв’ю, </a:t>
            </a:r>
            <a:r>
              <a:rPr lang="uk-UA" sz="2100" dirty="0" smtClean="0"/>
              <a:t>дискусії</a:t>
            </a:r>
            <a:r>
              <a:rPr lang="uk-UA" sz="2100" dirty="0"/>
              <a:t>, які концентруються довкола особи </a:t>
            </a:r>
            <a:r>
              <a:rPr lang="uk-UA" sz="2100" dirty="0" smtClean="0"/>
              <a:t>ведучого. </a:t>
            </a:r>
          </a:p>
          <a:p>
            <a:pPr marL="0" indent="0" algn="ctr">
              <a:buNone/>
            </a:pPr>
            <a:r>
              <a:rPr lang="uk-UA" sz="2100" dirty="0" smtClean="0"/>
              <a:t>На </a:t>
            </a:r>
            <a:r>
              <a:rPr lang="uk-UA" sz="2100" dirty="0"/>
              <a:t>ток-шоу в студію запрошують </a:t>
            </a:r>
            <a:r>
              <a:rPr lang="uk-UA" sz="2100" dirty="0" smtClean="0"/>
              <a:t>гостей –  </a:t>
            </a:r>
            <a:r>
              <a:rPr lang="uk-UA" sz="2100" dirty="0"/>
              <a:t>людей,  цікавих  своїми  вчинками,  думками, </a:t>
            </a:r>
            <a:r>
              <a:rPr lang="uk-UA" sz="2100" dirty="0" smtClean="0"/>
              <a:t>способом  </a:t>
            </a:r>
            <a:r>
              <a:rPr lang="uk-UA" sz="2100" dirty="0"/>
              <a:t>життя. </a:t>
            </a:r>
          </a:p>
          <a:p>
            <a:pPr marL="0" indent="0" algn="ctr">
              <a:buNone/>
            </a:pPr>
            <a:r>
              <a:rPr lang="uk-UA" sz="2100" dirty="0"/>
              <a:t>Обов’язковою  є  присутність  у  студії  «внутрішніх  глядачів»  та  </a:t>
            </a:r>
            <a:r>
              <a:rPr lang="uk-UA" sz="2100" dirty="0" smtClean="0"/>
              <a:t>компетентних </a:t>
            </a:r>
            <a:r>
              <a:rPr lang="uk-UA" sz="2100" dirty="0"/>
              <a:t>експертів.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5229200"/>
            <a:ext cx="5184576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/>
              <a:t>Драматургія  ток-шоу  </a:t>
            </a:r>
            <a:r>
              <a:rPr lang="uk-UA" sz="2000" dirty="0"/>
              <a:t>вибудовується  з  послідовності  запитань,  які  </a:t>
            </a:r>
            <a:r>
              <a:rPr lang="uk-UA" sz="2000" dirty="0" smtClean="0"/>
              <a:t>спочатку </a:t>
            </a:r>
            <a:r>
              <a:rPr lang="uk-UA" sz="2000" dirty="0"/>
              <a:t>визначають інтригу, а потім розгортають динаміку розвитку сюжету </a:t>
            </a:r>
            <a:r>
              <a:rPr lang="uk-UA" sz="2000" dirty="0" smtClean="0"/>
              <a:t>програми</a:t>
            </a:r>
            <a:endParaRPr lang="uk-UA" sz="2000" dirty="0"/>
          </a:p>
        </p:txBody>
      </p:sp>
      <p:pic>
        <p:nvPicPr>
          <p:cNvPr id="3074" name="Picture 2" descr="Картинки по запросу дизайн телестудії ток-шо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507656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95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dirty="0" smtClean="0"/>
              <a:t>Розважальні </a:t>
            </a:r>
            <a:r>
              <a:rPr lang="uk-UA" sz="4800" dirty="0"/>
              <a:t>передачі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18" y="1484784"/>
            <a:ext cx="9113481" cy="24048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/>
              <a:t>Ще однією формою телешоу є </a:t>
            </a:r>
            <a:r>
              <a:rPr lang="uk-UA" sz="3200" b="1" dirty="0">
                <a:solidFill>
                  <a:srgbClr val="0070C0"/>
                </a:solidFill>
              </a:rPr>
              <a:t>реаліті-шоу</a:t>
            </a:r>
            <a:r>
              <a:rPr lang="uk-UA" dirty="0"/>
              <a:t>, у якому все, що транслюється </a:t>
            </a:r>
            <a:r>
              <a:rPr lang="uk-UA" dirty="0" smtClean="0"/>
              <a:t>з  </a:t>
            </a:r>
            <a:r>
              <a:rPr lang="uk-UA" dirty="0"/>
              <a:t>екрана,  трансформується  з  реальної  дійсності.  Такий  «реалізм»  дії,  що </a:t>
            </a:r>
            <a:r>
              <a:rPr lang="uk-UA" dirty="0" smtClean="0"/>
              <a:t>розгортається  </a:t>
            </a:r>
            <a:r>
              <a:rPr lang="uk-UA" dirty="0"/>
              <a:t>перед  глядачами,  дає  їм  змогу  відчути  себе  причетним  до </a:t>
            </a:r>
          </a:p>
          <a:p>
            <a:pPr marL="0" indent="0" algn="ctr">
              <a:buNone/>
            </a:pPr>
            <a:r>
              <a:rPr lang="uk-UA" dirty="0"/>
              <a:t>екранного  дійства  завдяки  інтерактивним  засобам  (телефон,  </a:t>
            </a:r>
            <a:r>
              <a:rPr lang="uk-UA" dirty="0" err="1" smtClean="0"/>
              <a:t>смс</a:t>
            </a:r>
            <a:r>
              <a:rPr lang="uk-UA" dirty="0" smtClean="0"/>
              <a:t>-повідомлення</a:t>
            </a:r>
            <a:r>
              <a:rPr lang="uk-UA" dirty="0"/>
              <a:t>,  Інтернет  тощо).</a:t>
            </a:r>
          </a:p>
        </p:txBody>
      </p:sp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89040"/>
            <a:ext cx="4695478" cy="288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реаліті-шоу модель x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3"/>
          <a:stretch/>
        </p:blipFill>
        <p:spPr bwMode="auto">
          <a:xfrm>
            <a:off x="251520" y="3778370"/>
            <a:ext cx="4104456" cy="290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70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2880"/>
            <a:ext cx="8435280" cy="1111664"/>
          </a:xfrm>
        </p:spPr>
        <p:txBody>
          <a:bodyPr>
            <a:normAutofit/>
          </a:bodyPr>
          <a:lstStyle/>
          <a:p>
            <a:r>
              <a:rPr lang="uk-UA" dirty="0"/>
              <a:t> </a:t>
            </a:r>
            <a:r>
              <a:rPr lang="uk-UA" sz="4400" dirty="0" smtClean="0"/>
              <a:t>зразком </a:t>
            </a:r>
            <a:r>
              <a:rPr lang="uk-UA" sz="4400" dirty="0" err="1"/>
              <a:t>реаліті</a:t>
            </a:r>
            <a:r>
              <a:rPr lang="uk-UA" sz="4400" dirty="0"/>
              <a:t>-шоу є </a:t>
            </a:r>
            <a:r>
              <a:rPr lang="uk-UA" sz="4400" dirty="0" smtClean="0"/>
              <a:t>талант-шоу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229200"/>
            <a:ext cx="4400751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Виражальні засоби  </a:t>
            </a:r>
            <a:r>
              <a:rPr lang="uk-UA" dirty="0"/>
              <a:t>–  гучні  фрази  </a:t>
            </a:r>
            <a:r>
              <a:rPr lang="uk-UA" dirty="0" smtClean="0"/>
              <a:t>ведучих</a:t>
            </a:r>
            <a:r>
              <a:rPr lang="uk-UA" dirty="0"/>
              <a:t>,  </a:t>
            </a:r>
            <a:r>
              <a:rPr lang="uk-UA" dirty="0" smtClean="0"/>
              <a:t>світлові  </a:t>
            </a:r>
            <a:r>
              <a:rPr lang="uk-UA" dirty="0"/>
              <a:t>ефекти, </a:t>
            </a:r>
            <a:r>
              <a:rPr lang="uk-UA" dirty="0" smtClean="0"/>
              <a:t>довгі </a:t>
            </a:r>
            <a:r>
              <a:rPr lang="uk-UA" dirty="0" err="1"/>
              <a:t>інтригуючі</a:t>
            </a:r>
            <a:r>
              <a:rPr lang="uk-UA" dirty="0"/>
              <a:t> паузи та обов’язкова </a:t>
            </a:r>
            <a:r>
              <a:rPr lang="uk-UA" dirty="0" smtClean="0"/>
              <a:t>реклама </a:t>
            </a:r>
            <a:r>
              <a:rPr lang="uk-UA" dirty="0"/>
              <a:t>перед оголошенням важливої інформації.</a:t>
            </a:r>
          </a:p>
        </p:txBody>
      </p:sp>
      <p:pic>
        <p:nvPicPr>
          <p:cNvPr id="5122" name="Picture 2" descr="Картинки по запросу «Х-факт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32856"/>
            <a:ext cx="4709323" cy="294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Танцюють всі»,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0" b="6162"/>
          <a:stretch/>
        </p:blipFill>
        <p:spPr bwMode="auto">
          <a:xfrm>
            <a:off x="179512" y="4005064"/>
            <a:ext cx="4177936" cy="269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492896"/>
            <a:ext cx="4355976" cy="194421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dirty="0" smtClean="0"/>
              <a:t>На  </a:t>
            </a:r>
            <a:r>
              <a:rPr lang="uk-UA" dirty="0"/>
              <a:t>українському  телебаченні  їх  </a:t>
            </a:r>
            <a:r>
              <a:rPr lang="uk-UA" dirty="0" smtClean="0"/>
              <a:t>представлено проектами</a:t>
            </a:r>
            <a:r>
              <a:rPr lang="uk-UA" dirty="0"/>
              <a:t>, що є аналогами популярних у світі талант-шоу</a:t>
            </a:r>
            <a:r>
              <a:rPr lang="uk-UA" dirty="0" smtClean="0"/>
              <a:t>: </a:t>
            </a:r>
            <a:r>
              <a:rPr lang="uk-UA" b="1" dirty="0" smtClean="0">
                <a:solidFill>
                  <a:srgbClr val="0070C0"/>
                </a:solidFill>
              </a:rPr>
              <a:t>«</a:t>
            </a:r>
            <a:r>
              <a:rPr lang="uk-UA" b="1" dirty="0">
                <a:solidFill>
                  <a:srgbClr val="0070C0"/>
                </a:solidFill>
              </a:rPr>
              <a:t>Україна має талант», «Х-фактор», «Голос країни», «Танцюють всі», </a:t>
            </a:r>
            <a:r>
              <a:rPr lang="uk-UA" b="1" dirty="0">
                <a:solidFill>
                  <a:schemeClr val="bg1"/>
                </a:solidFill>
              </a:rPr>
              <a:t>«Фабрика зірок»</a:t>
            </a:r>
          </a:p>
          <a:p>
            <a:pPr marL="0" indent="0" algn="ctr">
              <a:buNone/>
            </a:pP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84784"/>
            <a:ext cx="8964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852"/>
                </a:solidFill>
              </a:rPr>
              <a:t>Це </a:t>
            </a:r>
            <a:r>
              <a:rPr lang="uk-UA" sz="2000" dirty="0" err="1">
                <a:solidFill>
                  <a:srgbClr val="242852"/>
                </a:solidFill>
              </a:rPr>
              <a:t>телепроект</a:t>
            </a:r>
            <a:r>
              <a:rPr lang="uk-UA" sz="2000" dirty="0">
                <a:solidFill>
                  <a:srgbClr val="242852"/>
                </a:solidFill>
              </a:rPr>
              <a:t> (цикл  передач),  у  якому  частково  в  запису,  частково  –  у  прямому  ефірі відбувається  змагання  учасників-конкурсантів,  які  </a:t>
            </a:r>
            <a:r>
              <a:rPr lang="uk-UA" sz="2000" dirty="0" smtClean="0">
                <a:solidFill>
                  <a:srgbClr val="242852"/>
                </a:solidFill>
              </a:rPr>
              <a:t>демонструють свої  таланти. 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995803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983</Words>
  <Application>Microsoft Office PowerPoint</Application>
  <PresentationFormat>Экран (4:3)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1" baseType="lpstr">
      <vt:lpstr>Arial</vt:lpstr>
      <vt:lpstr>Arial Black</vt:lpstr>
      <vt:lpstr>Bodoni MT Condensed</vt:lpstr>
      <vt:lpstr>Book Antiqua</vt:lpstr>
      <vt:lpstr>Calibri</vt:lpstr>
      <vt:lpstr>Candara</vt:lpstr>
      <vt:lpstr>Courier New</vt:lpstr>
      <vt:lpstr>Franklin Gothic Book</vt:lpstr>
      <vt:lpstr>Open Sans</vt:lpstr>
      <vt:lpstr>Palatino Linotype</vt:lpstr>
      <vt:lpstr>Tahoma</vt:lpstr>
      <vt:lpstr>Times New Roman</vt:lpstr>
      <vt:lpstr>Wingdings</vt:lpstr>
      <vt:lpstr>Decatur</vt:lpstr>
      <vt:lpstr>Презентация PowerPoint</vt:lpstr>
      <vt:lpstr>ТЕЛЕБАЧЕННЯ виробництво аудіовізуальних програм і передач та їх поширення</vt:lpstr>
      <vt:lpstr>Винахідники телебачення</vt:lpstr>
      <vt:lpstr>Особливості телебачення </vt:lpstr>
      <vt:lpstr>Способи трансляції</vt:lpstr>
      <vt:lpstr>Передача</vt:lpstr>
      <vt:lpstr>Жанрова  система  сучасного  телебачення  досить  різноманітна.</vt:lpstr>
      <vt:lpstr>Дизайн інтер’єру телестудій </vt:lpstr>
      <vt:lpstr>Звук на телебаченні  є дуже важливим художньо-виразним засобом</vt:lpstr>
      <vt:lpstr>Телевізійне кіно </vt:lpstr>
      <vt:lpstr>Відеомистецтво</vt:lpstr>
      <vt:lpstr>Відеокліпи</vt:lpstr>
      <vt:lpstr>Мультиплікаційні відеокліпи</vt:lpstr>
      <vt:lpstr>Розважальні передачі</vt:lpstr>
      <vt:lpstr>Розважальні передачі</vt:lpstr>
      <vt:lpstr>Розважальні передачі</vt:lpstr>
      <vt:lpstr> зразком реаліті-шоу є талант-шоу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Види кіно.  Жанри кінематографу.  Відеокліп</dc:title>
  <dc:creator>Vlad</dc:creator>
  <cp:lastModifiedBy>Топік</cp:lastModifiedBy>
  <cp:revision>125</cp:revision>
  <dcterms:created xsi:type="dcterms:W3CDTF">2012-11-16T20:22:30Z</dcterms:created>
  <dcterms:modified xsi:type="dcterms:W3CDTF">2018-03-03T15:44:11Z</dcterms:modified>
</cp:coreProperties>
</file>