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9" r:id="rId3"/>
    <p:sldId id="268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B9FD5971-A52E-4116-8FA7-75D3C3FFED46}" type="datetimeFigureOut">
              <a:rPr lang="uk-UA" smtClean="0"/>
              <a:pPr/>
              <a:t>07.03.2021</a:t>
            </a:fld>
            <a:endParaRPr lang="uk-UA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67E99972-585F-4501-BBB8-EE0ED874429D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D5971-A52E-4116-8FA7-75D3C3FFED46}" type="datetimeFigureOut">
              <a:rPr lang="uk-UA" smtClean="0"/>
              <a:pPr/>
              <a:t>07.03.2021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99972-585F-4501-BBB8-EE0ED874429D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D5971-A52E-4116-8FA7-75D3C3FFED46}" type="datetimeFigureOut">
              <a:rPr lang="uk-UA" smtClean="0"/>
              <a:pPr/>
              <a:t>07.03.2021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99972-585F-4501-BBB8-EE0ED874429D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D5971-A52E-4116-8FA7-75D3C3FFED46}" type="datetimeFigureOut">
              <a:rPr lang="uk-UA" smtClean="0"/>
              <a:pPr/>
              <a:t>07.03.2021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99972-585F-4501-BBB8-EE0ED874429D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D5971-A52E-4116-8FA7-75D3C3FFED46}" type="datetimeFigureOut">
              <a:rPr lang="uk-UA" smtClean="0"/>
              <a:pPr/>
              <a:t>07.03.2021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99972-585F-4501-BBB8-EE0ED874429D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D5971-A52E-4116-8FA7-75D3C3FFED46}" type="datetimeFigureOut">
              <a:rPr lang="uk-UA" smtClean="0"/>
              <a:pPr/>
              <a:t>07.03.2021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99972-585F-4501-BBB8-EE0ED874429D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D5971-A52E-4116-8FA7-75D3C3FFED46}" type="datetimeFigureOut">
              <a:rPr lang="uk-UA" smtClean="0"/>
              <a:pPr/>
              <a:t>07.03.2021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99972-585F-4501-BBB8-EE0ED874429D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D5971-A52E-4116-8FA7-75D3C3FFED46}" type="datetimeFigureOut">
              <a:rPr lang="uk-UA" smtClean="0"/>
              <a:pPr/>
              <a:t>07.03.2021</a:t>
            </a:fld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99972-585F-4501-BBB8-EE0ED874429D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uk-U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D5971-A52E-4116-8FA7-75D3C3FFED46}" type="datetimeFigureOut">
              <a:rPr lang="uk-UA" smtClean="0"/>
              <a:pPr/>
              <a:t>07.03.2021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99972-585F-4501-BBB8-EE0ED874429D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D5971-A52E-4116-8FA7-75D3C3FFED46}" type="datetimeFigureOut">
              <a:rPr lang="uk-UA" smtClean="0"/>
              <a:pPr/>
              <a:t>07.03.2021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99972-585F-4501-BBB8-EE0ED874429D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D5971-A52E-4116-8FA7-75D3C3FFED46}" type="datetimeFigureOut">
              <a:rPr lang="uk-UA" smtClean="0"/>
              <a:pPr/>
              <a:t>07.03.2021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99972-585F-4501-BBB8-EE0ED874429D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B9FD5971-A52E-4116-8FA7-75D3C3FFED46}" type="datetimeFigureOut">
              <a:rPr lang="uk-UA" smtClean="0"/>
              <a:pPr/>
              <a:t>07.03.2021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67E99972-585F-4501-BBB8-EE0ED874429D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733365" y="2348880"/>
            <a:ext cx="3313355" cy="792088"/>
          </a:xfrm>
        </p:spPr>
        <p:txBody>
          <a:bodyPr>
            <a:noAutofit/>
          </a:bodyPr>
          <a:lstStyle/>
          <a:p>
            <a:pPr algn="ctr"/>
            <a:r>
              <a:rPr lang="uk-UA" sz="2400" b="1" dirty="0"/>
              <a:t>Складові здоров’я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uk-UA" b="1" dirty="0" smtClean="0">
                <a:solidFill>
                  <a:schemeClr val="bg2">
                    <a:lumMod val="50000"/>
                  </a:schemeClr>
                </a:solidFill>
              </a:rPr>
              <a:t>Сучасне уявлення про здоров’я</a:t>
            </a:r>
            <a:endParaRPr lang="uk-UA" b="1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1026" name="Picture 2" descr="http://svoimirukami.com.ua/images4/3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6347" y="332656"/>
            <a:ext cx="3687155" cy="2489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6346" y="3068960"/>
            <a:ext cx="3687155" cy="3140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0964287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/>
              <a:t>Здоров’я людини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95936" y="2348880"/>
            <a:ext cx="4320480" cy="2088232"/>
          </a:xfrm>
        </p:spPr>
        <p:txBody>
          <a:bodyPr>
            <a:normAutofit fontScale="92500" lnSpcReduction="10000"/>
          </a:bodyPr>
          <a:lstStyle/>
          <a:p>
            <a:r>
              <a:rPr lang="uk-UA" sz="1800" dirty="0"/>
              <a:t>Здоров’я людини – це не тільки відсутність фізичних дефектів і хвороб, а й стан повного фізичного, духовного і соціального благополуччя. Тому серед основних складових здоров’я слід зазначити фізичну, психічну (духовну) і соціальну складові.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431138"/>
            <a:ext cx="3096344" cy="1800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2132856"/>
            <a:ext cx="3096344" cy="2016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4365104"/>
            <a:ext cx="3096344" cy="1800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2243386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mages (9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2420888"/>
            <a:ext cx="3067050" cy="14859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 err="1" smtClean="0"/>
              <a:t>Сучасне</a:t>
            </a:r>
            <a:r>
              <a:rPr lang="ru-RU" sz="2400" dirty="0" smtClean="0"/>
              <a:t> </a:t>
            </a:r>
            <a:r>
              <a:rPr lang="ru-RU" sz="2400" dirty="0" err="1" smtClean="0"/>
              <a:t>уявлення</a:t>
            </a:r>
            <a:r>
              <a:rPr lang="ru-RU" sz="2400" dirty="0" smtClean="0"/>
              <a:t> про </a:t>
            </a:r>
            <a:r>
              <a:rPr lang="ru-RU" sz="2400" dirty="0" err="1" smtClean="0"/>
              <a:t>здоров’я</a:t>
            </a:r>
            <a:r>
              <a:rPr lang="ru-RU" sz="2400" dirty="0" smtClean="0"/>
              <a:t> </a:t>
            </a:r>
            <a:r>
              <a:rPr lang="ru-RU" sz="2400" dirty="0" err="1" smtClean="0"/>
              <a:t>називають</a:t>
            </a:r>
            <a:r>
              <a:rPr lang="ru-RU" sz="2400" dirty="0" smtClean="0"/>
              <a:t> </a:t>
            </a:r>
            <a:r>
              <a:rPr lang="ru-RU" sz="2400" dirty="0" err="1" smtClean="0">
                <a:solidFill>
                  <a:srgbClr val="FF0000"/>
                </a:solidFill>
              </a:rPr>
              <a:t>холістичним</a:t>
            </a:r>
            <a:r>
              <a:rPr lang="ru-RU" sz="2400" dirty="0" smtClean="0">
                <a:solidFill>
                  <a:srgbClr val="FF0000"/>
                </a:solidFill>
              </a:rPr>
              <a:t> (</a:t>
            </a:r>
            <a:r>
              <a:rPr lang="ru-RU" sz="2400" dirty="0" err="1" smtClean="0">
                <a:solidFill>
                  <a:srgbClr val="FF0000"/>
                </a:solidFill>
              </a:rPr>
              <a:t>від</a:t>
            </a:r>
            <a:r>
              <a:rPr lang="ru-RU" sz="2400" dirty="0" smtClean="0">
                <a:solidFill>
                  <a:srgbClr val="FF0000"/>
                </a:solidFill>
              </a:rPr>
              <a:t> англ. «</a:t>
            </a:r>
            <a:r>
              <a:rPr lang="en-US" sz="2400" dirty="0" smtClean="0">
                <a:solidFill>
                  <a:srgbClr val="FF0000"/>
                </a:solidFill>
              </a:rPr>
              <a:t>whole</a:t>
            </a:r>
            <a:r>
              <a:rPr lang="ru-RU" sz="2400" dirty="0" smtClean="0">
                <a:solidFill>
                  <a:srgbClr val="FF0000"/>
                </a:solidFill>
              </a:rPr>
              <a:t>» – </a:t>
            </a:r>
            <a:r>
              <a:rPr lang="ru-RU" sz="2400" dirty="0" err="1" smtClean="0">
                <a:solidFill>
                  <a:srgbClr val="FF0000"/>
                </a:solidFill>
              </a:rPr>
              <a:t>цілий</a:t>
            </a:r>
            <a:r>
              <a:rPr lang="ru-RU" sz="2400" dirty="0" smtClean="0">
                <a:solidFill>
                  <a:srgbClr val="FF0000"/>
                </a:solidFill>
              </a:rPr>
              <a:t>, </a:t>
            </a:r>
            <a:r>
              <a:rPr lang="ru-RU" sz="2400" dirty="0" err="1" smtClean="0">
                <a:solidFill>
                  <a:srgbClr val="FF0000"/>
                </a:solidFill>
              </a:rPr>
              <a:t>цілісний</a:t>
            </a:r>
            <a:r>
              <a:rPr lang="ru-RU" sz="2400" dirty="0" smtClean="0">
                <a:solidFill>
                  <a:srgbClr val="FF0000"/>
                </a:solidFill>
              </a:rPr>
              <a:t>).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707904" y="2060848"/>
            <a:ext cx="4608512" cy="4157049"/>
          </a:xfrm>
        </p:spPr>
        <p:txBody>
          <a:bodyPr>
            <a:normAutofit fontScale="92500" lnSpcReduction="20000"/>
          </a:bodyPr>
          <a:lstStyle/>
          <a:p>
            <a:r>
              <a:rPr lang="uk-UA" dirty="0" smtClean="0"/>
              <a:t>Уявлення ґрунтується на визначенні Всесвітньої організації охорони здоров’я (ВООЗ).</a:t>
            </a:r>
          </a:p>
          <a:p>
            <a:r>
              <a:rPr lang="uk-UA" dirty="0" smtClean="0"/>
              <a:t>Враховує не лише фізичне благополуччя людини, а й інші виміри: її емоційний стан, інтелектуальний розвиток, рівень соціальності і духовності.</a:t>
            </a:r>
          </a:p>
          <a:p>
            <a:r>
              <a:rPr lang="uk-UA" dirty="0" smtClean="0"/>
              <a:t>Усі складові здоров’я взаємопов’язані і впливають на загальне благополуччя людини.</a:t>
            </a:r>
          </a:p>
        </p:txBody>
      </p:sp>
      <p:pic>
        <p:nvPicPr>
          <p:cNvPr id="5" name="Рисунок 4" descr="images (8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3567" y="4365104"/>
            <a:ext cx="2947285" cy="1656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817160"/>
          </a:xfrm>
        </p:spPr>
        <p:txBody>
          <a:bodyPr>
            <a:normAutofit/>
          </a:bodyPr>
          <a:lstStyle/>
          <a:p>
            <a:pPr algn="ctr"/>
            <a:r>
              <a:rPr lang="uk-UA" sz="2800" dirty="0" smtClean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Ні для кого не секрет</a:t>
            </a:r>
            <a:endParaRPr lang="uk-UA" sz="2800" dirty="0">
              <a:solidFill>
                <a:srgbClr val="92D050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23369" y="2809432"/>
            <a:ext cx="3400375" cy="2720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Овальная выноска 3"/>
          <p:cNvSpPr/>
          <p:nvPr/>
        </p:nvSpPr>
        <p:spPr>
          <a:xfrm rot="21033396">
            <a:off x="6072221" y="1927288"/>
            <a:ext cx="2304256" cy="1800200"/>
          </a:xfrm>
          <a:prstGeom prst="wedgeEllipseCallout">
            <a:avLst>
              <a:gd name="adj1" fmla="val -58457"/>
              <a:gd name="adj2" fmla="val 3680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err="1" smtClean="0">
                <a:solidFill>
                  <a:srgbClr val="002060"/>
                </a:solidFill>
              </a:rPr>
              <a:t>Ні</a:t>
            </a:r>
            <a:r>
              <a:rPr lang="ru-RU" sz="1200" dirty="0" smtClean="0">
                <a:solidFill>
                  <a:srgbClr val="002060"/>
                </a:solidFill>
              </a:rPr>
              <a:t> для кого не секрет, </a:t>
            </a:r>
            <a:r>
              <a:rPr lang="ru-RU" sz="1200" dirty="0" err="1" smtClean="0">
                <a:solidFill>
                  <a:srgbClr val="002060"/>
                </a:solidFill>
              </a:rPr>
              <a:t>що</a:t>
            </a:r>
            <a:r>
              <a:rPr lang="ru-RU" sz="1200" dirty="0" smtClean="0">
                <a:solidFill>
                  <a:srgbClr val="002060"/>
                </a:solidFill>
              </a:rPr>
              <a:t> </a:t>
            </a:r>
            <a:r>
              <a:rPr lang="ru-RU" sz="1200" dirty="0" err="1" smtClean="0">
                <a:solidFill>
                  <a:srgbClr val="002060"/>
                </a:solidFill>
              </a:rPr>
              <a:t>саме</a:t>
            </a:r>
            <a:r>
              <a:rPr lang="ru-RU" sz="1200" dirty="0" smtClean="0">
                <a:solidFill>
                  <a:srgbClr val="002060"/>
                </a:solidFill>
              </a:rPr>
              <a:t> </a:t>
            </a:r>
            <a:r>
              <a:rPr lang="ru-RU" sz="1200" dirty="0" err="1" smtClean="0">
                <a:solidFill>
                  <a:srgbClr val="002060"/>
                </a:solidFill>
              </a:rPr>
              <a:t>здоров’я</a:t>
            </a:r>
            <a:r>
              <a:rPr lang="ru-RU" sz="1200" dirty="0" smtClean="0">
                <a:solidFill>
                  <a:srgbClr val="002060"/>
                </a:solidFill>
              </a:rPr>
              <a:t> </a:t>
            </a:r>
            <a:r>
              <a:rPr lang="ru-RU" sz="1200" dirty="0" err="1" smtClean="0">
                <a:solidFill>
                  <a:srgbClr val="002060"/>
                </a:solidFill>
              </a:rPr>
              <a:t>займає</a:t>
            </a:r>
            <a:r>
              <a:rPr lang="ru-RU" sz="1200" dirty="0" smtClean="0">
                <a:solidFill>
                  <a:srgbClr val="002060"/>
                </a:solidFill>
              </a:rPr>
              <a:t> </a:t>
            </a:r>
            <a:r>
              <a:rPr lang="ru-RU" sz="1200" dirty="0" err="1" smtClean="0">
                <a:solidFill>
                  <a:srgbClr val="002060"/>
                </a:solidFill>
              </a:rPr>
              <a:t>найвищу</a:t>
            </a:r>
            <a:r>
              <a:rPr lang="ru-RU" sz="1200" dirty="0" smtClean="0">
                <a:solidFill>
                  <a:srgbClr val="002060"/>
                </a:solidFill>
              </a:rPr>
              <a:t> </a:t>
            </a:r>
            <a:r>
              <a:rPr lang="ru-RU" sz="1200" dirty="0" err="1" smtClean="0">
                <a:solidFill>
                  <a:srgbClr val="002060"/>
                </a:solidFill>
              </a:rPr>
              <a:t>сходинку</a:t>
            </a:r>
            <a:r>
              <a:rPr lang="ru-RU" sz="1200" dirty="0" smtClean="0">
                <a:solidFill>
                  <a:srgbClr val="002060"/>
                </a:solidFill>
              </a:rPr>
              <a:t> в </a:t>
            </a:r>
            <a:r>
              <a:rPr lang="ru-RU" sz="1200" dirty="0" err="1" smtClean="0">
                <a:solidFill>
                  <a:srgbClr val="002060"/>
                </a:solidFill>
              </a:rPr>
              <a:t>ієрархії</a:t>
            </a:r>
            <a:r>
              <a:rPr lang="ru-RU" sz="1200" dirty="0" smtClean="0">
                <a:solidFill>
                  <a:srgbClr val="002060"/>
                </a:solidFill>
              </a:rPr>
              <a:t> </a:t>
            </a:r>
            <a:r>
              <a:rPr lang="ru-RU" sz="1200" dirty="0" err="1" smtClean="0">
                <a:solidFill>
                  <a:srgbClr val="002060"/>
                </a:solidFill>
              </a:rPr>
              <a:t>цінностей</a:t>
            </a:r>
            <a:r>
              <a:rPr lang="ru-RU" sz="1200" dirty="0" smtClean="0">
                <a:solidFill>
                  <a:srgbClr val="002060"/>
                </a:solidFill>
              </a:rPr>
              <a:t> і потреб </a:t>
            </a:r>
            <a:r>
              <a:rPr lang="ru-RU" sz="1200" dirty="0" err="1" smtClean="0">
                <a:solidFill>
                  <a:srgbClr val="002060"/>
                </a:solidFill>
              </a:rPr>
              <a:t>людини</a:t>
            </a:r>
            <a:r>
              <a:rPr lang="ru-RU" sz="1200" dirty="0" smtClean="0">
                <a:solidFill>
                  <a:srgbClr val="002060"/>
                </a:solidFill>
              </a:rPr>
              <a:t>.</a:t>
            </a:r>
            <a:endParaRPr lang="uk-UA" sz="1200" dirty="0">
              <a:solidFill>
                <a:srgbClr val="002060"/>
              </a:solidFill>
            </a:endParaRPr>
          </a:p>
        </p:txBody>
      </p:sp>
      <p:sp>
        <p:nvSpPr>
          <p:cNvPr id="5" name="Овальная выноска 4"/>
          <p:cNvSpPr/>
          <p:nvPr/>
        </p:nvSpPr>
        <p:spPr>
          <a:xfrm rot="297261">
            <a:off x="6130769" y="4426282"/>
            <a:ext cx="2353587" cy="1872208"/>
          </a:xfrm>
          <a:prstGeom prst="wedgeEllipseCallout">
            <a:avLst>
              <a:gd name="adj1" fmla="val -57533"/>
              <a:gd name="adj2" fmla="val -4232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err="1" smtClean="0">
                <a:solidFill>
                  <a:srgbClr val="002060"/>
                </a:solidFill>
              </a:rPr>
              <a:t>Тільки</a:t>
            </a:r>
            <a:r>
              <a:rPr lang="ru-RU" sz="1200" dirty="0" smtClean="0">
                <a:solidFill>
                  <a:srgbClr val="002060"/>
                </a:solidFill>
              </a:rPr>
              <a:t> здорова </a:t>
            </a:r>
            <a:r>
              <a:rPr lang="ru-RU" sz="1200" dirty="0" err="1" smtClean="0">
                <a:solidFill>
                  <a:srgbClr val="002060"/>
                </a:solidFill>
              </a:rPr>
              <a:t>людина</a:t>
            </a:r>
            <a:r>
              <a:rPr lang="ru-RU" sz="1200" dirty="0" smtClean="0">
                <a:solidFill>
                  <a:srgbClr val="002060"/>
                </a:solidFill>
              </a:rPr>
              <a:t> </a:t>
            </a:r>
            <a:r>
              <a:rPr lang="ru-RU" sz="1200" dirty="0" err="1" smtClean="0">
                <a:solidFill>
                  <a:srgbClr val="002060"/>
                </a:solidFill>
              </a:rPr>
              <a:t>може</a:t>
            </a:r>
            <a:r>
              <a:rPr lang="ru-RU" sz="1200" dirty="0" smtClean="0">
                <a:solidFill>
                  <a:srgbClr val="002060"/>
                </a:solidFill>
              </a:rPr>
              <a:t> </a:t>
            </a:r>
            <a:r>
              <a:rPr lang="ru-RU" sz="1200" dirty="0" err="1" smtClean="0">
                <a:solidFill>
                  <a:srgbClr val="002060"/>
                </a:solidFill>
              </a:rPr>
              <a:t>повністю</a:t>
            </a:r>
            <a:r>
              <a:rPr lang="ru-RU" sz="1200" dirty="0" smtClean="0">
                <a:solidFill>
                  <a:srgbClr val="002060"/>
                </a:solidFill>
              </a:rPr>
              <a:t> </a:t>
            </a:r>
            <a:r>
              <a:rPr lang="ru-RU" sz="1200" dirty="0" err="1" smtClean="0">
                <a:solidFill>
                  <a:srgbClr val="002060"/>
                </a:solidFill>
              </a:rPr>
              <a:t>реалізувати</a:t>
            </a:r>
            <a:r>
              <a:rPr lang="ru-RU" sz="1200" dirty="0" smtClean="0">
                <a:solidFill>
                  <a:srgbClr val="002060"/>
                </a:solidFill>
              </a:rPr>
              <a:t> </a:t>
            </a:r>
            <a:r>
              <a:rPr lang="ru-RU" sz="1200" dirty="0" err="1" smtClean="0">
                <a:solidFill>
                  <a:srgbClr val="002060"/>
                </a:solidFill>
              </a:rPr>
              <a:t>свої</a:t>
            </a:r>
            <a:r>
              <a:rPr lang="ru-RU" sz="1200" dirty="0" smtClean="0">
                <a:solidFill>
                  <a:srgbClr val="002060"/>
                </a:solidFill>
              </a:rPr>
              <a:t> </a:t>
            </a:r>
            <a:r>
              <a:rPr lang="ru-RU" sz="1200" dirty="0" err="1" smtClean="0">
                <a:solidFill>
                  <a:srgbClr val="002060"/>
                </a:solidFill>
              </a:rPr>
              <a:t>можливості</a:t>
            </a:r>
            <a:r>
              <a:rPr lang="ru-RU" sz="1200" dirty="0" smtClean="0">
                <a:solidFill>
                  <a:srgbClr val="002060"/>
                </a:solidFill>
              </a:rPr>
              <a:t>, як </a:t>
            </a:r>
            <a:r>
              <a:rPr lang="ru-RU" sz="1200" dirty="0" err="1" smtClean="0">
                <a:solidFill>
                  <a:srgbClr val="002060"/>
                </a:solidFill>
              </a:rPr>
              <a:t>фізичні</a:t>
            </a:r>
            <a:r>
              <a:rPr lang="ru-RU" sz="1200" dirty="0" smtClean="0">
                <a:solidFill>
                  <a:srgbClr val="002060"/>
                </a:solidFill>
              </a:rPr>
              <a:t>, так і </a:t>
            </a:r>
            <a:r>
              <a:rPr lang="ru-RU" sz="1200" dirty="0" err="1" smtClean="0">
                <a:solidFill>
                  <a:srgbClr val="002060"/>
                </a:solidFill>
              </a:rPr>
              <a:t>моральні</a:t>
            </a:r>
            <a:r>
              <a:rPr lang="ru-RU" sz="1200" dirty="0" smtClean="0">
                <a:solidFill>
                  <a:srgbClr val="002060"/>
                </a:solidFill>
              </a:rPr>
              <a:t>, </a:t>
            </a:r>
            <a:r>
              <a:rPr lang="ru-RU" sz="1200" dirty="0" err="1" smtClean="0">
                <a:solidFill>
                  <a:srgbClr val="002060"/>
                </a:solidFill>
              </a:rPr>
              <a:t>інтелектуальні</a:t>
            </a:r>
            <a:r>
              <a:rPr lang="ru-RU" dirty="0" smtClean="0"/>
              <a:t>.</a:t>
            </a:r>
            <a:endParaRPr lang="uk-UA" dirty="0"/>
          </a:p>
        </p:txBody>
      </p:sp>
      <p:sp>
        <p:nvSpPr>
          <p:cNvPr id="6" name="Овальная выноска 5"/>
          <p:cNvSpPr/>
          <p:nvPr/>
        </p:nvSpPr>
        <p:spPr>
          <a:xfrm rot="423464">
            <a:off x="714900" y="1872759"/>
            <a:ext cx="2343752" cy="1826640"/>
          </a:xfrm>
          <a:prstGeom prst="wedgeEllipseCallout">
            <a:avLst>
              <a:gd name="adj1" fmla="val 53763"/>
              <a:gd name="adj2" fmla="val 4863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err="1" smtClean="0">
                <a:solidFill>
                  <a:srgbClr val="002060"/>
                </a:solidFill>
              </a:rPr>
              <a:t>Кожен</a:t>
            </a:r>
            <a:r>
              <a:rPr lang="ru-RU" sz="1200" dirty="0" smtClean="0">
                <a:solidFill>
                  <a:srgbClr val="002060"/>
                </a:solidFill>
              </a:rPr>
              <a:t> </a:t>
            </a:r>
            <a:r>
              <a:rPr lang="ru-RU" sz="1200" dirty="0" err="1" smtClean="0">
                <a:solidFill>
                  <a:srgbClr val="002060"/>
                </a:solidFill>
              </a:rPr>
              <a:t>прагне</a:t>
            </a:r>
            <a:r>
              <a:rPr lang="ru-RU" sz="1200" dirty="0" smtClean="0">
                <a:solidFill>
                  <a:srgbClr val="002060"/>
                </a:solidFill>
              </a:rPr>
              <a:t> бути </a:t>
            </a:r>
            <a:r>
              <a:rPr lang="ru-RU" sz="1200" dirty="0" err="1" smtClean="0">
                <a:solidFill>
                  <a:srgbClr val="002060"/>
                </a:solidFill>
              </a:rPr>
              <a:t>сильним</a:t>
            </a:r>
            <a:r>
              <a:rPr lang="ru-RU" sz="1200" dirty="0" smtClean="0">
                <a:solidFill>
                  <a:srgbClr val="002060"/>
                </a:solidFill>
              </a:rPr>
              <a:t>, </a:t>
            </a:r>
            <a:r>
              <a:rPr lang="ru-RU" sz="1200" dirty="0" err="1" smtClean="0">
                <a:solidFill>
                  <a:srgbClr val="002060"/>
                </a:solidFill>
              </a:rPr>
              <a:t>здоровим</a:t>
            </a:r>
            <a:r>
              <a:rPr lang="ru-RU" sz="1200" dirty="0" smtClean="0">
                <a:solidFill>
                  <a:srgbClr val="002060"/>
                </a:solidFill>
              </a:rPr>
              <a:t>, </a:t>
            </a:r>
            <a:r>
              <a:rPr lang="ru-RU" sz="1200" dirty="0" err="1" smtClean="0">
                <a:solidFill>
                  <a:srgbClr val="002060"/>
                </a:solidFill>
              </a:rPr>
              <a:t>впевненим</a:t>
            </a:r>
            <a:r>
              <a:rPr lang="ru-RU" sz="1200" dirty="0" smtClean="0">
                <a:solidFill>
                  <a:srgbClr val="002060"/>
                </a:solidFill>
              </a:rPr>
              <a:t> у </a:t>
            </a:r>
            <a:r>
              <a:rPr lang="ru-RU" sz="1200" dirty="0" err="1" smtClean="0">
                <a:solidFill>
                  <a:srgbClr val="002060"/>
                </a:solidFill>
              </a:rPr>
              <a:t>собі</a:t>
            </a:r>
            <a:r>
              <a:rPr lang="ru-RU" sz="1200" dirty="0" smtClean="0">
                <a:solidFill>
                  <a:srgbClr val="002060"/>
                </a:solidFill>
              </a:rPr>
              <a:t>, як </a:t>
            </a:r>
            <a:r>
              <a:rPr lang="ru-RU" sz="1200" dirty="0" err="1" smtClean="0">
                <a:solidFill>
                  <a:srgbClr val="002060"/>
                </a:solidFill>
              </a:rPr>
              <a:t>можна</a:t>
            </a:r>
            <a:r>
              <a:rPr lang="ru-RU" sz="1200" dirty="0" smtClean="0">
                <a:solidFill>
                  <a:srgbClr val="002060"/>
                </a:solidFill>
              </a:rPr>
              <a:t> </a:t>
            </a:r>
            <a:r>
              <a:rPr lang="ru-RU" sz="1200" dirty="0" err="1" smtClean="0">
                <a:solidFill>
                  <a:srgbClr val="002060"/>
                </a:solidFill>
              </a:rPr>
              <a:t>довше</a:t>
            </a:r>
            <a:r>
              <a:rPr lang="ru-RU" sz="1200" dirty="0" smtClean="0">
                <a:solidFill>
                  <a:srgbClr val="002060"/>
                </a:solidFill>
              </a:rPr>
              <a:t> </a:t>
            </a:r>
            <a:r>
              <a:rPr lang="ru-RU" sz="1200" dirty="0" err="1" smtClean="0">
                <a:solidFill>
                  <a:srgbClr val="002060"/>
                </a:solidFill>
              </a:rPr>
              <a:t>зберігати</a:t>
            </a:r>
            <a:r>
              <a:rPr lang="ru-RU" sz="1200" dirty="0" smtClean="0">
                <a:solidFill>
                  <a:srgbClr val="002060"/>
                </a:solidFill>
              </a:rPr>
              <a:t> </a:t>
            </a:r>
            <a:r>
              <a:rPr lang="ru-RU" sz="1200" dirty="0" err="1" smtClean="0">
                <a:solidFill>
                  <a:srgbClr val="002060"/>
                </a:solidFill>
              </a:rPr>
              <a:t>активність</a:t>
            </a:r>
            <a:r>
              <a:rPr lang="ru-RU" sz="1200" dirty="0" smtClean="0">
                <a:solidFill>
                  <a:srgbClr val="002060"/>
                </a:solidFill>
              </a:rPr>
              <a:t> і </a:t>
            </a:r>
            <a:r>
              <a:rPr lang="ru-RU" sz="1200" dirty="0" err="1" smtClean="0">
                <a:solidFill>
                  <a:srgbClr val="002060"/>
                </a:solidFill>
              </a:rPr>
              <a:t>життєву</a:t>
            </a:r>
            <a:r>
              <a:rPr lang="ru-RU" sz="1200" dirty="0" smtClean="0">
                <a:solidFill>
                  <a:srgbClr val="002060"/>
                </a:solidFill>
              </a:rPr>
              <a:t> </a:t>
            </a:r>
            <a:r>
              <a:rPr lang="ru-RU" sz="1200" dirty="0" err="1" smtClean="0">
                <a:solidFill>
                  <a:srgbClr val="002060"/>
                </a:solidFill>
              </a:rPr>
              <a:t>енергію</a:t>
            </a:r>
            <a:r>
              <a:rPr lang="ru-RU" sz="1200" dirty="0" smtClean="0">
                <a:solidFill>
                  <a:srgbClr val="002060"/>
                </a:solidFill>
              </a:rPr>
              <a:t>.</a:t>
            </a:r>
            <a:endParaRPr lang="uk-UA" sz="1200" dirty="0">
              <a:solidFill>
                <a:srgbClr val="002060"/>
              </a:solidFill>
            </a:endParaRPr>
          </a:p>
        </p:txBody>
      </p:sp>
      <p:sp>
        <p:nvSpPr>
          <p:cNvPr id="7" name="Овальная выноска 6"/>
          <p:cNvSpPr/>
          <p:nvPr/>
        </p:nvSpPr>
        <p:spPr>
          <a:xfrm rot="20964319">
            <a:off x="661851" y="4399918"/>
            <a:ext cx="2308577" cy="1946593"/>
          </a:xfrm>
          <a:prstGeom prst="wedgeEllipseCallout">
            <a:avLst>
              <a:gd name="adj1" fmla="val 62250"/>
              <a:gd name="adj2" fmla="val -3913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rgbClr val="002060"/>
                </a:solidFill>
              </a:rPr>
              <a:t>А для </a:t>
            </a:r>
            <a:r>
              <a:rPr lang="ru-RU" sz="1200" dirty="0" err="1" smtClean="0">
                <a:solidFill>
                  <a:srgbClr val="002060"/>
                </a:solidFill>
              </a:rPr>
              <a:t>забезпечення</a:t>
            </a:r>
            <a:r>
              <a:rPr lang="ru-RU" sz="1200" dirty="0" smtClean="0">
                <a:solidFill>
                  <a:srgbClr val="002060"/>
                </a:solidFill>
              </a:rPr>
              <a:t> і </a:t>
            </a:r>
            <a:r>
              <a:rPr lang="ru-RU" sz="1200" dirty="0" err="1" smtClean="0">
                <a:solidFill>
                  <a:srgbClr val="002060"/>
                </a:solidFill>
              </a:rPr>
              <a:t>збереження</a:t>
            </a:r>
            <a:r>
              <a:rPr lang="ru-RU" sz="1200" dirty="0" smtClean="0">
                <a:solidFill>
                  <a:srgbClr val="002060"/>
                </a:solidFill>
              </a:rPr>
              <a:t> </a:t>
            </a:r>
            <a:r>
              <a:rPr lang="ru-RU" sz="1200" dirty="0" err="1" smtClean="0">
                <a:solidFill>
                  <a:srgbClr val="002060"/>
                </a:solidFill>
              </a:rPr>
              <a:t>здоров’я</a:t>
            </a:r>
            <a:r>
              <a:rPr lang="ru-RU" sz="1200" dirty="0" smtClean="0">
                <a:solidFill>
                  <a:srgbClr val="002060"/>
                </a:solidFill>
              </a:rPr>
              <a:t> </a:t>
            </a:r>
            <a:r>
              <a:rPr lang="ru-RU" sz="1200" dirty="0" err="1" smtClean="0">
                <a:solidFill>
                  <a:srgbClr val="002060"/>
                </a:solidFill>
              </a:rPr>
              <a:t>необхідна</a:t>
            </a:r>
            <a:r>
              <a:rPr lang="ru-RU" sz="1200" dirty="0" smtClean="0">
                <a:solidFill>
                  <a:srgbClr val="002060"/>
                </a:solidFill>
              </a:rPr>
              <a:t> </a:t>
            </a:r>
            <a:r>
              <a:rPr lang="ru-RU" sz="1200" dirty="0" err="1" smtClean="0">
                <a:solidFill>
                  <a:srgbClr val="002060"/>
                </a:solidFill>
              </a:rPr>
              <a:t>певна</a:t>
            </a:r>
            <a:r>
              <a:rPr lang="ru-RU" sz="1200" dirty="0" smtClean="0">
                <a:solidFill>
                  <a:srgbClr val="002060"/>
                </a:solidFill>
              </a:rPr>
              <a:t> культура </a:t>
            </a:r>
            <a:r>
              <a:rPr lang="ru-RU" sz="1200" dirty="0" err="1" smtClean="0">
                <a:solidFill>
                  <a:srgbClr val="002060"/>
                </a:solidFill>
              </a:rPr>
              <a:t>поведінки</a:t>
            </a:r>
            <a:r>
              <a:rPr lang="ru-RU" dirty="0" smtClean="0"/>
              <a:t>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xmlns="" val="15762322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err="1"/>
              <a:t>Формування</a:t>
            </a:r>
            <a:r>
              <a:rPr lang="ru-RU" dirty="0"/>
              <a:t> </a:t>
            </a:r>
            <a:r>
              <a:rPr lang="ru-RU" dirty="0" err="1"/>
              <a:t>здоров’я</a:t>
            </a:r>
            <a:r>
              <a:rPr lang="ru-RU" dirty="0"/>
              <a:t> та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 smtClean="0"/>
              <a:t>складових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03848" y="2348880"/>
            <a:ext cx="5256584" cy="2664296"/>
          </a:xfrm>
        </p:spPr>
        <p:txBody>
          <a:bodyPr>
            <a:normAutofit fontScale="70000" lnSpcReduction="20000"/>
          </a:bodyPr>
          <a:lstStyle/>
          <a:p>
            <a:r>
              <a:rPr lang="ru-RU" sz="2100" dirty="0"/>
              <a:t>Культура </a:t>
            </a:r>
            <a:r>
              <a:rPr lang="ru-RU" sz="2100" dirty="0" err="1"/>
              <a:t>здоров’я</a:t>
            </a:r>
            <a:r>
              <a:rPr lang="ru-RU" sz="2100" dirty="0"/>
              <a:t>, будучи </a:t>
            </a:r>
            <a:r>
              <a:rPr lang="ru-RU" sz="2100" dirty="0" err="1"/>
              <a:t>однією</a:t>
            </a:r>
            <a:r>
              <a:rPr lang="ru-RU" sz="2100" dirty="0"/>
              <a:t> </a:t>
            </a:r>
            <a:r>
              <a:rPr lang="ru-RU" sz="2100" dirty="0" err="1"/>
              <a:t>зі</a:t>
            </a:r>
            <a:r>
              <a:rPr lang="ru-RU" sz="2100" dirty="0"/>
              <a:t> </a:t>
            </a:r>
            <a:r>
              <a:rPr lang="ru-RU" sz="2100" dirty="0" err="1"/>
              <a:t>складових</a:t>
            </a:r>
            <a:r>
              <a:rPr lang="ru-RU" sz="2100" dirty="0"/>
              <a:t> </a:t>
            </a:r>
            <a:r>
              <a:rPr lang="ru-RU" sz="2100" dirty="0" err="1"/>
              <a:t>загальної</a:t>
            </a:r>
            <a:r>
              <a:rPr lang="ru-RU" sz="2100" dirty="0"/>
              <a:t> </a:t>
            </a:r>
            <a:r>
              <a:rPr lang="ru-RU" sz="2100" dirty="0" err="1"/>
              <a:t>системи</a:t>
            </a:r>
            <a:r>
              <a:rPr lang="ru-RU" sz="2100" dirty="0"/>
              <a:t> </a:t>
            </a:r>
            <a:r>
              <a:rPr lang="ru-RU" sz="2100" dirty="0" err="1"/>
              <a:t>культури</a:t>
            </a:r>
            <a:r>
              <a:rPr lang="ru-RU" sz="2100" dirty="0"/>
              <a:t>, </a:t>
            </a:r>
            <a:r>
              <a:rPr lang="ru-RU" sz="2100" dirty="0" err="1"/>
              <a:t>включає</a:t>
            </a:r>
            <a:r>
              <a:rPr lang="ru-RU" sz="2100" dirty="0"/>
              <a:t> в себе </a:t>
            </a:r>
            <a:r>
              <a:rPr lang="ru-RU" sz="2100" dirty="0" err="1"/>
              <a:t>різні</a:t>
            </a:r>
            <a:r>
              <a:rPr lang="ru-RU" sz="2100" dirty="0"/>
              <a:t> </a:t>
            </a:r>
            <a:r>
              <a:rPr lang="ru-RU" sz="2100" dirty="0" err="1"/>
              <a:t>досягнення</a:t>
            </a:r>
            <a:r>
              <a:rPr lang="ru-RU" sz="2100" dirty="0"/>
              <a:t> </a:t>
            </a:r>
            <a:r>
              <a:rPr lang="ru-RU" sz="2100" dirty="0" err="1"/>
              <a:t>людського</a:t>
            </a:r>
            <a:r>
              <a:rPr lang="ru-RU" sz="2100" dirty="0"/>
              <a:t> </a:t>
            </a:r>
            <a:r>
              <a:rPr lang="ru-RU" sz="2100" dirty="0" err="1"/>
              <a:t>суспільства</a:t>
            </a:r>
            <a:r>
              <a:rPr lang="ru-RU" sz="2100" dirty="0"/>
              <a:t> в </a:t>
            </a:r>
            <a:r>
              <a:rPr lang="ru-RU" sz="2100" dirty="0" err="1" smtClean="0"/>
              <a:t>життєвих</a:t>
            </a:r>
            <a:r>
              <a:rPr lang="ru-RU" sz="2100" dirty="0" smtClean="0"/>
              <a:t> </a:t>
            </a:r>
            <a:r>
              <a:rPr lang="ru-RU" sz="2100" dirty="0"/>
              <a:t>сферах, як </a:t>
            </a:r>
            <a:r>
              <a:rPr lang="ru-RU" sz="2100" dirty="0" err="1"/>
              <a:t>освіта</a:t>
            </a:r>
            <a:r>
              <a:rPr lang="ru-RU" sz="2100" dirty="0"/>
              <a:t>, </a:t>
            </a:r>
            <a:r>
              <a:rPr lang="ru-RU" sz="2100" dirty="0" err="1"/>
              <a:t>виховання</a:t>
            </a:r>
            <a:r>
              <a:rPr lang="ru-RU" sz="2100" dirty="0"/>
              <a:t>, </a:t>
            </a:r>
            <a:r>
              <a:rPr lang="ru-RU" sz="2100" dirty="0" err="1"/>
              <a:t>побут</a:t>
            </a:r>
            <a:r>
              <a:rPr lang="ru-RU" sz="2100" dirty="0"/>
              <a:t>, наука, </a:t>
            </a:r>
            <a:r>
              <a:rPr lang="ru-RU" sz="2100" dirty="0" err="1"/>
              <a:t>мистецтво</a:t>
            </a:r>
            <a:r>
              <a:rPr lang="ru-RU" sz="2100" dirty="0"/>
              <a:t>, </a:t>
            </a:r>
            <a:r>
              <a:rPr lang="ru-RU" sz="2100" dirty="0" err="1"/>
              <a:t>література</a:t>
            </a:r>
            <a:r>
              <a:rPr lang="ru-RU" sz="2100" dirty="0"/>
              <a:t> </a:t>
            </a:r>
            <a:r>
              <a:rPr lang="ru-RU" sz="2100" dirty="0" err="1"/>
              <a:t>тощо</a:t>
            </a:r>
            <a:r>
              <a:rPr lang="ru-RU" sz="2100" dirty="0"/>
              <a:t>. Таким чином, культура </a:t>
            </a:r>
            <a:r>
              <a:rPr lang="ru-RU" sz="2100" dirty="0" err="1"/>
              <a:t>здоров’я</a:t>
            </a:r>
            <a:r>
              <a:rPr lang="ru-RU" sz="2100" dirty="0"/>
              <a:t>, як і будь-яка </a:t>
            </a:r>
            <a:r>
              <a:rPr lang="ru-RU" sz="2100" dirty="0" err="1"/>
              <a:t>інша</a:t>
            </a:r>
            <a:r>
              <a:rPr lang="ru-RU" sz="2100" dirty="0"/>
              <a:t> культура, </a:t>
            </a:r>
            <a:r>
              <a:rPr lang="ru-RU" sz="2100" dirty="0" err="1"/>
              <a:t>потребує</a:t>
            </a:r>
            <a:r>
              <a:rPr lang="ru-RU" sz="2100" dirty="0"/>
              <a:t> </a:t>
            </a:r>
            <a:r>
              <a:rPr lang="ru-RU" sz="2100" dirty="0" err="1"/>
              <a:t>формування</a:t>
            </a:r>
            <a:r>
              <a:rPr lang="ru-RU" sz="2100" dirty="0" smtClean="0"/>
              <a:t>.</a:t>
            </a:r>
          </a:p>
          <a:p>
            <a:r>
              <a:rPr lang="ru-RU" sz="2100" dirty="0" smtClean="0"/>
              <a:t> </a:t>
            </a:r>
            <a:r>
              <a:rPr lang="ru-RU" sz="2100" dirty="0" err="1"/>
              <a:t>Здоров’я</a:t>
            </a:r>
            <a:r>
              <a:rPr lang="ru-RU" sz="2100" dirty="0"/>
              <a:t> та </a:t>
            </a:r>
            <a:r>
              <a:rPr lang="ru-RU" sz="2100" dirty="0" err="1"/>
              <a:t>його</a:t>
            </a:r>
            <a:r>
              <a:rPr lang="ru-RU" sz="2100" dirty="0"/>
              <a:t> </a:t>
            </a:r>
            <a:r>
              <a:rPr lang="ru-RU" sz="2100" dirty="0" err="1"/>
              <a:t>складові</a:t>
            </a:r>
            <a:r>
              <a:rPr lang="ru-RU" sz="2100" dirty="0"/>
              <a:t> </a:t>
            </a:r>
            <a:r>
              <a:rPr lang="ru-RU" sz="2100" dirty="0" err="1"/>
              <a:t>формуються</a:t>
            </a:r>
            <a:r>
              <a:rPr lang="ru-RU" sz="2100" dirty="0"/>
              <a:t> в </a:t>
            </a:r>
            <a:r>
              <a:rPr lang="ru-RU" sz="2100" dirty="0" err="1"/>
              <a:t>процесі</a:t>
            </a:r>
            <a:r>
              <a:rPr lang="ru-RU" sz="2100" dirty="0"/>
              <a:t> духовного, </a:t>
            </a:r>
            <a:r>
              <a:rPr lang="ru-RU" sz="2100" dirty="0" err="1"/>
              <a:t>соціального</a:t>
            </a:r>
            <a:r>
              <a:rPr lang="ru-RU" sz="2100" dirty="0"/>
              <a:t>, </a:t>
            </a:r>
            <a:r>
              <a:rPr lang="ru-RU" sz="2100" dirty="0" err="1"/>
              <a:t>психічного</a:t>
            </a:r>
            <a:r>
              <a:rPr lang="ru-RU" sz="2100" dirty="0"/>
              <a:t> і, </a:t>
            </a:r>
            <a:r>
              <a:rPr lang="ru-RU" sz="2100" dirty="0" err="1"/>
              <a:t>звичайно</a:t>
            </a:r>
            <a:r>
              <a:rPr lang="ru-RU" sz="2100" dirty="0"/>
              <a:t> ж, </a:t>
            </a:r>
            <a:r>
              <a:rPr lang="ru-RU" sz="2100" dirty="0" err="1"/>
              <a:t>фізіологічного</a:t>
            </a:r>
            <a:r>
              <a:rPr lang="ru-RU" sz="2100" dirty="0"/>
              <a:t> </a:t>
            </a:r>
            <a:r>
              <a:rPr lang="ru-RU" sz="2100" dirty="0" err="1"/>
              <a:t>розвитку</a:t>
            </a:r>
            <a:r>
              <a:rPr lang="ru-RU" sz="2100" dirty="0"/>
              <a:t> </a:t>
            </a:r>
            <a:r>
              <a:rPr lang="ru-RU" sz="2100" dirty="0" err="1"/>
              <a:t>людини</a:t>
            </a:r>
            <a:r>
              <a:rPr lang="ru-RU" sz="2100" dirty="0"/>
              <a:t>. Все </a:t>
            </a:r>
            <a:r>
              <a:rPr lang="ru-RU" sz="2100" dirty="0" err="1"/>
              <a:t>це</a:t>
            </a:r>
            <a:r>
              <a:rPr lang="ru-RU" sz="2100" dirty="0"/>
              <a:t> </a:t>
            </a:r>
            <a:r>
              <a:rPr lang="ru-RU" sz="2100" dirty="0" err="1"/>
              <a:t>дозволяє</a:t>
            </a:r>
            <a:r>
              <a:rPr lang="ru-RU" sz="2100" dirty="0"/>
              <a:t> </a:t>
            </a:r>
            <a:r>
              <a:rPr lang="ru-RU" sz="2100" dirty="0" err="1"/>
              <a:t>індивідууму</a:t>
            </a:r>
            <a:r>
              <a:rPr lang="ru-RU" sz="2100" dirty="0"/>
              <a:t> </a:t>
            </a:r>
            <a:r>
              <a:rPr lang="ru-RU" sz="2100" dirty="0" err="1"/>
              <a:t>успішно</a:t>
            </a:r>
            <a:r>
              <a:rPr lang="ru-RU" sz="2100" dirty="0"/>
              <a:t> </a:t>
            </a:r>
            <a:r>
              <a:rPr lang="ru-RU" sz="2100" dirty="0" err="1"/>
              <a:t>справлятися</a:t>
            </a:r>
            <a:r>
              <a:rPr lang="ru-RU" sz="2100" dirty="0"/>
              <a:t> з </a:t>
            </a:r>
            <a:r>
              <a:rPr lang="ru-RU" sz="2100" dirty="0" err="1"/>
              <a:t>біологічними</a:t>
            </a:r>
            <a:r>
              <a:rPr lang="ru-RU" sz="2100" dirty="0"/>
              <a:t> і </a:t>
            </a:r>
            <a:r>
              <a:rPr lang="ru-RU" sz="2100" dirty="0" err="1"/>
              <a:t>соціальними</a:t>
            </a:r>
            <a:r>
              <a:rPr lang="ru-RU" sz="2100" dirty="0"/>
              <a:t> </a:t>
            </a:r>
            <a:r>
              <a:rPr lang="ru-RU" sz="2100" dirty="0" err="1"/>
              <a:t>функціями</a:t>
            </a:r>
            <a:r>
              <a:rPr lang="ru-RU" sz="2100" dirty="0"/>
              <a:t>.</a:t>
            </a:r>
            <a:endParaRPr lang="ru-RU" sz="2100" dirty="0" smtClean="0"/>
          </a:p>
          <a:p>
            <a:pPr marL="68580" indent="0">
              <a:buNone/>
            </a:pPr>
            <a:endParaRPr lang="ru-RU" sz="2800" dirty="0" smtClean="0"/>
          </a:p>
          <a:p>
            <a:endParaRPr lang="uk-UA" dirty="0" smtClean="0"/>
          </a:p>
          <a:p>
            <a:endParaRPr lang="uk-UA" dirty="0"/>
          </a:p>
          <a:p>
            <a:endParaRPr lang="uk-UA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2076580"/>
            <a:ext cx="2751000" cy="3456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5418263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1052736"/>
            <a:ext cx="7024744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 smtClean="0"/>
              <a:t>Від чого залежить здоров'я людини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59632" y="2323653"/>
            <a:ext cx="6561177" cy="1753419"/>
          </a:xfrm>
        </p:spPr>
        <p:txBody>
          <a:bodyPr>
            <a:normAutofit fontScale="92500" lnSpcReduction="20000"/>
          </a:bodyPr>
          <a:lstStyle/>
          <a:p>
            <a:r>
              <a:rPr lang="uk-UA" dirty="0"/>
              <a:t>Здоров’я людини залежить від спадкових факторів, його адаптаційних можливостей, а більше всього – від способу життя даної людини. Саме здоровий спосіб життя зміцнює й удосконалює людське здоров’я.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59632" y="4077072"/>
            <a:ext cx="6480720" cy="2376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0053192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dirty="0"/>
              <a:t>Фізична складова здоров’я.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5616" y="2323652"/>
            <a:ext cx="6705193" cy="2043561"/>
          </a:xfrm>
        </p:spPr>
        <p:txBody>
          <a:bodyPr>
            <a:normAutofit fontScale="92500" lnSpcReduction="20000"/>
          </a:bodyPr>
          <a:lstStyle/>
          <a:p>
            <a:r>
              <a:rPr lang="uk-UA" dirty="0"/>
              <a:t>Дана складова здоров’я визначає рівень розвитку і зростання всіх систем організму і його органів. Фізичне здоров’я передбачає успішне функціонування фізіологічних систем людського організму (кровоносної, опорно-рухової, нервової, травної, видільної та інших систем).</a:t>
            </a: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47664" y="4357428"/>
            <a:ext cx="2952328" cy="2016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32040" y="4365104"/>
            <a:ext cx="2952328" cy="2016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6437336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err="1"/>
              <a:t>Психічна</a:t>
            </a:r>
            <a:r>
              <a:rPr lang="ru-RU" dirty="0"/>
              <a:t> і духовна </a:t>
            </a:r>
            <a:r>
              <a:rPr lang="ru-RU" dirty="0" err="1"/>
              <a:t>складові</a:t>
            </a:r>
            <a:r>
              <a:rPr lang="ru-RU" dirty="0"/>
              <a:t> </a:t>
            </a:r>
            <a:r>
              <a:rPr lang="ru-RU" dirty="0" err="1"/>
              <a:t>здоров’я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95936" y="2323653"/>
            <a:ext cx="4248472" cy="3409604"/>
          </a:xfrm>
        </p:spPr>
        <p:txBody>
          <a:bodyPr>
            <a:normAutofit fontScale="77500" lnSpcReduction="20000"/>
          </a:bodyPr>
          <a:lstStyle/>
          <a:p>
            <a:r>
              <a:rPr lang="uk-UA" dirty="0" smtClean="0"/>
              <a:t>Ці </a:t>
            </a:r>
            <a:r>
              <a:rPr lang="uk-UA" dirty="0"/>
              <a:t>важливі складові здоров’я визначають стан духовної, моральної і психічної сфери. Психічне та духовне здоров’я передбачає нормальне функціонування розумових процесів, уяви, пам’яті, уважність, здатність до адекватної оцінки і сприйняття власних </a:t>
            </a:r>
            <a:r>
              <a:rPr lang="uk-UA" dirty="0" err="1"/>
              <a:t>відчуттів</a:t>
            </a:r>
            <a:r>
              <a:rPr lang="uk-UA" dirty="0"/>
              <a:t> і почуттів, усвідомленого управління емоціями, розвиток інтелекту, наявність певних моральних ідеалів і життєвих цінностей.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7574" y="4437112"/>
            <a:ext cx="3312368" cy="1944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5996" y="2276872"/>
            <a:ext cx="3204356" cy="2160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6840030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dirty="0"/>
              <a:t>Соціальна складові здоров’я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4" y="2276872"/>
            <a:ext cx="3672408" cy="4176464"/>
          </a:xfrm>
        </p:spPr>
        <p:txBody>
          <a:bodyPr>
            <a:noAutofit/>
          </a:bodyPr>
          <a:lstStyle/>
          <a:p>
            <a:endParaRPr lang="uk-UA" sz="1600" dirty="0" smtClean="0"/>
          </a:p>
          <a:p>
            <a:r>
              <a:rPr lang="uk-UA" sz="1600" dirty="0"/>
              <a:t>З</a:t>
            </a:r>
            <a:r>
              <a:rPr lang="uk-UA" sz="1600" dirty="0" smtClean="0"/>
              <a:t>а </a:t>
            </a:r>
            <a:r>
              <a:rPr lang="uk-UA" sz="1600" dirty="0"/>
              <a:t>д</a:t>
            </a:r>
            <a:r>
              <a:rPr lang="uk-UA" sz="1600" dirty="0" smtClean="0"/>
              <a:t>опомогою </a:t>
            </a:r>
            <a:r>
              <a:rPr lang="uk-UA" sz="1600" dirty="0"/>
              <a:t>соціальної складової здоров’я відбувається вільний і усвідомлений вибір тієї чи іншої соціальної ролі, усвідомлення можливих наслідків будь-яких власних дій, покладання на себе відповідальності за результат цих дій. Соціальне здоров’я передбачає особистісний розвиток людини, його вміння </a:t>
            </a:r>
            <a:r>
              <a:rPr lang="uk-UA" sz="1600" dirty="0" err="1"/>
              <a:t>відповідально</a:t>
            </a:r>
            <a:r>
              <a:rPr lang="uk-UA" sz="1600" dirty="0"/>
              <a:t> і вільно визначати своє місце і роль у соціумі.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22086" y="2348880"/>
            <a:ext cx="3766338" cy="2071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22086" y="4473939"/>
            <a:ext cx="3766338" cy="1979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4180277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/>
              <a:t>Здоровий спосіб життя.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75656" y="2276872"/>
            <a:ext cx="6120680" cy="720080"/>
          </a:xfrm>
        </p:spPr>
        <p:txBody>
          <a:bodyPr>
            <a:normAutofit fontScale="92500" lnSpcReduction="10000"/>
          </a:bodyPr>
          <a:lstStyle/>
          <a:p>
            <a:r>
              <a:rPr lang="uk-UA" sz="1500" dirty="0"/>
              <a:t>Під здоровим способом або способом життя розуміють такий життєвий стиль, який забезпечує людині здоров’я, довголіття, підтримання хорошого самопочуття і настрою</a:t>
            </a:r>
            <a:r>
              <a:rPr lang="uk-UA" sz="1600" dirty="0"/>
              <a:t>.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3688" y="5028277"/>
            <a:ext cx="5616624" cy="14250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619672" y="2996952"/>
            <a:ext cx="640871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400" dirty="0" smtClean="0">
                <a:solidFill>
                  <a:schemeClr val="tx2"/>
                </a:solidFill>
              </a:rPr>
              <a:t>Вважається, що здоровий спосіб життя обумовлюється:</a:t>
            </a:r>
          </a:p>
          <a:p>
            <a:endParaRPr lang="uk-UA" sz="1400" dirty="0" smtClean="0">
              <a:solidFill>
                <a:schemeClr val="tx2"/>
              </a:solidFill>
            </a:endParaRPr>
          </a:p>
          <a:p>
            <a:r>
              <a:rPr lang="uk-UA" sz="1400" dirty="0" smtClean="0">
                <a:solidFill>
                  <a:schemeClr val="tx2"/>
                </a:solidFill>
              </a:rPr>
              <a:t>– відсутністю шкідливих звичок (куріння, алкоголізму, вживання наркотиків, токсикоманія);</a:t>
            </a:r>
          </a:p>
          <a:p>
            <a:r>
              <a:rPr lang="uk-UA" sz="1400" dirty="0" smtClean="0">
                <a:solidFill>
                  <a:schemeClr val="tx2"/>
                </a:solidFill>
              </a:rPr>
              <a:t>– регулярними фізичними навантаженнями, частота і кількість яких визначаються фізичним станом здоров’я людини;</a:t>
            </a:r>
          </a:p>
          <a:p>
            <a:r>
              <a:rPr lang="uk-UA" sz="1400" dirty="0" smtClean="0">
                <a:solidFill>
                  <a:schemeClr val="tx2"/>
                </a:solidFill>
              </a:rPr>
              <a:t>– раціональним розпорядком дня (праці і відпочинку);</a:t>
            </a:r>
          </a:p>
          <a:p>
            <a:r>
              <a:rPr lang="uk-UA" sz="1400" dirty="0" smtClean="0">
                <a:solidFill>
                  <a:schemeClr val="tx2"/>
                </a:solidFill>
              </a:rPr>
              <a:t>– збалансованим харчуванням;</a:t>
            </a:r>
          </a:p>
          <a:p>
            <a:r>
              <a:rPr lang="uk-UA" sz="1400" dirty="0" smtClean="0">
                <a:solidFill>
                  <a:schemeClr val="tx2"/>
                </a:solidFill>
              </a:rPr>
              <a:t>– дотриманням правил особистої гігієни.</a:t>
            </a:r>
            <a:endParaRPr lang="uk-UA" sz="1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146743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стин">
  <a:themeElements>
    <a:clrScheme name="Остин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Остин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тин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134</TotalTime>
  <Words>552</Words>
  <Application>Microsoft Office PowerPoint</Application>
  <PresentationFormat>Экран (4:3)</PresentationFormat>
  <Paragraphs>36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Остин</vt:lpstr>
      <vt:lpstr>Складові здоров’я</vt:lpstr>
      <vt:lpstr>Здоров’я людини</vt:lpstr>
      <vt:lpstr>Сучасне уявлення про здоров’я називають холістичним (від англ. «whole» – цілий, цілісний).</vt:lpstr>
      <vt:lpstr>Ні для кого не секрет</vt:lpstr>
      <vt:lpstr>Формування здоров’я та його складових</vt:lpstr>
      <vt:lpstr>Від чого залежить здоров'я людини</vt:lpstr>
      <vt:lpstr>Фізична складова здоров’я.</vt:lpstr>
      <vt:lpstr>Психічна і духовна складові здоров’я</vt:lpstr>
      <vt:lpstr>Соціальна складові здоров’я</vt:lpstr>
      <vt:lpstr>Здоровий спосіб життя.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Складові здоров’я</dc:title>
  <dc:creator>Наташа</dc:creator>
  <cp:lastModifiedBy>Roshko</cp:lastModifiedBy>
  <cp:revision>19</cp:revision>
  <dcterms:created xsi:type="dcterms:W3CDTF">2017-10-11T19:10:38Z</dcterms:created>
  <dcterms:modified xsi:type="dcterms:W3CDTF">2021-03-07T19:15:52Z</dcterms:modified>
</cp:coreProperties>
</file>