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6" r:id="rId1"/>
  </p:sldMasterIdLst>
  <p:notesMasterIdLst>
    <p:notesMasterId r:id="rId18"/>
  </p:notesMasterIdLst>
  <p:sldIdLst>
    <p:sldId id="256" r:id="rId2"/>
    <p:sldId id="274" r:id="rId3"/>
    <p:sldId id="275" r:id="rId4"/>
    <p:sldId id="276" r:id="rId5"/>
    <p:sldId id="277" r:id="rId6"/>
    <p:sldId id="281" r:id="rId7"/>
    <p:sldId id="278" r:id="rId8"/>
    <p:sldId id="279" r:id="rId9"/>
    <p:sldId id="280" r:id="rId10"/>
    <p:sldId id="259" r:id="rId11"/>
    <p:sldId id="282" r:id="rId12"/>
    <p:sldId id="283" r:id="rId13"/>
    <p:sldId id="284" r:id="rId14"/>
    <p:sldId id="285" r:id="rId15"/>
    <p:sldId id="258" r:id="rId16"/>
    <p:sldId id="270" r:id="rId17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52F67"/>
    <a:srgbClr val="7502F4"/>
    <a:srgbClr val="2260EA"/>
    <a:srgbClr val="24D8F0"/>
    <a:srgbClr val="E015E5"/>
    <a:srgbClr val="FF66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6ED64A-3CCA-433B-A540-412505B998A7}" type="datetimeFigureOut">
              <a:rPr lang="uk-UA" smtClean="0"/>
              <a:pPr/>
              <a:t>17.03.2021</a:t>
            </a:fld>
            <a:endParaRPr lang="uk-UA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EA35FF-F8D1-4A74-AB0D-2982BE77A0DB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A35FF-F8D1-4A74-AB0D-2982BE77A0DB}" type="slidenum">
              <a:rPr lang="uk-UA" smtClean="0"/>
              <a:pPr/>
              <a:t>15</a:t>
            </a:fld>
            <a:endParaRPr lang="uk-UA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0359C-22B7-49C8-BBBA-9E6DE438A18B}" type="datetime1">
              <a:rPr lang="uk-UA" smtClean="0"/>
              <a:pPr/>
              <a:t>17.03.2021</a:t>
            </a:fld>
            <a:endParaRPr lang="uk-UA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A0F1427-0D94-4D5F-893A-31A997DF4157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CB70D-115B-4743-933E-B439B472B980}" type="datetime1">
              <a:rPr lang="uk-UA" smtClean="0"/>
              <a:pPr/>
              <a:t>17.03.2021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A0F1427-0D94-4D5F-893A-31A997DF4157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5083F-EE2F-4FCE-B7E6-3BCDA1E3359F}" type="datetime1">
              <a:rPr lang="uk-UA" smtClean="0"/>
              <a:pPr/>
              <a:t>17.03.2021</a:t>
            </a:fld>
            <a:endParaRPr lang="uk-UA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A0F1427-0D94-4D5F-893A-31A997DF4157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7AF5976A-9CB5-4F04-AF33-7E01DBB5C21E}" type="datetime1">
              <a:rPr lang="uk-UA" smtClean="0"/>
              <a:pPr/>
              <a:t>17.03.2021</a:t>
            </a:fld>
            <a:endParaRPr lang="uk-UA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F1427-0D94-4D5F-893A-31A997DF4157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36CD2-01B2-41CA-8F70-CC5C9EBA3F98}" type="datetime1">
              <a:rPr lang="uk-UA" smtClean="0"/>
              <a:pPr/>
              <a:t>17.03.2021</a:t>
            </a:fld>
            <a:endParaRPr lang="uk-UA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A0F1427-0D94-4D5F-893A-31A997DF4157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D9ED0-053C-41B8-9792-8A970E586839}" type="datetime1">
              <a:rPr lang="uk-UA" smtClean="0"/>
              <a:pPr/>
              <a:t>17.03.2021</a:t>
            </a:fld>
            <a:endParaRPr lang="uk-UA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A0F1427-0D94-4D5F-893A-31A997DF4157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2B20D-0C3A-4680-B709-F373D9BE3AFB}" type="datetime1">
              <a:rPr lang="uk-UA" smtClean="0"/>
              <a:pPr/>
              <a:t>17.03.2021</a:t>
            </a:fld>
            <a:endParaRPr lang="uk-UA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A0F1427-0D94-4D5F-893A-31A997DF4157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A0F1427-0D94-4D5F-893A-31A997DF4157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236CF-0418-4369-8AF4-B75CEE876A8F}" type="datetime1">
              <a:rPr lang="uk-UA" smtClean="0"/>
              <a:pPr/>
              <a:t>17.03.2021</a:t>
            </a:fld>
            <a:endParaRPr lang="uk-UA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uk-UA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A0F1427-0D94-4D5F-893A-31A997DF4157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D9D2FBF3-8AFD-461E-A1A0-FC19B83E445E}" type="datetime1">
              <a:rPr lang="uk-UA" smtClean="0"/>
              <a:pPr/>
              <a:t>17.03.2021</a:t>
            </a:fld>
            <a:endParaRPr lang="uk-UA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uk-U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A596B-0DDC-4FE9-87FC-75F1DA86B5E5}" type="datetime1">
              <a:rPr lang="uk-UA" smtClean="0"/>
              <a:pPr/>
              <a:t>17.03.2021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F1427-0D94-4D5F-893A-31A997DF4157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A0F1427-0D94-4D5F-893A-31A997DF4157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86ED2-AC3F-4E19-A8FD-5E32CADFD185}" type="datetime1">
              <a:rPr lang="uk-UA" smtClean="0"/>
              <a:pPr/>
              <a:t>17.03.2021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FD01C060-D446-4260-9658-232169248AB8}" type="datetime1">
              <a:rPr lang="uk-UA" smtClean="0"/>
              <a:pPr/>
              <a:t>17.03.2021</a:t>
            </a:fld>
            <a:endParaRPr lang="uk-UA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A0F1427-0D94-4D5F-893A-31A997DF4157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13" Type="http://schemas.openxmlformats.org/officeDocument/2006/relationships/image" Target="../media/image16.gif"/><Relationship Id="rId18" Type="http://schemas.openxmlformats.org/officeDocument/2006/relationships/image" Target="../media/image21.gif"/><Relationship Id="rId3" Type="http://schemas.openxmlformats.org/officeDocument/2006/relationships/image" Target="../media/image6.gif"/><Relationship Id="rId7" Type="http://schemas.openxmlformats.org/officeDocument/2006/relationships/image" Target="../media/image10.gif"/><Relationship Id="rId12" Type="http://schemas.openxmlformats.org/officeDocument/2006/relationships/image" Target="../media/image15.gif"/><Relationship Id="rId17" Type="http://schemas.openxmlformats.org/officeDocument/2006/relationships/image" Target="../media/image20.gif"/><Relationship Id="rId2" Type="http://schemas.openxmlformats.org/officeDocument/2006/relationships/hyperlink" Target="http://auto.meta.ua/autolaw/pdd_ukr/a1/gif/zn_4_13.gif" TargetMode="External"/><Relationship Id="rId16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gif"/><Relationship Id="rId11" Type="http://schemas.openxmlformats.org/officeDocument/2006/relationships/image" Target="../media/image14.gif"/><Relationship Id="rId5" Type="http://schemas.openxmlformats.org/officeDocument/2006/relationships/image" Target="../media/image8.gif"/><Relationship Id="rId15" Type="http://schemas.openxmlformats.org/officeDocument/2006/relationships/image" Target="../media/image18.gif"/><Relationship Id="rId10" Type="http://schemas.openxmlformats.org/officeDocument/2006/relationships/image" Target="../media/image13.gif"/><Relationship Id="rId19" Type="http://schemas.openxmlformats.org/officeDocument/2006/relationships/image" Target="../media/image22.gif"/><Relationship Id="rId4" Type="http://schemas.openxmlformats.org/officeDocument/2006/relationships/image" Target="../media/image7.gif"/><Relationship Id="rId9" Type="http://schemas.openxmlformats.org/officeDocument/2006/relationships/image" Target="../media/image12.gif"/><Relationship Id="rId14" Type="http://schemas.openxmlformats.org/officeDocument/2006/relationships/image" Target="../media/image17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gif"/><Relationship Id="rId13" Type="http://schemas.openxmlformats.org/officeDocument/2006/relationships/image" Target="../media/image35.gif"/><Relationship Id="rId3" Type="http://schemas.openxmlformats.org/officeDocument/2006/relationships/hyperlink" Target="http://www.google.ru/imgres?imgurl=http://www.koropschina.com.ua/uploaded/img/48f2ef3e7fbc7.jpg&amp;imgrefurl=http://koropschina.com.ua/full.php?tpl=page&amp;pid=54&amp;usg=__Cjcg6m3wm1Qa3_qbXR9FXZ8KYC8=&amp;h=615&amp;w=800&amp;sz=133&amp;hl=ru&amp;start=51&amp;zoom=1&amp;tbnid=xd_sMpWS1N1poM:&amp;tbnh=110&amp;tbnw=143&amp;prev=/images?q=%D1%84%D0%BE%D1%82%D0%BE+%D1%96+%D0%BA%D0%B0%D1%80%D1%82%D0%B8%D0%BD%D0%BA%D0%B8+%D0%B7+%D0%BF%D0%BE%D1%80%D1%83%D1%88%D0%B5%D0%BD%D0%BD%D1%8F%D0%BC+%D0%B4%D1%96%D1%82%D0%B5%D0%B9+%D0%BF%D1%80%D0%B0%D0%B2%D0%B8%D0%BB+%D0%B4%D0%BE%D1%80%D0%BE%D0%B6%D0%BD%D1%8C%D0%BE%D0%B3%D0%BE+%D1%80%D1%83%D1%85%D1%83&amp;start=40&amp;um=1&amp;hl=ru&amp;lr=&amp;newwindow=1&amp;sa=N&amp;rlz=1T4RNTN_ruUA330UA330&amp;tbs=isch:1&amp;um=1&amp;itbs=1" TargetMode="External"/><Relationship Id="rId7" Type="http://schemas.openxmlformats.org/officeDocument/2006/relationships/image" Target="../media/image29.gif"/><Relationship Id="rId12" Type="http://schemas.openxmlformats.org/officeDocument/2006/relationships/image" Target="../media/image3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gif"/><Relationship Id="rId11" Type="http://schemas.openxmlformats.org/officeDocument/2006/relationships/image" Target="../media/image33.gif"/><Relationship Id="rId5" Type="http://schemas.openxmlformats.org/officeDocument/2006/relationships/image" Target="../media/image27.gif"/><Relationship Id="rId10" Type="http://schemas.openxmlformats.org/officeDocument/2006/relationships/image" Target="../media/image32.gif"/><Relationship Id="rId4" Type="http://schemas.openxmlformats.org/officeDocument/2006/relationships/image" Target="../media/image26.jpeg"/><Relationship Id="rId9" Type="http://schemas.openxmlformats.org/officeDocument/2006/relationships/image" Target="../media/image31.gif"/><Relationship Id="rId14" Type="http://schemas.openxmlformats.org/officeDocument/2006/relationships/image" Target="../media/image36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2688" y="836712"/>
            <a:ext cx="8820472" cy="771568"/>
          </a:xfrm>
        </p:spPr>
        <p:txBody>
          <a:bodyPr>
            <a:prstTxWarp prst="textArchUp">
              <a:avLst/>
            </a:prstTxWarp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sz="44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Організація</a:t>
            </a:r>
            <a:r>
              <a:rPr lang="uk-UA" sz="52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дорожнього руху</a:t>
            </a:r>
            <a:endParaRPr lang="uk-UA" sz="52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F1427-0D94-4D5F-893A-31A997DF4157}" type="slidenum">
              <a:rPr lang="uk-UA" smtClean="0"/>
              <a:pPr/>
              <a:t>1</a:t>
            </a:fld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933" y="1412776"/>
            <a:ext cx="8320134" cy="5112568"/>
          </a:xfrm>
          <a:prstGeom prst="rect">
            <a:avLst/>
          </a:prstGeom>
        </p:spPr>
      </p:pic>
    </p:spTree>
  </p:cSld>
  <p:clrMapOvr>
    <a:masterClrMapping/>
  </p:clrMapOvr>
  <p:transition spd="med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Статистика</a:t>
            </a:r>
            <a:endParaRPr lang="uk-UA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F1427-0D94-4D5F-893A-31A997DF4157}" type="slidenum">
              <a:rPr lang="uk-UA" smtClean="0"/>
              <a:pPr/>
              <a:t>2</a:t>
            </a:fld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dirty="0" smtClean="0"/>
              <a:t>На дорозі України майже кожні дві години гине людина.</a:t>
            </a:r>
          </a:p>
          <a:p>
            <a:r>
              <a:rPr lang="ru-RU" dirty="0" smtClean="0"/>
              <a:t>В </a:t>
            </a:r>
            <a:r>
              <a:rPr lang="ru-RU" dirty="0" err="1"/>
              <a:t>середньому</a:t>
            </a:r>
            <a:r>
              <a:rPr lang="ru-RU" dirty="0"/>
              <a:t> за </a:t>
            </a:r>
            <a:r>
              <a:rPr lang="ru-RU" dirty="0" err="1"/>
              <a:t>добу</a:t>
            </a:r>
            <a:r>
              <a:rPr lang="ru-RU" dirty="0"/>
              <a:t> в ДТП гинуть 14 і </a:t>
            </a:r>
            <a:r>
              <a:rPr lang="ru-RU" dirty="0" err="1"/>
              <a:t>отримують</a:t>
            </a:r>
            <a:r>
              <a:rPr lang="ru-RU" dirty="0"/>
              <a:t> </a:t>
            </a:r>
            <a:r>
              <a:rPr lang="ru-RU" dirty="0" err="1"/>
              <a:t>травми</a:t>
            </a:r>
            <a:r>
              <a:rPr lang="ru-RU" dirty="0"/>
              <a:t> </a:t>
            </a:r>
            <a:r>
              <a:rPr lang="ru-RU" dirty="0" err="1"/>
              <a:t>понад</a:t>
            </a:r>
            <a:r>
              <a:rPr lang="ru-RU" dirty="0"/>
              <a:t> 100 </a:t>
            </a:r>
            <a:r>
              <a:rPr lang="ru-RU" dirty="0" err="1"/>
              <a:t>осіб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Кожні</a:t>
            </a:r>
            <a:r>
              <a:rPr lang="ru-RU" dirty="0" smtClean="0"/>
              <a:t> </a:t>
            </a:r>
            <a:r>
              <a:rPr lang="ru-RU" dirty="0"/>
              <a:t>16 </a:t>
            </a:r>
            <a:r>
              <a:rPr lang="ru-RU" dirty="0" err="1"/>
              <a:t>хвилин</a:t>
            </a:r>
            <a:r>
              <a:rPr lang="ru-RU" dirty="0"/>
              <a:t> у </a:t>
            </a:r>
            <a:r>
              <a:rPr lang="ru-RU" dirty="0" err="1"/>
              <a:t>країні</a:t>
            </a:r>
            <a:r>
              <a:rPr lang="ru-RU" dirty="0"/>
              <a:t> </a:t>
            </a:r>
            <a:r>
              <a:rPr lang="ru-RU" dirty="0" err="1"/>
              <a:t>відбувається</a:t>
            </a:r>
            <a:r>
              <a:rPr lang="ru-RU" dirty="0"/>
              <a:t> </a:t>
            </a:r>
            <a:r>
              <a:rPr lang="ru-RU" dirty="0" err="1"/>
              <a:t>дорожньо-транспортна</a:t>
            </a:r>
            <a:r>
              <a:rPr lang="ru-RU" dirty="0"/>
              <a:t> </a:t>
            </a:r>
            <a:r>
              <a:rPr lang="ru-RU" dirty="0" err="1"/>
              <a:t>пригода</a:t>
            </a:r>
            <a:r>
              <a:rPr lang="ru-RU" dirty="0"/>
              <a:t> (ДТП</a:t>
            </a:r>
            <a:r>
              <a:rPr lang="ru-RU" dirty="0" smtClean="0"/>
              <a:t>).</a:t>
            </a:r>
          </a:p>
          <a:p>
            <a:r>
              <a:rPr lang="ru-RU" dirty="0" err="1" smtClean="0"/>
              <a:t>Кожні</a:t>
            </a:r>
            <a:r>
              <a:rPr lang="ru-RU" dirty="0" smtClean="0"/>
              <a:t> </a:t>
            </a:r>
            <a:r>
              <a:rPr lang="ru-RU" dirty="0"/>
              <a:t>два роки в </a:t>
            </a:r>
            <a:r>
              <a:rPr lang="ru-RU" dirty="0" err="1"/>
              <a:t>Україні</a:t>
            </a:r>
            <a:r>
              <a:rPr lang="ru-RU" dirty="0"/>
              <a:t> у </a:t>
            </a:r>
            <a:r>
              <a:rPr lang="ru-RU" dirty="0" err="1"/>
              <a:t>дорожніх</a:t>
            </a:r>
            <a:r>
              <a:rPr lang="ru-RU" dirty="0"/>
              <a:t> </a:t>
            </a:r>
            <a:r>
              <a:rPr lang="ru-RU" dirty="0" err="1"/>
              <a:t>транспортних</a:t>
            </a:r>
            <a:r>
              <a:rPr lang="ru-RU" dirty="0"/>
              <a:t> </a:t>
            </a:r>
            <a:r>
              <a:rPr lang="ru-RU" dirty="0" err="1"/>
              <a:t>пригодах</a:t>
            </a:r>
            <a:r>
              <a:rPr lang="ru-RU" dirty="0"/>
              <a:t> </a:t>
            </a:r>
            <a:r>
              <a:rPr lang="ru-RU" dirty="0" err="1" smtClean="0"/>
              <a:t>гине</a:t>
            </a:r>
            <a:r>
              <a:rPr lang="ru-RU" dirty="0" smtClean="0"/>
              <a:t> </a:t>
            </a:r>
            <a:r>
              <a:rPr lang="ru-RU" dirty="0" err="1"/>
              <a:t>українських</a:t>
            </a:r>
            <a:r>
              <a:rPr lang="ru-RU" dirty="0"/>
              <a:t> </a:t>
            </a:r>
            <a:r>
              <a:rPr lang="ru-RU" dirty="0" err="1"/>
              <a:t>громадян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за всю </a:t>
            </a:r>
            <a:r>
              <a:rPr lang="ru-RU" dirty="0" err="1"/>
              <a:t>афганську</a:t>
            </a:r>
            <a:r>
              <a:rPr lang="ru-RU" dirty="0"/>
              <a:t> </a:t>
            </a:r>
            <a:r>
              <a:rPr lang="ru-RU" dirty="0" err="1"/>
              <a:t>війну</a:t>
            </a:r>
            <a:r>
              <a:rPr lang="ru-RU" dirty="0"/>
              <a:t> </a:t>
            </a:r>
            <a:r>
              <a:rPr lang="ru-RU" dirty="0" err="1"/>
              <a:t>загинуло</a:t>
            </a:r>
            <a:r>
              <a:rPr lang="ru-RU" dirty="0"/>
              <a:t> </a:t>
            </a:r>
            <a:r>
              <a:rPr lang="ru-RU" dirty="0" err="1"/>
              <a:t>громадян</a:t>
            </a:r>
            <a:r>
              <a:rPr lang="ru-RU" dirty="0"/>
              <a:t> </a:t>
            </a:r>
            <a:r>
              <a:rPr lang="ru-RU" dirty="0" err="1"/>
              <a:t>усього</a:t>
            </a:r>
            <a:r>
              <a:rPr lang="ru-RU" dirty="0"/>
              <a:t> СРСР.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3324258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F1427-0D94-4D5F-893A-31A997DF4157}" type="slidenum">
              <a:rPr lang="uk-UA" smtClean="0"/>
              <a:pPr/>
              <a:t>3</a:t>
            </a:fld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301752" y="260648"/>
            <a:ext cx="8503920" cy="5838400"/>
          </a:xfrm>
        </p:spPr>
        <p:txBody>
          <a:bodyPr/>
          <a:lstStyle/>
          <a:p>
            <a:r>
              <a:rPr lang="uk-UA" dirty="0" smtClean="0"/>
              <a:t>Порівняно </a:t>
            </a:r>
            <a:r>
              <a:rPr lang="uk-UA" dirty="0"/>
              <a:t>із країнами Європи, в Україні незадовільний стан </a:t>
            </a:r>
            <a:r>
              <a:rPr lang="uk-UA" dirty="0" smtClean="0"/>
              <a:t>безпеки </a:t>
            </a:r>
            <a:r>
              <a:rPr lang="uk-UA" dirty="0"/>
              <a:t>руху, високий рівень смертності через аварії та дорожньо-транспортний травматизм, низька транспортна дисципліна учасників дорожнього руху. </a:t>
            </a:r>
            <a:endParaRPr lang="uk-UA" dirty="0" smtClean="0"/>
          </a:p>
          <a:p>
            <a:r>
              <a:rPr lang="ru-RU" dirty="0" err="1" smtClean="0"/>
              <a:t>Україна</a:t>
            </a:r>
            <a:r>
              <a:rPr lang="ru-RU" dirty="0" smtClean="0"/>
              <a:t> </a:t>
            </a:r>
            <a:r>
              <a:rPr lang="ru-RU" dirty="0"/>
              <a:t>входить до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країн</a:t>
            </a:r>
            <a:r>
              <a:rPr lang="ru-RU" dirty="0"/>
              <a:t> </a:t>
            </a:r>
            <a:r>
              <a:rPr lang="ru-RU" dirty="0" err="1"/>
              <a:t>найвищого</a:t>
            </a:r>
            <a:r>
              <a:rPr lang="ru-RU" dirty="0"/>
              <a:t> </a:t>
            </a:r>
            <a:r>
              <a:rPr lang="ru-RU" dirty="0" err="1"/>
              <a:t>ризику</a:t>
            </a:r>
            <a:r>
              <a:rPr lang="ru-RU" dirty="0"/>
              <a:t> для </a:t>
            </a:r>
            <a:r>
              <a:rPr lang="ru-RU" dirty="0" err="1"/>
              <a:t>пішоходів</a:t>
            </a:r>
            <a:r>
              <a:rPr lang="ru-RU" dirty="0"/>
              <a:t>.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048" y="3234575"/>
            <a:ext cx="4305680" cy="28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2093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Особи, які беруть участь у дорожньому русі, як пішохід, водій, пасажир чи погонич тварин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F1427-0D94-4D5F-893A-31A997DF4157}" type="slidenum">
              <a:rPr lang="uk-UA" smtClean="0"/>
              <a:pPr/>
              <a:t>4</a:t>
            </a:fld>
            <a:endParaRPr lang="uk-UA" dirty="0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Учасники дорожнього руху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345213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685800" y="2819400"/>
            <a:ext cx="7772400" cy="2553816"/>
          </a:xfrm>
        </p:spPr>
        <p:txBody>
          <a:bodyPr>
            <a:norm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інженерних та організаційних заходів, що забезпечує умови для безперебійного і безаварійного руху транспорту і пішоходів вулицями та дорогами.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F1427-0D94-4D5F-893A-31A997DF4157}" type="slidenum">
              <a:rPr lang="uk-UA" smtClean="0"/>
              <a:pPr/>
              <a:t>5</a:t>
            </a:fld>
            <a:endParaRPr lang="uk-UA" dirty="0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Організація дорожнього руху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2240509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Сюди входять:</a:t>
            </a:r>
            <a:endParaRPr lang="uk-UA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F1427-0D94-4D5F-893A-31A997DF4157}" type="slidenum">
              <a:rPr lang="uk-UA" smtClean="0"/>
              <a:pPr/>
              <a:t>6</a:t>
            </a:fld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uk-UA" dirty="0"/>
              <a:t>планування перехресть і </a:t>
            </a:r>
            <a:r>
              <a:rPr lang="uk-UA" dirty="0" smtClean="0"/>
              <a:t>доріг;</a:t>
            </a:r>
          </a:p>
          <a:p>
            <a:r>
              <a:rPr lang="uk-UA" dirty="0"/>
              <a:t>спорудження острівців </a:t>
            </a:r>
            <a:r>
              <a:rPr lang="uk-UA" dirty="0" smtClean="0"/>
              <a:t>безпеки;</a:t>
            </a:r>
          </a:p>
          <a:p>
            <a:r>
              <a:rPr lang="uk-UA" dirty="0"/>
              <a:t>обладнання зупинок громадського </a:t>
            </a:r>
            <a:r>
              <a:rPr lang="uk-UA" dirty="0" smtClean="0"/>
              <a:t>транспорту;</a:t>
            </a:r>
          </a:p>
          <a:p>
            <a:r>
              <a:rPr lang="uk-UA" dirty="0"/>
              <a:t>установка дорожніх </a:t>
            </a:r>
            <a:r>
              <a:rPr lang="uk-UA" dirty="0" smtClean="0"/>
              <a:t>знаків;</a:t>
            </a:r>
            <a:endParaRPr lang="uk-UA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uk-UA" dirty="0" smtClean="0"/>
              <a:t>Світлофорів;</a:t>
            </a:r>
          </a:p>
          <a:p>
            <a:r>
              <a:rPr lang="ru-RU" dirty="0" err="1"/>
              <a:t>розробка</a:t>
            </a:r>
            <a:r>
              <a:rPr lang="ru-RU" dirty="0"/>
              <a:t> </a:t>
            </a:r>
            <a:r>
              <a:rPr lang="ru-RU" dirty="0" err="1"/>
              <a:t>графіків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 </a:t>
            </a:r>
            <a:r>
              <a:rPr lang="ru-RU" dirty="0" err="1"/>
              <a:t>громадського</a:t>
            </a:r>
            <a:r>
              <a:rPr lang="ru-RU" dirty="0"/>
              <a:t> </a:t>
            </a:r>
            <a:r>
              <a:rPr lang="ru-RU" dirty="0" smtClean="0"/>
              <a:t>транспорту;</a:t>
            </a:r>
          </a:p>
          <a:p>
            <a:r>
              <a:rPr lang="ru-RU" dirty="0" err="1"/>
              <a:t>різні</a:t>
            </a:r>
            <a:r>
              <a:rPr lang="ru-RU" dirty="0"/>
              <a:t> </a:t>
            </a:r>
            <a:r>
              <a:rPr lang="ru-RU" dirty="0" err="1"/>
              <a:t>обмеження</a:t>
            </a:r>
            <a:r>
              <a:rPr lang="ru-RU" dirty="0"/>
              <a:t> в </a:t>
            </a:r>
            <a:r>
              <a:rPr lang="ru-RU" dirty="0" err="1"/>
              <a:t>русі</a:t>
            </a:r>
            <a:r>
              <a:rPr lang="ru-RU" dirty="0"/>
              <a:t> </a:t>
            </a:r>
            <a:r>
              <a:rPr lang="ru-RU" dirty="0" err="1" smtClean="0"/>
              <a:t>тощо</a:t>
            </a:r>
            <a:r>
              <a:rPr lang="ru-RU" dirty="0" smtClean="0"/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759548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611560" y="2743200"/>
            <a:ext cx="7237040" cy="3206080"/>
          </a:xfrm>
        </p:spPr>
        <p:txBody>
          <a:bodyPr>
            <a:normAutofit/>
          </a:bodyPr>
          <a:lstStyle/>
          <a:p>
            <a:r>
              <a:rPr lang="uk-UA" sz="2400" dirty="0" smtClean="0"/>
              <a:t>Одним із способів забезпечення безпеки на дорозі це поділ дороги на дві смуги. У нашій країні прийнято правосторонній чи лівосторонній рух транспорту?</a:t>
            </a:r>
            <a:endParaRPr lang="uk-UA" sz="24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F1427-0D94-4D5F-893A-31A997DF4157}" type="slidenum">
              <a:rPr lang="uk-UA" smtClean="0"/>
              <a:pPr/>
              <a:t>7</a:t>
            </a:fld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Запитання: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11220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4800" y="433081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За яких умов дорожній рух може бути безпечним для усіх його учасників?</a:t>
            </a:r>
            <a:endParaRPr lang="uk-UA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F1427-0D94-4D5F-893A-31A997DF4157}" type="slidenum">
              <a:rPr lang="uk-UA" smtClean="0"/>
              <a:pPr/>
              <a:t>8</a:t>
            </a:fld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2728" y="1700808"/>
            <a:ext cx="5201344" cy="4399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7469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Регулювання дорожнього руху здійснюється за допомогою</a:t>
            </a:r>
            <a:endParaRPr lang="uk-UA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F1427-0D94-4D5F-893A-31A997DF4157}" type="slidenum">
              <a:rPr lang="uk-UA" smtClean="0"/>
              <a:pPr/>
              <a:t>9</a:t>
            </a:fld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dirty="0" smtClean="0"/>
              <a:t>дорожніх </a:t>
            </a:r>
            <a:r>
              <a:rPr lang="uk-UA" dirty="0"/>
              <a:t>знаків,</a:t>
            </a:r>
          </a:p>
          <a:p>
            <a:r>
              <a:rPr lang="uk-UA" dirty="0" smtClean="0"/>
              <a:t>дорожньої </a:t>
            </a:r>
            <a:r>
              <a:rPr lang="uk-UA" dirty="0"/>
              <a:t>розмітки (вертикальної і горизонтальної),</a:t>
            </a:r>
          </a:p>
          <a:p>
            <a:r>
              <a:rPr lang="uk-UA" dirty="0" smtClean="0"/>
              <a:t>дорожнього </a:t>
            </a:r>
            <a:r>
              <a:rPr lang="uk-UA" dirty="0"/>
              <a:t>обладнання (огорожі, тумби, стовпці, дзеркала тощо),</a:t>
            </a:r>
          </a:p>
          <a:p>
            <a:r>
              <a:rPr lang="uk-UA" dirty="0" smtClean="0"/>
              <a:t>світлофорів</a:t>
            </a:r>
            <a:r>
              <a:rPr lang="uk-UA" dirty="0"/>
              <a:t>,</a:t>
            </a:r>
          </a:p>
          <a:p>
            <a:r>
              <a:rPr lang="uk-UA" dirty="0" smtClean="0"/>
              <a:t>регулювальника</a:t>
            </a:r>
            <a:r>
              <a:rPr lang="uk-UA" dirty="0"/>
              <a:t>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50027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285728"/>
            <a:ext cx="6858016" cy="714404"/>
          </a:xfrm>
        </p:spPr>
        <p:txBody>
          <a:bodyPr>
            <a:normAutofit fontScale="90000"/>
          </a:bodyPr>
          <a:lstStyle/>
          <a:p>
            <a:r>
              <a:rPr lang="uk-UA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Різні види знаків (Вказівні)</a:t>
            </a:r>
            <a:endParaRPr lang="uk-U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F1427-0D94-4D5F-893A-31A997DF4157}" type="slidenum">
              <a:rPr lang="uk-UA" smtClean="0"/>
              <a:pPr/>
              <a:t>10</a:t>
            </a:fld>
            <a:endParaRPr lang="uk-UA" dirty="0"/>
          </a:p>
        </p:txBody>
      </p:sp>
      <p:pic>
        <p:nvPicPr>
          <p:cNvPr id="4" name="img_crop" descr="Доріжка для пішоходів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285860"/>
            <a:ext cx="962025" cy="952500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5" name="img_crop" descr="Доріжка для велосипедистів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5852" y="1714488"/>
            <a:ext cx="952500" cy="952500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6" name="img_crop" descr="Пішохідний перехід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57422" y="1285860"/>
            <a:ext cx="933450" cy="942975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7" name="img_crop" descr="Надземний пішохідний перехід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8992" y="1643050"/>
            <a:ext cx="923925" cy="942975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8" name="img_crop" descr="Місце для стоянки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429124" y="1285860"/>
            <a:ext cx="962025" cy="952500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9" name="img_crop" descr="Пункт першої медичної допомоги"/>
          <p:cNvPicPr/>
          <p:nvPr/>
        </p:nvPicPr>
        <p:blipFill>
          <a:blip r:embed="rId8">
            <a:lum bright="-10000"/>
          </a:blip>
          <a:srcRect/>
          <a:stretch>
            <a:fillRect/>
          </a:stretch>
        </p:blipFill>
        <p:spPr bwMode="auto">
          <a:xfrm>
            <a:off x="7929586" y="4857760"/>
            <a:ext cx="1071570" cy="1428760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10" name="img_crop" descr="Житлова зона"/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786578" y="1285860"/>
            <a:ext cx="1071570" cy="1357322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11" name="img_crop" descr="Визначні місця"/>
          <p:cNvPicPr/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929586" y="1643050"/>
            <a:ext cx="1000132" cy="1214446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12" name="img_crop" descr="Кемпінг"/>
          <p:cNvPicPr/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14282" y="4857760"/>
            <a:ext cx="95250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img_crop" descr="Готель або мотель"/>
          <p:cNvPicPr/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214414" y="4857760"/>
            <a:ext cx="1000132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img_crop" descr="Ресторан або їдальня"/>
          <p:cNvPicPr/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285984" y="4857760"/>
            <a:ext cx="1071570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img_crop" descr="Лікарня"/>
          <p:cNvPicPr/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428992" y="4857760"/>
            <a:ext cx="1000132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mg_crop" descr="Місце зупинки тролейбуса"/>
          <p:cNvPicPr/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4500562" y="4857760"/>
            <a:ext cx="1000132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img_crop" descr="Місце зупинки трамвая"/>
          <p:cNvPicPr/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5572132" y="4857760"/>
            <a:ext cx="107157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img_crop" descr="Місце зупинки автобуса"/>
          <p:cNvPicPr/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6786578" y="4857760"/>
            <a:ext cx="1071570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img_crop" descr="Пішохідна зона"/>
          <p:cNvPicPr/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5572132" y="1643050"/>
            <a:ext cx="114300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img_crop" descr="Доріжка для пішоходів і велосипедистів"/>
          <p:cNvPicPr/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214282" y="3286124"/>
            <a:ext cx="96202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21"/>
          <p:cNvSpPr txBox="1"/>
          <p:nvPr/>
        </p:nvSpPr>
        <p:spPr>
          <a:xfrm>
            <a:off x="0" y="2357430"/>
            <a:ext cx="15001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2260EA"/>
                </a:solidFill>
              </a:rPr>
              <a:t>Доріжка для пішоходів</a:t>
            </a:r>
            <a:endParaRPr lang="uk-UA" dirty="0">
              <a:solidFill>
                <a:srgbClr val="2260EA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285852" y="2714620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2260EA"/>
                </a:solidFill>
              </a:rPr>
              <a:t>Доріжка для велосипедистів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4678" y="2714620"/>
            <a:ext cx="1785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2260EA"/>
                </a:solidFill>
              </a:rPr>
              <a:t>Надземний перехід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57686" y="2214554"/>
            <a:ext cx="1357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2260EA"/>
                </a:solidFill>
              </a:rPr>
              <a:t>Місце для стоянки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29256" y="2857496"/>
            <a:ext cx="1357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2260EA"/>
                </a:solidFill>
              </a:rPr>
              <a:t>Пішохідна зона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58148" y="3643314"/>
            <a:ext cx="16430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2260EA"/>
                </a:solidFill>
              </a:rPr>
              <a:t>Пункт першої медичної допомоги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15140" y="2714620"/>
            <a:ext cx="1214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2260EA"/>
                </a:solidFill>
              </a:rPr>
              <a:t>Житлова зона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786678" y="2857496"/>
            <a:ext cx="1357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2260EA"/>
                </a:solidFill>
              </a:rPr>
              <a:t>Визначні місця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6786578" y="3857628"/>
            <a:ext cx="12858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2260EA"/>
                </a:solidFill>
              </a:rPr>
              <a:t>Місце зупинки автобуса</a:t>
            </a:r>
            <a:endParaRPr lang="uk-UA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5572132" y="3857628"/>
            <a:ext cx="11524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2260EA"/>
                </a:solidFill>
              </a:rPr>
              <a:t>Місце зупинки трамвая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4286248" y="3857628"/>
            <a:ext cx="14587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2260EA"/>
                </a:solidFill>
              </a:rPr>
              <a:t>Місце зупинки тролейбуса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3357554" y="4357694"/>
            <a:ext cx="1069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srgbClr val="2260EA"/>
                </a:solidFill>
              </a:rPr>
              <a:t>Лікарня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357422" y="3857628"/>
            <a:ext cx="12858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2260EA"/>
                </a:solidFill>
              </a:rPr>
              <a:t>Ресторан або їдальня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214414" y="3857628"/>
            <a:ext cx="10715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2260EA"/>
                </a:solidFill>
              </a:rPr>
              <a:t>Готель або мотель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214282" y="4429132"/>
            <a:ext cx="10715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2260EA"/>
                </a:solidFill>
              </a:rPr>
              <a:t>Кемпінг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1285852" y="3429000"/>
            <a:ext cx="4533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srgbClr val="2260EA"/>
                </a:solidFill>
              </a:rPr>
              <a:t>Доріжка для пішоходів і велосипедистів</a:t>
            </a:r>
          </a:p>
        </p:txBody>
      </p:sp>
    </p:spTree>
  </p:cSld>
  <p:clrMapOvr>
    <a:masterClrMapping/>
  </p:clrMapOvr>
  <p:transition spd="med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000"/>
                            </p:stCondLst>
                            <p:childTnLst>
                              <p:par>
                                <p:cTn id="6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0"/>
                            </p:stCondLst>
                            <p:childTnLst>
                              <p:par>
                                <p:cTn id="7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1000"/>
                            </p:stCondLst>
                            <p:childTnLst>
                              <p:par>
                                <p:cTn id="8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2000"/>
                            </p:stCondLst>
                            <p:childTnLst>
                              <p:par>
                                <p:cTn id="9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8000"/>
                            </p:stCondLst>
                            <p:childTnLst>
                              <p:par>
                                <p:cTn id="15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/>
      <p:bldP spid="23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F1427-0D94-4D5F-893A-31A997DF4157}" type="slidenum">
              <a:rPr lang="uk-UA" smtClean="0"/>
              <a:pPr/>
              <a:t>11</a:t>
            </a:fld>
            <a:endParaRPr lang="uk-UA" dirty="0"/>
          </a:p>
        </p:txBody>
      </p:sp>
      <p:pic>
        <p:nvPicPr>
          <p:cNvPr id="1026" name="Picture 2" descr="Результат пошуку зображень за запитом попереджувальні знак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744" y="188640"/>
            <a:ext cx="8548512" cy="6032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5015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F1427-0D94-4D5F-893A-31A997DF4157}" type="slidenum">
              <a:rPr lang="uk-UA" smtClean="0"/>
              <a:pPr/>
              <a:t>12</a:t>
            </a:fld>
            <a:endParaRPr lang="uk-UA" dirty="0"/>
          </a:p>
        </p:txBody>
      </p:sp>
      <p:pic>
        <p:nvPicPr>
          <p:cNvPr id="2050" name="Picture 2" descr="Результат пошуку зображень за запитом заборонні знак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0465" y="55934"/>
            <a:ext cx="8883069" cy="6268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6224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F1427-0D94-4D5F-893A-31A997DF4157}" type="slidenum">
              <a:rPr lang="uk-UA" smtClean="0"/>
              <a:pPr/>
              <a:t>13</a:t>
            </a:fld>
            <a:endParaRPr lang="uk-UA" dirty="0"/>
          </a:p>
        </p:txBody>
      </p:sp>
      <p:pic>
        <p:nvPicPr>
          <p:cNvPr id="3074" name="Picture 2" descr="Результат пошуку зображень за запитом сигнали регулювальника дорожнього рух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14" y="0"/>
            <a:ext cx="9549701" cy="7579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7445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Пріоритети в дорожньому русі</a:t>
            </a:r>
            <a:endParaRPr lang="uk-UA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F1427-0D94-4D5F-893A-31A997DF4157}" type="slidenum">
              <a:rPr lang="uk-UA" smtClean="0"/>
              <a:pPr/>
              <a:t>14</a:t>
            </a:fld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dirty="0" smtClean="0"/>
              <a:t>Право на першочерговий рух щодо інших учасників руху – дається, наприклад, </a:t>
            </a:r>
            <a:r>
              <a:rPr lang="ru-RU" dirty="0" err="1" smtClean="0"/>
              <a:t>маршрутним</a:t>
            </a:r>
            <a:r>
              <a:rPr lang="ru-RU" dirty="0" smtClean="0"/>
              <a:t> </a:t>
            </a:r>
            <a:r>
              <a:rPr lang="ru-RU" dirty="0" err="1"/>
              <a:t>транспортним</a:t>
            </a:r>
            <a:r>
              <a:rPr lang="ru-RU" dirty="0"/>
              <a:t> </a:t>
            </a:r>
            <a:r>
              <a:rPr lang="ru-RU" dirty="0" err="1"/>
              <a:t>засобам</a:t>
            </a:r>
            <a:r>
              <a:rPr lang="ru-RU" dirty="0"/>
              <a:t> для того, </a:t>
            </a:r>
            <a:r>
              <a:rPr lang="ru-RU" dirty="0" err="1"/>
              <a:t>щоб</a:t>
            </a:r>
            <a:r>
              <a:rPr lang="ru-RU" dirty="0"/>
              <a:t> не </a:t>
            </a:r>
            <a:r>
              <a:rPr lang="ru-RU" dirty="0" err="1"/>
              <a:t>зменшувати</a:t>
            </a:r>
            <a:r>
              <a:rPr lang="ru-RU" dirty="0"/>
              <a:t> </a:t>
            </a:r>
            <a:r>
              <a:rPr lang="ru-RU" dirty="0" err="1"/>
              <a:t>швидкості</a:t>
            </a:r>
            <a:r>
              <a:rPr lang="ru-RU" dirty="0"/>
              <a:t> </a:t>
            </a:r>
            <a:r>
              <a:rPr lang="ru-RU" dirty="0" err="1"/>
              <a:t>їхнього</a:t>
            </a:r>
            <a:r>
              <a:rPr lang="ru-RU" dirty="0"/>
              <a:t> </a:t>
            </a:r>
            <a:r>
              <a:rPr lang="ru-RU" dirty="0" err="1"/>
              <a:t>пересування</a:t>
            </a:r>
            <a:r>
              <a:rPr lang="ru-RU" dirty="0"/>
              <a:t> на </a:t>
            </a:r>
            <a:r>
              <a:rPr lang="ru-RU" dirty="0" err="1"/>
              <a:t>маршруті</a:t>
            </a:r>
            <a:r>
              <a:rPr lang="ru-RU" dirty="0" smtClean="0"/>
              <a:t>.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342683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t0.gstatic.com/images?q=tbn:xd_sMpWS1N1poM:http://www.koropschina.com.ua/uploaded/img/48f2ef3e7fbc7.jpg">
            <a:hlinkClick r:id="rId3" tgtFrame="_blank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85720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Правила поведінки на дорозі</a:t>
            </a:r>
            <a:endParaRPr lang="uk-UA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F1427-0D94-4D5F-893A-31A997DF4157}" type="slidenum">
              <a:rPr lang="uk-UA" smtClean="0"/>
              <a:pPr/>
              <a:t>15</a:t>
            </a:fld>
            <a:endParaRPr lang="uk-UA" dirty="0"/>
          </a:p>
        </p:txBody>
      </p:sp>
      <p:sp>
        <p:nvSpPr>
          <p:cNvPr id="5" name="TextBox 4"/>
          <p:cNvSpPr txBox="1"/>
          <p:nvPr/>
        </p:nvSpPr>
        <p:spPr>
          <a:xfrm>
            <a:off x="285720" y="1428736"/>
            <a:ext cx="75009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uk-UA" i="1" dirty="0" smtClean="0">
                <a:solidFill>
                  <a:srgbClr val="E52F67"/>
                </a:solidFill>
              </a:rPr>
              <a:t>Пішоходи повинні переходити проїзну частину по пішохідних переходах, у тому числі підземних і надземних, а у разі їх відсутності — на перехрестях по лініях тротуарів або узбіч. </a:t>
            </a:r>
          </a:p>
          <a:p>
            <a:pPr>
              <a:buFont typeface="Arial" charset="0"/>
              <a:buChar char="•"/>
            </a:pPr>
            <a:r>
              <a:rPr lang="uk-UA" i="1" dirty="0" smtClean="0">
                <a:solidFill>
                  <a:srgbClr val="E52F67"/>
                </a:solidFill>
              </a:rPr>
              <a:t>Під час переходу вулиці подивіться спочатку вліво, а потім вправо!</a:t>
            </a:r>
          </a:p>
          <a:p>
            <a:pPr>
              <a:buFont typeface="Arial" charset="0"/>
              <a:buChar char="•"/>
            </a:pPr>
            <a:r>
              <a:rPr lang="uk-UA" i="1" dirty="0" smtClean="0">
                <a:solidFill>
                  <a:srgbClr val="E52F67"/>
                </a:solidFill>
              </a:rPr>
              <a:t>Обходьте тролейбус, автобус чи автомобіль тільки ззаду, трамвай тільки спереду, а краще дочекатися, коли він від</a:t>
            </a:r>
            <a:r>
              <a:rPr lang="en-US" i="1" dirty="0" smtClean="0">
                <a:solidFill>
                  <a:srgbClr val="E52F67"/>
                </a:solidFill>
              </a:rPr>
              <a:t>’</a:t>
            </a:r>
            <a:r>
              <a:rPr lang="uk-UA" i="1" dirty="0" smtClean="0">
                <a:solidFill>
                  <a:srgbClr val="E52F67"/>
                </a:solidFill>
              </a:rPr>
              <a:t>їде, і перейти вулицю на пішохідному переході.</a:t>
            </a:r>
            <a:endParaRPr lang="uk-UA" i="1" dirty="0">
              <a:solidFill>
                <a:srgbClr val="E52F67"/>
              </a:solidFill>
            </a:endParaRPr>
          </a:p>
        </p:txBody>
      </p:sp>
      <p:pic>
        <p:nvPicPr>
          <p:cNvPr id="17" name="img_crop" descr="Проїзд без зупинки заборонено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3929066"/>
            <a:ext cx="952500" cy="952500"/>
          </a:xfrm>
          <a:prstGeom prst="rect">
            <a:avLst/>
          </a:prstGeom>
          <a:noFill/>
          <a:ln w="9525">
            <a:solidFill>
              <a:srgbClr val="2260EA"/>
            </a:solidFill>
            <a:miter lim="800000"/>
            <a:headEnd/>
            <a:tailEnd/>
          </a:ln>
        </p:spPr>
      </p:pic>
      <p:pic>
        <p:nvPicPr>
          <p:cNvPr id="18" name="img_crop" descr="http://help.meta.ua/userpic/auto/zn_3_34.gif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71604" y="3786190"/>
            <a:ext cx="962025" cy="952500"/>
          </a:xfrm>
          <a:prstGeom prst="rect">
            <a:avLst/>
          </a:prstGeom>
          <a:noFill/>
          <a:ln w="9525">
            <a:solidFill>
              <a:srgbClr val="2260EA"/>
            </a:solidFill>
            <a:miter lim="800000"/>
            <a:headEnd/>
            <a:tailEnd/>
          </a:ln>
        </p:spPr>
      </p:pic>
      <p:pic>
        <p:nvPicPr>
          <p:cNvPr id="27" name="img_crop" descr="Діти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928926" y="3786190"/>
            <a:ext cx="1076325" cy="952500"/>
          </a:xfrm>
          <a:prstGeom prst="rect">
            <a:avLst/>
          </a:prstGeom>
          <a:noFill/>
          <a:ln w="9525">
            <a:solidFill>
              <a:srgbClr val="2260EA"/>
            </a:solidFill>
            <a:miter lim="800000"/>
            <a:headEnd/>
            <a:tailEnd/>
          </a:ln>
        </p:spPr>
      </p:pic>
      <p:pic>
        <p:nvPicPr>
          <p:cNvPr id="20" name="img_crop" descr="Кінець усіх заборон і обмежень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500562" y="3786190"/>
            <a:ext cx="962025" cy="952500"/>
          </a:xfrm>
          <a:prstGeom prst="rect">
            <a:avLst/>
          </a:prstGeom>
          <a:noFill/>
          <a:ln w="9525">
            <a:solidFill>
              <a:srgbClr val="2260EA"/>
            </a:solidFill>
            <a:miter lim="800000"/>
            <a:headEnd/>
            <a:tailEnd/>
          </a:ln>
        </p:spPr>
      </p:pic>
      <p:pic>
        <p:nvPicPr>
          <p:cNvPr id="26" name="img_crop" descr="Рух на велосипедах заборонено"/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5720" y="5000636"/>
            <a:ext cx="971550" cy="952500"/>
          </a:xfrm>
          <a:prstGeom prst="rect">
            <a:avLst/>
          </a:prstGeom>
          <a:noFill/>
          <a:ln w="9525">
            <a:solidFill>
              <a:srgbClr val="2260EA"/>
            </a:solidFill>
            <a:miter lim="800000"/>
            <a:headEnd/>
            <a:tailEnd/>
          </a:ln>
        </p:spPr>
      </p:pic>
      <p:pic>
        <p:nvPicPr>
          <p:cNvPr id="23" name="img_crop" descr="Розворот заборонено"/>
          <p:cNvPicPr/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929322" y="3500438"/>
            <a:ext cx="962025" cy="952500"/>
          </a:xfrm>
          <a:prstGeom prst="rect">
            <a:avLst/>
          </a:prstGeom>
          <a:noFill/>
          <a:ln w="9525">
            <a:solidFill>
              <a:srgbClr val="2260EA"/>
            </a:solidFill>
            <a:miter lim="800000"/>
            <a:headEnd/>
            <a:tailEnd/>
          </a:ln>
        </p:spPr>
      </p:pic>
      <p:pic>
        <p:nvPicPr>
          <p:cNvPr id="22" name="img_crop" descr="Обмеження максимальної швидкості"/>
          <p:cNvPicPr/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071934" y="5715016"/>
            <a:ext cx="962025" cy="952500"/>
          </a:xfrm>
          <a:prstGeom prst="rect">
            <a:avLst/>
          </a:prstGeom>
          <a:noFill/>
          <a:ln w="9525">
            <a:solidFill>
              <a:srgbClr val="2260EA"/>
            </a:solidFill>
            <a:miter lim="800000"/>
            <a:headEnd/>
            <a:tailEnd/>
          </a:ln>
        </p:spPr>
      </p:pic>
      <p:pic>
        <p:nvPicPr>
          <p:cNvPr id="24" name="img_crop" descr="В'їзд заборонено"/>
          <p:cNvPicPr/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500166" y="5357826"/>
            <a:ext cx="962025" cy="952500"/>
          </a:xfrm>
          <a:prstGeom prst="rect">
            <a:avLst/>
          </a:prstGeom>
          <a:noFill/>
          <a:ln w="9525">
            <a:solidFill>
              <a:srgbClr val="2260EA"/>
            </a:solidFill>
            <a:miter lim="800000"/>
            <a:headEnd/>
            <a:tailEnd/>
          </a:ln>
        </p:spPr>
      </p:pic>
      <p:pic>
        <p:nvPicPr>
          <p:cNvPr id="25" name="img_crop" descr="Рух пішоходів заборонено"/>
          <p:cNvPicPr/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429520" y="3429000"/>
            <a:ext cx="971550" cy="952500"/>
          </a:xfrm>
          <a:prstGeom prst="rect">
            <a:avLst/>
          </a:prstGeom>
          <a:noFill/>
          <a:ln w="9525">
            <a:solidFill>
              <a:srgbClr val="2260EA"/>
            </a:solidFill>
            <a:miter lim="800000"/>
            <a:headEnd/>
            <a:tailEnd/>
          </a:ln>
        </p:spPr>
      </p:pic>
      <p:sp>
        <p:nvSpPr>
          <p:cNvPr id="37" name="TextBox 36"/>
          <p:cNvSpPr txBox="1"/>
          <p:nvPr/>
        </p:nvSpPr>
        <p:spPr>
          <a:xfrm>
            <a:off x="1500166" y="4714884"/>
            <a:ext cx="1428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Зупинку заборонено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928926" y="4786322"/>
            <a:ext cx="1357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Обережно ДІТИ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286248" y="4786322"/>
            <a:ext cx="15001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Кінець усіх заборон і обмежень</a:t>
            </a:r>
            <a:endParaRPr lang="uk-UA" dirty="0"/>
          </a:p>
        </p:txBody>
      </p:sp>
      <p:sp>
        <p:nvSpPr>
          <p:cNvPr id="40" name="TextBox 39"/>
          <p:cNvSpPr txBox="1"/>
          <p:nvPr/>
        </p:nvSpPr>
        <p:spPr>
          <a:xfrm>
            <a:off x="285720" y="5934670"/>
            <a:ext cx="17859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Рух  на велосипедах заборонено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786446" y="4572008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Розворот заборонено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215174" y="4429132"/>
            <a:ext cx="19288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Обмеження максимальної швидкості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500298" y="5572140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В</a:t>
            </a:r>
            <a:r>
              <a:rPr lang="en-US" dirty="0" smtClean="0">
                <a:solidFill>
                  <a:srgbClr val="FF0000"/>
                </a:solidFill>
              </a:rPr>
              <a:t>’</a:t>
            </a:r>
            <a:r>
              <a:rPr lang="uk-UA" dirty="0" smtClean="0">
                <a:solidFill>
                  <a:srgbClr val="FF0000"/>
                </a:solidFill>
              </a:rPr>
              <a:t>їзд заборонено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000628" y="5643578"/>
            <a:ext cx="1785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Рух пішоходів </a:t>
            </a:r>
          </a:p>
          <a:p>
            <a:r>
              <a:rPr lang="uk-UA" dirty="0" smtClean="0">
                <a:solidFill>
                  <a:srgbClr val="FF0000"/>
                </a:solidFill>
              </a:rPr>
              <a:t>     заборонено</a:t>
            </a:r>
          </a:p>
        </p:txBody>
      </p:sp>
      <p:pic>
        <p:nvPicPr>
          <p:cNvPr id="45" name="img_crop" descr="Подачу звукового сигналу заборонено"/>
          <p:cNvPicPr/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715140" y="5429264"/>
            <a:ext cx="96202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Прямоугольник 45"/>
          <p:cNvSpPr/>
          <p:nvPr/>
        </p:nvSpPr>
        <p:spPr>
          <a:xfrm>
            <a:off x="7643802" y="5286388"/>
            <a:ext cx="15001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Подачу звукового сигналу заборонено</a:t>
            </a:r>
            <a:endParaRPr lang="uk-UA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5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0"/>
                            </p:stCondLst>
                            <p:childTnLst>
                              <p:par>
                                <p:cTn id="4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500"/>
                            </p:stCondLst>
                            <p:childTnLst>
                              <p:par>
                                <p:cTn id="4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0"/>
                            </p:stCondLst>
                            <p:childTnLst>
                              <p:par>
                                <p:cTn id="5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0"/>
                            </p:stCondLst>
                            <p:childTnLst>
                              <p:par>
                                <p:cTn id="5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500"/>
                            </p:stCondLst>
                            <p:childTnLst>
                              <p:par>
                                <p:cTn id="6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1500"/>
                            </p:stCondLst>
                            <p:childTnLst>
                              <p:par>
                                <p:cTn id="6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4000"/>
                            </p:stCondLst>
                            <p:childTnLst>
                              <p:par>
                                <p:cTn id="8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4500"/>
                            </p:stCondLst>
                            <p:childTnLst>
                              <p:par>
                                <p:cTn id="9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6500"/>
                            </p:stCondLst>
                            <p:childTnLst>
                              <p:par>
                                <p:cTn id="10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7000"/>
                            </p:stCondLst>
                            <p:childTnLst>
                              <p:par>
                                <p:cTn id="11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9000"/>
                            </p:stCondLst>
                            <p:childTnLst>
                              <p:par>
                                <p:cTn id="12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9500"/>
                            </p:stCondLst>
                            <p:childTnLst>
                              <p:par>
                                <p:cTn id="1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21500"/>
                            </p:stCondLst>
                            <p:childTnLst>
                              <p:par>
                                <p:cTn id="15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37" grpId="1"/>
      <p:bldP spid="38" grpId="0"/>
      <p:bldP spid="39" grpId="0"/>
      <p:bldP spid="40" grpId="0"/>
      <p:bldP spid="41" grpId="0"/>
      <p:bldP spid="42" grpId="0"/>
      <p:bldP spid="43" grpId="0"/>
      <p:bldP spid="44" grpId="0"/>
      <p:bldP spid="4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F1427-0D94-4D5F-893A-31A997DF4157}" type="slidenum">
              <a:rPr lang="uk-UA" smtClean="0"/>
              <a:pPr/>
              <a:t>16</a:t>
            </a:fld>
            <a:endParaRPr lang="uk-UA" dirty="0"/>
          </a:p>
        </p:txBody>
      </p:sp>
      <p:sp>
        <p:nvSpPr>
          <p:cNvPr id="3" name="TextBox 2"/>
          <p:cNvSpPr txBox="1"/>
          <p:nvPr/>
        </p:nvSpPr>
        <p:spPr>
          <a:xfrm>
            <a:off x="1857356" y="214290"/>
            <a:ext cx="59293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 Наслідки порушень Правил Дорожнього Руху</a:t>
            </a:r>
            <a:endParaRPr lang="uk-UA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00" y="1079567"/>
            <a:ext cx="4816840" cy="270947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864" y="2977487"/>
            <a:ext cx="5578522" cy="3347113"/>
          </a:xfrm>
          <a:prstGeom prst="rect">
            <a:avLst/>
          </a:prstGeom>
        </p:spPr>
      </p:pic>
    </p:spTree>
  </p:cSld>
  <p:clrMapOvr>
    <a:masterClrMapping/>
  </p:clrMapOvr>
  <p:transition spd="med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644</TotalTime>
  <Words>463</Words>
  <Application>Microsoft Office PowerPoint</Application>
  <PresentationFormat>Экран (4:3)</PresentationFormat>
  <Paragraphs>80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Официальная</vt:lpstr>
      <vt:lpstr>Організація дорожнього руху</vt:lpstr>
      <vt:lpstr>Статистика</vt:lpstr>
      <vt:lpstr>Слайд 3</vt:lpstr>
      <vt:lpstr>Учасники дорожнього руху </vt:lpstr>
      <vt:lpstr>Організація дорожнього руху</vt:lpstr>
      <vt:lpstr>Сюди входять:</vt:lpstr>
      <vt:lpstr>Запитання:</vt:lpstr>
      <vt:lpstr>За яких умов дорожній рух може бути безпечним для усіх його учасників?</vt:lpstr>
      <vt:lpstr>Регулювання дорожнього руху здійснюється за допомогою</vt:lpstr>
      <vt:lpstr>Різні види знаків (Вказівні)</vt:lpstr>
      <vt:lpstr>Слайд 11</vt:lpstr>
      <vt:lpstr>Слайд 12</vt:lpstr>
      <vt:lpstr>Слайд 13</vt:lpstr>
      <vt:lpstr>Пріоритети в дорожньому русі</vt:lpstr>
      <vt:lpstr>Правила поведінки на дорозі</vt:lpstr>
      <vt:lpstr>Слайд 16</vt:lpstr>
    </vt:vector>
  </TitlesOfParts>
  <Company>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Roshko</cp:lastModifiedBy>
  <cp:revision>70</cp:revision>
  <dcterms:created xsi:type="dcterms:W3CDTF">2010-10-29T11:22:45Z</dcterms:created>
  <dcterms:modified xsi:type="dcterms:W3CDTF">2021-03-17T21:02:19Z</dcterms:modified>
</cp:coreProperties>
</file>