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2" r:id="rId4"/>
    <p:sldId id="277" r:id="rId5"/>
    <p:sldId id="279" r:id="rId6"/>
    <p:sldId id="276" r:id="rId7"/>
    <p:sldId id="267" r:id="rId8"/>
    <p:sldId id="260" r:id="rId9"/>
    <p:sldId id="257" r:id="rId10"/>
    <p:sldId id="258" r:id="rId11"/>
    <p:sldId id="259" r:id="rId12"/>
    <p:sldId id="269" r:id="rId13"/>
    <p:sldId id="263" r:id="rId14"/>
    <p:sldId id="270" r:id="rId15"/>
    <p:sldId id="271" r:id="rId16"/>
    <p:sldId id="280" r:id="rId17"/>
    <p:sldId id="275" r:id="rId18"/>
    <p:sldId id="264" r:id="rId19"/>
    <p:sldId id="2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7971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5139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3602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9614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4383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890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1735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6257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0550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6180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5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74726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76132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1242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39279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901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3810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CD2EDC2-1AF8-4E96-A749-D0677B3CCC85}" type="datetimeFigureOut">
              <a:rPr lang="uk-UA" smtClean="0"/>
              <a:pPr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4C3606-5629-4BCF-A5A5-84B6BF2B06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0145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31B90E-89EF-49E7-9A8C-4C7884A9A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"/>
            <a:ext cx="11971606" cy="2897944"/>
          </a:xfrm>
        </p:spPr>
        <p:txBody>
          <a:bodyPr>
            <a:noAutofit/>
          </a:bodyPr>
          <a:lstStyle/>
          <a:p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Цінність родини. </a:t>
            </a:r>
            <a:b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Чинники міцної родини. </a:t>
            </a:r>
            <a:b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Готовність до сімейного життя. 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Поняття «гендер» і «стать»</a:t>
            </a:r>
            <a:endParaRPr lang="uk-U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2A826B-3DFA-49E3-AFE0-1A0570329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41842" r="29730" b="38148"/>
          <a:stretch/>
        </p:blipFill>
        <p:spPr>
          <a:xfrm>
            <a:off x="0" y="3394196"/>
            <a:ext cx="12192000" cy="340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40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8E7735B-1A68-4727-B3F5-CF9BD0A72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7737231"/>
          </a:xfrm>
        </p:spPr>
        <p:txBody>
          <a:bodyPr>
            <a:normAutofit/>
          </a:bodyPr>
          <a:lstStyle/>
          <a:p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Ще в дохристиянський період родинно-побутова культура наших предків відзначалася особливою духовністю, була тісно пов’язана з міфологією. Давні українці вважали сім’ю і рід святинею, виховання дітей — святим обов’язком батьків. Людину, що не знає історії свого роду, вважали безрідною.</a:t>
            </a:r>
          </a:p>
          <a:p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Серед головних богів, яких шанували язичники, — </a:t>
            </a:r>
            <a:r>
              <a:rPr lang="uk-UA" sz="18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</a:t>
            </a:r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18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Рожаниці</a:t>
            </a:r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uk-UA" sz="18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</a:t>
            </a:r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 бог, пов’язаний із творінням і народженням. </a:t>
            </a:r>
          </a:p>
          <a:p>
            <a:r>
              <a:rPr lang="uk-UA" sz="18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Рожаниці</a:t>
            </a:r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 давньоруські першобогині, покровительки роду, сім’ї, домашнього вогнища.</a:t>
            </a:r>
          </a:p>
          <a:p>
            <a:r>
              <a:rPr lang="uk-UA" sz="1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давніх-давен українці підносили союз чоловіка і жінки майже до рівня святині. Богиня любові, покровителька родини Лада своїм ім’ям свідчить про лад у сім’ї як найвищу цінність.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 та лада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(м. кулешов)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1C1752-DAB6-46E3-A0FF-37AF10786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08" t="44100" r="28808" b="17523"/>
          <a:stretch/>
        </p:blipFill>
        <p:spPr>
          <a:xfrm>
            <a:off x="4543864" y="3826412"/>
            <a:ext cx="5500468" cy="303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76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1D8AAA-1DA5-4190-AD96-27E90AA4E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654628"/>
          </a:xfrm>
        </p:spPr>
        <p:txBody>
          <a:bodyPr/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32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ід 2012 року наша країна відзначає</a:t>
            </a:r>
            <a:br>
              <a:rPr lang="ru-RU" sz="32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липня </a:t>
            </a:r>
            <a:r>
              <a:rPr lang="ru-RU" sz="32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День родини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6BEBA8F4-EB2D-4CD6-A0C3-882C393094E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6402" t="27051" r="23340" b="49914"/>
          <a:stretch/>
        </p:blipFill>
        <p:spPr>
          <a:xfrm>
            <a:off x="1596571" y="1001485"/>
            <a:ext cx="8998857" cy="5752698"/>
          </a:xfrm>
        </p:spPr>
      </p:pic>
    </p:spTree>
    <p:extLst>
      <p:ext uri="{BB962C8B-B14F-4D97-AF65-F5344CB8AC3E}">
        <p14:creationId xmlns:p14="http://schemas.microsoft.com/office/powerpoint/2010/main" xmlns="" val="319596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37E179-7FFE-40C1-BC37-3B12362D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2214694"/>
          </a:xfrm>
        </p:spPr>
        <p:txBody>
          <a:bodyPr/>
          <a:lstStyle/>
          <a:p>
            <a:r>
              <a:rPr lang="uk-UA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Дні, присвячені родині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9003B798-1FC0-486B-94B0-20B18F87FA1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1675" t="49878" r="29982" b="35463"/>
          <a:stretch/>
        </p:blipFill>
        <p:spPr>
          <a:xfrm>
            <a:off x="18356" y="1814731"/>
            <a:ext cx="12173644" cy="3249638"/>
          </a:xfrm>
        </p:spPr>
      </p:pic>
    </p:spTree>
    <p:extLst>
      <p:ext uri="{BB962C8B-B14F-4D97-AF65-F5344CB8AC3E}">
        <p14:creationId xmlns:p14="http://schemas.microsoft.com/office/powerpoint/2010/main" xmlns="" val="373919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AA894B-1A3D-4494-B43F-07C623FE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7821636" cy="1617784"/>
          </a:xfrm>
        </p:spPr>
        <p:txBody>
          <a:bodyPr/>
          <a:lstStyle/>
          <a:p>
            <a:r>
              <a:rPr lang="uk-UA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Стаття 51 Конституції України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D0609ECC-BC06-4BC7-9B21-67A8E5027B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9994"/>
            <a:ext cx="7934178" cy="6028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Шлюб ґрунтується на вільній згоді жінки і чоловіка. Кожен із подружжя має рівні права і обов’язки у шлюбі та сім’ї.</a:t>
            </a:r>
          </a:p>
          <a:p>
            <a:pPr marL="0" indent="0">
              <a:buNone/>
            </a:pPr>
            <a: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Батьки зобов’язані утримувати дітей до їх повноліття. Повнолітні діти зобов’язані піклуватися про своїх непрацездатних батьків.</a:t>
            </a:r>
          </a:p>
          <a:p>
            <a:pPr marL="0" indent="0">
              <a:buNone/>
            </a:pPr>
            <a: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Сім’я, дитинство, материнство і батьківство: охороняються державою.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ртинки по запросу &quot;конституція україни&quot;">
            <a:extLst>
              <a:ext uri="{FF2B5EF4-FFF2-40B4-BE49-F238E27FC236}">
                <a16:creationId xmlns:a16="http://schemas.microsoft.com/office/drawing/2014/main" xmlns="" id="{AD3A8A04-824C-433F-82E2-60AFEEF30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1637" y="0"/>
            <a:ext cx="4257821" cy="684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8426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8EA077-E719-4A7A-BF89-5D43EDAC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3207433" cy="6857999"/>
          </a:xfrm>
        </p:spPr>
        <p:txBody>
          <a:bodyPr/>
          <a:lstStyle/>
          <a:p>
            <a:r>
              <a:rPr lang="uk-UA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Кола спілкування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E586C1BB-A5EB-40A5-B9B4-D392E06CCB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1214" t="25302" r="30713" b="15955"/>
          <a:stretch/>
        </p:blipFill>
        <p:spPr>
          <a:xfrm>
            <a:off x="3362178" y="0"/>
            <a:ext cx="8622519" cy="6858000"/>
          </a:xfrm>
        </p:spPr>
      </p:pic>
    </p:spTree>
    <p:extLst>
      <p:ext uri="{BB962C8B-B14F-4D97-AF65-F5344CB8AC3E}">
        <p14:creationId xmlns:p14="http://schemas.microsoft.com/office/powerpoint/2010/main" xmlns="" val="2546489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AA1CEA-E0D6-4394-81D0-9F90634C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364565"/>
          </a:xfrm>
        </p:spPr>
        <p:txBody>
          <a:bodyPr/>
          <a:lstStyle/>
          <a:p>
            <a:r>
              <a:rPr lang="uk-UA" sz="3200" b="1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Ознаки міцної родини: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4919679-6E94-4FD5-9B77-F4B159D95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8474" y="1364566"/>
            <a:ext cx="7723163" cy="54934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спілкування;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підтримка та заохочення членів родини;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висловлення вдячності;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відданість родині (виконання зобов’язань);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соціальна єдність;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здатність до адаптації;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чіткий розподіл ролей;</a:t>
            </a:r>
            <a:b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проведення часу разом.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1C1E01-F879-4950-8037-0ACB10F285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6" t="41637" r="53962" b="35945"/>
          <a:stretch/>
        </p:blipFill>
        <p:spPr>
          <a:xfrm>
            <a:off x="6752492" y="2460926"/>
            <a:ext cx="5439508" cy="436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77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6173DBFB-5B88-44A9-B493-F6C58274D04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135" t="41800" r="27210" b="28210"/>
          <a:stretch/>
        </p:blipFill>
        <p:spPr>
          <a:xfrm>
            <a:off x="1213997" y="3429000"/>
            <a:ext cx="9720092" cy="3429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53128B-CD17-4C5C-9A5B-FE1234C3E9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85" t="41226" r="26615" b="27784"/>
          <a:stretch/>
        </p:blipFill>
        <p:spPr>
          <a:xfrm>
            <a:off x="586544" y="-1"/>
            <a:ext cx="10391459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509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0A8027-7CE1-4A27-BC55-79E0B9D61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350497"/>
          </a:xfrm>
        </p:spPr>
        <p:txBody>
          <a:bodyPr>
            <a:normAutofit/>
          </a:bodyPr>
          <a:lstStyle/>
          <a:p>
            <a:r>
              <a:rPr 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Роль родини в задоволенні потреб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71A4C500-8CC2-4054-B37E-73E50D22901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809" t="39849" r="27692" b="41664"/>
          <a:stretch/>
        </p:blipFill>
        <p:spPr>
          <a:xfrm>
            <a:off x="-62214" y="1463039"/>
            <a:ext cx="12252018" cy="3559127"/>
          </a:xfrm>
        </p:spPr>
      </p:pic>
    </p:spTree>
    <p:extLst>
      <p:ext uri="{BB962C8B-B14F-4D97-AF65-F5344CB8AC3E}">
        <p14:creationId xmlns:p14="http://schemas.microsoft.com/office/powerpoint/2010/main" xmlns="" val="261176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78A5FF36-EA01-4F6D-9AA0-43B171D34D6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806" t="26561" r="27556" b="27154"/>
          <a:stretch/>
        </p:blipFill>
        <p:spPr>
          <a:xfrm>
            <a:off x="300111" y="0"/>
            <a:ext cx="11591777" cy="6857999"/>
          </a:xfrm>
        </p:spPr>
      </p:pic>
    </p:spTree>
    <p:extLst>
      <p:ext uri="{BB962C8B-B14F-4D97-AF65-F5344CB8AC3E}">
        <p14:creationId xmlns:p14="http://schemas.microsoft.com/office/powerpoint/2010/main" xmlns="" val="2853840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FC60E4C8-F951-4D19-9FE8-664D2957DC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366" t="44967" r="27976" b="20485"/>
          <a:stretch/>
        </p:blipFill>
        <p:spPr>
          <a:xfrm>
            <a:off x="0" y="548641"/>
            <a:ext cx="12203913" cy="6077242"/>
          </a:xfrm>
        </p:spPr>
      </p:pic>
    </p:spTree>
    <p:extLst>
      <p:ext uri="{BB962C8B-B14F-4D97-AF65-F5344CB8AC3E}">
        <p14:creationId xmlns:p14="http://schemas.microsoft.com/office/powerpoint/2010/main" xmlns="" val="3417592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77117C-8776-4C1B-9B80-C72125988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280159"/>
          </a:xfrm>
        </p:spPr>
        <p:txBody>
          <a:bodyPr/>
          <a:lstStyle/>
          <a:p>
            <a:r>
              <a:rPr lang="uk-UA" sz="32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Готовність до сімейного життя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4ACACA8-5E3B-4350-94B6-D5D8A2033F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464234"/>
            <a:ext cx="12192000" cy="6393766"/>
          </a:xfrm>
        </p:spPr>
        <p:txBody>
          <a:bodyPr/>
          <a:lstStyle/>
          <a:p>
            <a:r>
              <a:rPr lang="uk-UA" sz="1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Коли­ виникає­ сім’я?­ Що­ таке­ </a:t>
            </a:r>
            <a:r>
              <a:rPr lang="uk-UA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шлюб</a:t>
            </a:r>
            <a:r>
              <a:rPr lang="uk-UA" sz="1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?­ </a:t>
            </a:r>
          </a:p>
          <a:p>
            <a:r>
              <a:rPr lang="uk-UA" sz="1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Родина­ виникає­ на­ основі­ союзу­ (шлюбу)­ двох ­рівноправних ­особистостей,­ у­ якому­ найважливіше значення ­мають ­міжособистісні­ стосунки.­ Тому­ беззастережною ­моральною­ цінністю­ та ­метою родинних ­стосунків ­у ­більшості ­країн­ є ­наявність ­емоційно-духовної­ близькості­ (любові), ­психологічної ­солідарності­ між подружжям,­ батьками­ й­ дітьми.­</a:t>
            </a:r>
          </a:p>
          <a:p>
            <a:r>
              <a:rPr lang="uk-UA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Шлюб</a:t>
            </a:r>
            <a:r>
              <a:rPr lang="uk-UA" sz="1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­—­це ­форма ­існування ­родини, ­традиційний­ спосіб­ державного ­(церковного)­ контролю­ над стосунками ­між­ партнерами,­ який ­установлює­ їхні­ взаємні ­права­ й ­обов’язки.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786F33E-61D1-4957-9735-0B728C053B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23" t="26307" r="53258" b="51590"/>
          <a:stretch/>
        </p:blipFill>
        <p:spPr>
          <a:xfrm>
            <a:off x="3085513" y="3429000"/>
            <a:ext cx="6020973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8448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BAF8A2A2-0BBF-4C5C-88B2-AA43B16F3B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1066" t="50947" r="27863" b="13814"/>
          <a:stretch/>
        </p:blipFill>
        <p:spPr>
          <a:xfrm>
            <a:off x="0" y="281354"/>
            <a:ext cx="12192000" cy="6414867"/>
          </a:xfrm>
        </p:spPr>
      </p:pic>
    </p:spTree>
    <p:extLst>
      <p:ext uri="{BB962C8B-B14F-4D97-AF65-F5344CB8AC3E}">
        <p14:creationId xmlns:p14="http://schemas.microsoft.com/office/powerpoint/2010/main" xmlns="" val="4093394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7E20B2-D514-4795-930E-A04191AEB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505242"/>
          </a:xfrm>
        </p:spPr>
        <p:txBody>
          <a:bodyPr>
            <a:normAutofit/>
          </a:bodyPr>
          <a:lstStyle/>
          <a:p>
            <a:r>
              <a:rPr lang="uk-UA" sz="28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комплекс вимог, обов’язків і соціальних стандартів поведінки, які регулюють сімейне життя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6D0A5A7-91F6-4E05-9ED1-CDA323F0D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9151" y="1505242"/>
            <a:ext cx="11952849" cy="5352757"/>
          </a:xfrm>
        </p:spPr>
        <p:txBody>
          <a:bodyPr>
            <a:normAutofit/>
          </a:bodyPr>
          <a:lstStyle/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Готовність узяти на себе нову систему обов’язків стосовно свого шлюбного партнера, майбутніх дітей і відповідальність за їхню поведінку.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Розуміння прав і чеснот інших членів сімейного союзу, визнання принципів рівності в людських взаєминах.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Прагнення до повсякденного спілкування й співробітництва, узгодження взаємодії з представником протилежної статі, що, у свою чергу, припускає високу моральну культуру.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Уміння пристосуватися до звичок і рис характеру іншої людини, розуміння її психічних станів.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537402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23EBBA-3EA7-469C-B676-D96046BD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070079" cy="1463039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Щоб бути щасливою в сімейному житті, людина повинна мати такі якості: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7EEAB2E-902A-41DC-B3FF-50CAB1CAE1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921" y="1055077"/>
            <a:ext cx="11948157" cy="64711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uk-UA" sz="30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здатність піклуватися про інших, активно робити добро;</a:t>
            </a:r>
            <a:b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0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здатність співчувати, співпереживати,</a:t>
            </a:r>
            <a:b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тобто «входити» в емоційний світ партнера, розуміти його радощі й прикрощі, переживання та невдачі, поразки й перемоги, знаходити духовну єдність з іншою людиною;</a:t>
            </a:r>
            <a:b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0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здатність до кооперації, співробітництва, міжособистісного спілкування, наявність навичок і вмінь у здійсненні багатьох видів праці, організації домашнього споживання та розподілу;</a:t>
            </a:r>
            <a:b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000" b="1" i="0" dirty="0">
                <a:solidFill>
                  <a:srgbClr val="00AD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uk-UA" sz="30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висока етична й психологічна культура, тобто вміння бути терпимою й поблажливою, великодушною та доброю, приймати іншу людину з усіма її недоліками.</a:t>
            </a:r>
            <a:r>
              <a:rPr lang="uk-UA" sz="2800" b="0" i="0" dirty="0">
                <a:solidFill>
                  <a:srgbClr val="242021"/>
                </a:solidFill>
                <a:effectLst/>
                <a:latin typeface="PragmaticaC"/>
              </a:rPr>
              <a:t/>
            </a:r>
            <a:br>
              <a:rPr lang="uk-UA" sz="2800" b="0" i="0" dirty="0">
                <a:solidFill>
                  <a:srgbClr val="242021"/>
                </a:solidFill>
                <a:effectLst/>
                <a:latin typeface="PragmaticaC"/>
              </a:rPr>
            </a:br>
            <a:r>
              <a:rPr lang="uk-UA" sz="1800" b="0" i="1" dirty="0">
                <a:solidFill>
                  <a:srgbClr val="242021"/>
                </a:solidFill>
                <a:effectLst/>
                <a:latin typeface="PetersburgC-Italic"/>
              </a:rPr>
              <a:t/>
            </a:r>
            <a:br>
              <a:rPr lang="uk-UA" sz="1800" b="0" i="1" dirty="0">
                <a:solidFill>
                  <a:srgbClr val="242021"/>
                </a:solidFill>
                <a:effectLst/>
                <a:latin typeface="PetersburgC-Italic"/>
              </a:rPr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595353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B9CC84-3B33-46D4-AF0A-A0B1FE833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066800"/>
          </a:xfrm>
        </p:spPr>
        <p:txBody>
          <a:bodyPr/>
          <a:lstStyle/>
          <a:p>
            <a:r>
              <a:rPr lang="uk-UA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Як зміцнити сім’ю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965D68D9-29BE-417A-87C1-783298F51A1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0752" t="29697" r="27441" b="11777"/>
          <a:stretch/>
        </p:blipFill>
        <p:spPr>
          <a:xfrm>
            <a:off x="1899139" y="450166"/>
            <a:ext cx="8665699" cy="6418385"/>
          </a:xfrm>
        </p:spPr>
      </p:pic>
    </p:spTree>
    <p:extLst>
      <p:ext uri="{BB962C8B-B14F-4D97-AF65-F5344CB8AC3E}">
        <p14:creationId xmlns:p14="http://schemas.microsoft.com/office/powerpoint/2010/main" xmlns="" val="114697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37F9B0-3FBA-4D53-AA72-81303539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066800"/>
          </a:xfrm>
        </p:spPr>
        <p:txBody>
          <a:bodyPr>
            <a:norm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Поняття «гендер» і «стать» </a:t>
            </a:r>
            <a:b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68B7658-4F86-4D26-82FC-A324FFAAE5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759656"/>
            <a:ext cx="12192000" cy="6098344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Розглядаючи відносини між чоловіками й жінками, учені часто</a:t>
            </a:r>
            <a:b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використовують терміни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гендер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і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стать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Слово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гендер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походить від англійського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r>
              <a:rPr lang="en-US" sz="2400" b="1" i="1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стать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», яке, у свою чергу, походить від латинського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genus</a:t>
            </a:r>
            <a:r>
              <a:rPr lang="en-US" sz="2400" b="1" i="1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Коли ми говоримо «</a:t>
            </a:r>
            <a:r>
              <a:rPr lang="uk-UA" sz="24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гендер</a:t>
            </a:r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», то визначаємо соціальну стать людини, а коли говоримо «стать», то маємо на увазі біологічну стать, тобто не соціальні, а фізіологічні відмінності осіб.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Стать задається природно, а гендер зумовлюється культурою суспільства.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Гендер визначає характеристики й норми чоловічої та жіночої поведінки, соціальні можливості кожної статі в освіті, професійній діяльності, доступі до влади тощо. </a:t>
            </a:r>
          </a:p>
          <a:p>
            <a:r>
              <a:rPr lang="uk-UA" sz="2400" b="1" i="0" dirty="0">
                <a:solidFill>
                  <a:srgbClr val="242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демократичному суспільстві заборонена гендерна дискримінація, тобто порушення прав людини за ознакою статі.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575302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022CB133-BC89-400D-8886-39A7AEDF478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827" t="43443" r="29751" b="17118"/>
          <a:stretch/>
        </p:blipFill>
        <p:spPr>
          <a:xfrm>
            <a:off x="112542" y="154746"/>
            <a:ext cx="11957537" cy="6548510"/>
          </a:xfrm>
        </p:spPr>
      </p:pic>
    </p:spTree>
    <p:extLst>
      <p:ext uri="{BB962C8B-B14F-4D97-AF65-F5344CB8AC3E}">
        <p14:creationId xmlns:p14="http://schemas.microsoft.com/office/powerpoint/2010/main" xmlns="" val="4281121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A34A3EB1-558A-47C1-B0B5-25A3D469ECA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0983" t="38102" r="29751" b="26978"/>
          <a:stretch/>
        </p:blipFill>
        <p:spPr>
          <a:xfrm>
            <a:off x="140677" y="562706"/>
            <a:ext cx="11910646" cy="5955323"/>
          </a:xfrm>
        </p:spPr>
      </p:pic>
    </p:spTree>
    <p:extLst>
      <p:ext uri="{BB962C8B-B14F-4D97-AF65-F5344CB8AC3E}">
        <p14:creationId xmlns:p14="http://schemas.microsoft.com/office/powerpoint/2010/main" xmlns="" val="951618690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Краплинка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раплинка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раплинк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Краплинка</Template>
  <TotalTime>71</TotalTime>
  <Words>450</Words>
  <Application>Microsoft Office PowerPoint</Application>
  <PresentationFormat>Произвольный</PresentationFormat>
  <Paragraphs>41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Краплинка</vt:lpstr>
      <vt:lpstr>Цінність родини.  Чинники міцної родини.  Готовність до сімейного життя. Поняття «гендер» і «стать»</vt:lpstr>
      <vt:lpstr>Слайд 2</vt:lpstr>
      <vt:lpstr>від 2012 року наша країна відзначає 8 липня День родини  </vt:lpstr>
      <vt:lpstr>Дні, присвячені родині  </vt:lpstr>
      <vt:lpstr>Стаття 51 Конституції України  </vt:lpstr>
      <vt:lpstr>Кола спілкування  </vt:lpstr>
      <vt:lpstr>Ознаки міцної родини:  </vt:lpstr>
      <vt:lpstr>Слайд 8</vt:lpstr>
      <vt:lpstr>Роль родини в задоволенні потреб  </vt:lpstr>
      <vt:lpstr>Слайд 10</vt:lpstr>
      <vt:lpstr>Слайд 11</vt:lpstr>
      <vt:lpstr>Готовність до сімейного життя </vt:lpstr>
      <vt:lpstr>Слайд 13</vt:lpstr>
      <vt:lpstr>комплекс вимог, обов’язків і соціальних стандартів поведінки, які регулюють сімейне життя  </vt:lpstr>
      <vt:lpstr>Щоб бути щасливою в сімейному житті, людина повинна мати такі якості:  </vt:lpstr>
      <vt:lpstr>Як зміцнити сім’ю  </vt:lpstr>
      <vt:lpstr>Поняття «гендер» і «стать» 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Цінність родини.  Чинники міцної родини.  Готовність до сімейного життя. Поняття «гендер» і «стать»</dc:title>
  <dc:creator>Тетяна Пашаєва</dc:creator>
  <cp:lastModifiedBy>Roshko</cp:lastModifiedBy>
  <cp:revision>11</cp:revision>
  <dcterms:created xsi:type="dcterms:W3CDTF">2021-02-08T17:53:38Z</dcterms:created>
  <dcterms:modified xsi:type="dcterms:W3CDTF">2021-03-17T20:52:14Z</dcterms:modified>
</cp:coreProperties>
</file>