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61" r:id="rId3"/>
    <p:sldId id="259" r:id="rId4"/>
    <p:sldId id="258" r:id="rId5"/>
    <p:sldId id="260" r:id="rId6"/>
    <p:sldId id="263" r:id="rId7"/>
    <p:sldId id="271" r:id="rId8"/>
    <p:sldId id="274" r:id="rId9"/>
    <p:sldId id="264" r:id="rId10"/>
    <p:sldId id="265" r:id="rId11"/>
    <p:sldId id="267" r:id="rId12"/>
    <p:sldId id="268" r:id="rId13"/>
    <p:sldId id="27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629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7DF5F-6C99-425D-B6EE-4F95F74D68BB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F9D385-30EB-4CE8-827A-C7BB5EB9612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636827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F9D385-30EB-4CE8-827A-C7BB5EB96127}" type="slidenum">
              <a:rPr lang="uk-UA" smtClean="0"/>
              <a:pPr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772863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F9D385-30EB-4CE8-827A-C7BB5EB96127}" type="slidenum">
              <a:rPr lang="uk-UA" smtClean="0"/>
              <a:pPr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881183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DC27-BD13-421B-AA00-7D0598B4FE51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9A12-FD48-4C86-BD78-DDEC4F1C3DB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737948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DC27-BD13-421B-AA00-7D0598B4FE51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9A12-FD48-4C86-BD78-DDEC4F1C3DB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651780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DC27-BD13-421B-AA00-7D0598B4FE51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9A12-FD48-4C86-BD78-DDEC4F1C3DB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232526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DC27-BD13-421B-AA00-7D0598B4FE51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9A12-FD48-4C86-BD78-DDEC4F1C3DB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565130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DC27-BD13-421B-AA00-7D0598B4FE51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9A12-FD48-4C86-BD78-DDEC4F1C3DB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199668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DC27-BD13-421B-AA00-7D0598B4FE51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9A12-FD48-4C86-BD78-DDEC4F1C3DB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35399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DC27-BD13-421B-AA00-7D0598B4FE51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9A12-FD48-4C86-BD78-DDEC4F1C3DB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166715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DC27-BD13-421B-AA00-7D0598B4FE51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9A12-FD48-4C86-BD78-DDEC4F1C3DB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669715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DC27-BD13-421B-AA00-7D0598B4FE51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9A12-FD48-4C86-BD78-DDEC4F1C3DB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618563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DC27-BD13-421B-AA00-7D0598B4FE51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9A12-FD48-4C86-BD78-DDEC4F1C3DB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594412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DC27-BD13-421B-AA00-7D0598B4FE51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9A12-FD48-4C86-BD78-DDEC4F1C3DB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39267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DC27-BD13-421B-AA00-7D0598B4FE51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9A12-FD48-4C86-BD78-DDEC4F1C3DB7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1792027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DC27-BD13-421B-AA00-7D0598B4FE51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9A12-FD48-4C86-BD78-DDEC4F1C3DB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6789482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DC27-BD13-421B-AA00-7D0598B4FE51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9A12-FD48-4C86-BD78-DDEC4F1C3DB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8620696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DC27-BD13-421B-AA00-7D0598B4FE51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9A12-FD48-4C86-BD78-DDEC4F1C3DB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7335754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DC27-BD13-421B-AA00-7D0598B4FE51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9A12-FD48-4C86-BD78-DDEC4F1C3DB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5998359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DC27-BD13-421B-AA00-7D0598B4FE51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D9A12-FD48-4C86-BD78-DDEC4F1C3DB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838190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D30DC27-BD13-421B-AA00-7D0598B4FE51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3FD9A12-FD48-4C86-BD78-DDEC4F1C3DB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24591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91440"/>
            <a:ext cx="12192000" cy="3418523"/>
          </a:xfrm>
        </p:spPr>
        <p:txBody>
          <a:bodyPr>
            <a:noAutofit/>
          </a:bodyPr>
          <a:lstStyle/>
          <a:p>
            <a:pPr fontAlgn="ctr"/>
            <a:r>
              <a:rPr lang="uk-U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Принципи формування міжособистісних стосунків. Стосунки з дорослими і однолітками.</a:t>
            </a:r>
            <a:br>
              <a:rPr lang="uk-U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Практичне завдання:</a:t>
            </a:r>
            <a:r>
              <a:rPr lang="uk-UA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Відпрацювання прийомів ефективного спілкування  з дорослими й однолітками</a:t>
            </a:r>
            <a:r>
              <a:rPr lang="uk-UA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58097" t="49418" r="32164" b="34463"/>
          <a:stretch/>
        </p:blipFill>
        <p:spPr>
          <a:xfrm>
            <a:off x="6728345" y="3671247"/>
            <a:ext cx="2920621" cy="28095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1791" t="56582" r="57015" b="27298"/>
          <a:stretch/>
        </p:blipFill>
        <p:spPr>
          <a:xfrm>
            <a:off x="2047163" y="3671247"/>
            <a:ext cx="3121730" cy="280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94524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30767" t="30062" r="32515" b="6612"/>
          <a:stretch/>
        </p:blipFill>
        <p:spPr>
          <a:xfrm>
            <a:off x="2181496" y="0"/>
            <a:ext cx="7720149" cy="685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26800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888273"/>
          </a:xfrm>
        </p:spPr>
        <p:txBody>
          <a:bodyPr/>
          <a:lstStyle/>
          <a:p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як ви думаєте?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1449978"/>
            <a:ext cx="10363826" cy="4341222"/>
          </a:xfrm>
        </p:spPr>
        <p:txBody>
          <a:bodyPr>
            <a:no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«Ніяка інша колекція так не знадобиться нам на схилі років, як “колекція спогадів і людських стосунків”, а якщо її не буде зовсім, то ту порожнечу в душі, яка неодмінно виникне на її місці, не зможуть заповнити ні різнокольорові магніти , ні томики класиків, ні навіть яйця Фаберже і всі діаманти на світі.»                  </a:t>
            </a:r>
            <a:r>
              <a:rPr lang="uk-UA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О.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Рой</a:t>
            </a:r>
            <a:endParaRPr lang="uk-UA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5778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613953"/>
          </a:xfrm>
        </p:spPr>
        <p:txBody>
          <a:bodyPr/>
          <a:lstStyle/>
          <a:p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Міжособистісні стосунки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509452"/>
            <a:ext cx="12192000" cy="6348548"/>
          </a:xfrm>
        </p:spPr>
        <p:txBody>
          <a:bodyPr>
            <a:normAutofit fontScale="92500" lnSpcReduction="20000"/>
          </a:bodyPr>
          <a:lstStyle/>
          <a:p>
            <a:r>
              <a:rPr lang="uk-UA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Міжособистісні стосунки­ 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—­ це­ сукупність зв’язків,­ створених ­людьми;­ почуття,­ судження ­та звернення­ одне ­до ­одного; стосунки ­з ­близькими­ людьми:­ стосунки­ між­ дітьми,­ між чоловіком ­і­ дружиною, братом ­і­ сестрою.­ Звісно,­ міжособистісні­ стосунки­ не ­обмежуються колом ­сім’ї, між­ людьми,­ які­ нас ­оточують,­ теж­ існують­ взаємини. </a:t>
            </a:r>
          </a:p>
          <a:p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Вони­ можуть ­бути ­</a:t>
            </a:r>
            <a:r>
              <a:rPr lang="uk-UA" sz="18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офіційні­ й­ неофіційні,­ стосунки­ керівництва­ та підлеглих, ­ділові ­й­ особисті,­ раціональні­ й ­емоційні.­</a:t>
            </a:r>
          </a:p>
          <a:p>
            <a:r>
              <a:rPr lang="uk-UA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Офіційними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­називають стосунки,­ які ­виникають ­між ­людьми­ на ­посадовій ­основі.­ Вони фіксуються законом,­ регулюються­ положеннями, ­що ­затверджені­ офіційно,­ відповідними правилами ­та­ нормами.­</a:t>
            </a:r>
          </a:p>
          <a:p>
            <a:r>
              <a:rPr lang="uk-UA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Неофіційні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­стосунки ­формуються ­на ­основі ­особистих, ­або ­приватних,­ стосунків ­між­ людьми.­</a:t>
            </a:r>
          </a:p>
          <a:p>
            <a:r>
              <a:rPr lang="uk-UA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Ділові­ 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стосунки ­виникають ­унаслідок­ спільної­ праці ­людей.  </a:t>
            </a:r>
          </a:p>
          <a:p>
            <a:r>
              <a:rPr lang="uk-UA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особисті­ 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складаються між­ людьми­ незалежно­ від­ спільної­ праці.­</a:t>
            </a:r>
          </a:p>
          <a:p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У­ </a:t>
            </a:r>
            <a:r>
              <a:rPr lang="uk-UA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раціональних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­міжособистісних стосунках ­головне ­—­ знання­ людей­ одне­ про ­одного­ й­ об’єктивні оцінки,­ які їм­ дає­ оточення.­</a:t>
            </a:r>
          </a:p>
          <a:p>
            <a:r>
              <a:rPr lang="uk-UA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Емоційні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­ взаємини­ —­ це,­ навпаки,­ оцінки­ суб’єктивні,­ що ґрунтуються­ на ­особистому, індивідуальному­ сприйнятті­ одне­ одного.­ Такі стосунки ­обов’язково­ супроводжуються ­позитивними або ­негативними ­емоціями;­ вони ­не­ завжди­ будуються­ на­ дійсній,­ об’єктивній­ </a:t>
            </a:r>
            <a:r>
              <a:rPr lang="uk-UA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інформації­ про­ людину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uk-UA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1754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770708"/>
          </a:xfrm>
        </p:spPr>
        <p:txBody>
          <a:bodyPr>
            <a:normAutofit fontScale="90000"/>
          </a:bodyPr>
          <a:lstStyle/>
          <a:p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Формування міжособистісних стосунків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470264"/>
            <a:ext cx="12318274" cy="6479176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Спілкуючись, люди утворюють різні групи. </a:t>
            </a:r>
          </a:p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Група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це спільнота людей, які об’єдналися для спільної роботи або спілкування. Кожен член групи має свій статус. </a:t>
            </a:r>
          </a:p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Статус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це закріплені за людиною права й обов’язки, які визначають її місце в групі. Усе ваше життя проходить у групах. Спочатку це сім’я, клас,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гуртки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інтересами, спорт. У кожній групі ви маєте свій статус, займаєте в ній своє місце й обов’язково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враховуєте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інтереси інших її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членів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загальні інтереси групи.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формуванні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людських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стосунків важливе значення мають сприйняття, оцінка й розуміння людьми одне одного. Розвиток міжособистісних стосунків у групі проходить кілька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етапів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Перший етап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етап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знайомства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виникнення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взаємного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контакту,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взаємного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сприйняття й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оцінки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людьми одне одного, що зазвичай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впливає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характер взаємин між ними.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Другий етап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етап дружніх стосунків: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виникнення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міжособистісних стосунків, формування внутрішнього ставлення людей одне до одного, поява не формального активу, тобто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членів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групи, що мають авторитет у багатьох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членів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колективу. Цей етап характеризується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створенням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системи міжособистісних і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ділових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стосунків між членами колективу,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появою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лідера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групи, де всі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учасни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визнають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його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керівництво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покладаються на нього в прийнятті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серйозних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шень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вирішенні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важливих проблем.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Третій етап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етап товариських стосунків: зближення поглядів,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підтримка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одне одного,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довіра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Цей етап розвитку стосунків характеризується високим рівнем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згуртованості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єдності,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близькості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поглядів,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оцінок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позицій.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243580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1999" cy="1436913"/>
          </a:xfrm>
        </p:spPr>
        <p:txBody>
          <a:bodyPr>
            <a:normAutofit fontScale="90000"/>
          </a:bodyPr>
          <a:lstStyle/>
          <a:p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 ці якості особистості можуть вплинути на позитивні й негативні міжособистісні стосунки?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-1" y="1149532"/>
            <a:ext cx="12383590" cy="5708468"/>
          </a:xfrm>
        </p:spPr>
        <p:txBody>
          <a:bodyPr>
            <a:noAutofit/>
          </a:bodyPr>
          <a:lstStyle/>
          <a:p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Домінантність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характеризує схильність до лідерства, домінування; </a:t>
            </a:r>
          </a:p>
          <a:p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упевненість у собі 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незалежність, непохитність; </a:t>
            </a:r>
          </a:p>
          <a:p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вимогливість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прямолінійність, наполегливість, конфліктність; </a:t>
            </a:r>
          </a:p>
          <a:p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скептицизм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недовірливість, підозрілість, образливість, упертість, негативізм; </a:t>
            </a:r>
          </a:p>
          <a:p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поступливість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сором’язливість, скромність, критичне ставлення до себе; </a:t>
            </a:r>
          </a:p>
          <a:p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довірливість 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залежність, слухняність, вдячність, інертність; </a:t>
            </a:r>
          </a:p>
          <a:p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добросердечність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здатність до взаємодопомоги, товариськість, доброзичливість, несамостійність; </a:t>
            </a:r>
          </a:p>
          <a:p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чуйність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делікатність, ніжність, терпимість до недоліків, альтруїзм, бажання допомагати іншим. </a:t>
            </a:r>
          </a:p>
        </p:txBody>
      </p:sp>
    </p:spTree>
    <p:extLst>
      <p:ext uri="{BB962C8B-B14F-4D97-AF65-F5344CB8AC3E}">
        <p14:creationId xmlns:p14="http://schemas.microsoft.com/office/powerpoint/2010/main" xmlns="" val="3460520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1449976"/>
          </a:xfrm>
        </p:spPr>
        <p:txBody>
          <a:bodyPr/>
          <a:lstStyle/>
          <a:p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Формування здорових стосунків</a:t>
            </a:r>
            <a:r>
              <a:rPr lang="en-US" dirty="0"/>
              <a:t/>
            </a:r>
            <a:br>
              <a:rPr lang="en-US" dirty="0"/>
            </a:b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31244" t="33495" r="29892" b="41328"/>
          <a:stretch/>
        </p:blipFill>
        <p:spPr>
          <a:xfrm>
            <a:off x="321427" y="1449977"/>
            <a:ext cx="11549548" cy="467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0876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33642" t="41315" r="33476" b="38794"/>
          <a:stretch/>
        </p:blipFill>
        <p:spPr>
          <a:xfrm>
            <a:off x="109183" y="1310185"/>
            <a:ext cx="11969086" cy="502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5157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731519"/>
          </a:xfrm>
        </p:spPr>
        <p:txBody>
          <a:bodyPr/>
          <a:lstStyle/>
          <a:p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Стосунки з однолітками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731520"/>
            <a:ext cx="6910251" cy="6126480"/>
          </a:xfrm>
        </p:spPr>
        <p:txBody>
          <a:bodyPr>
            <a:normAutofit lnSpcReduction="10000"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Емоційна прив’язаність у міжособистісних стосунках на етапі юнацького віку реалізується в дружбі, яка є школою саморозкриття особистості, розуміння іншої людини. Її критеріями багато хто з вас уважає взаєморозуміння, взаємодопомогу, вірність і психологічну близькість.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Дружба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це взаємини між людьми, що ґрунтуються на єдності поглядів, інтересів і життєвих цілей. Вона виявляється не тільки в спільній діяльності та спілкуванні, яке здебільшого зумовлюється зовнішніми обставинами, а й у духовному спілкуванні, взаємній особистій зацікавленості. Початковою формою дружби може бути товаришування, збагачене особистою приязню.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6053" t="54684" r="51842" b="22789"/>
          <a:stretch/>
        </p:blipFill>
        <p:spPr>
          <a:xfrm>
            <a:off x="6756513" y="596764"/>
            <a:ext cx="5435487" cy="34618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5658" t="53421" r="53684" b="33105"/>
          <a:stretch/>
        </p:blipFill>
        <p:spPr>
          <a:xfrm>
            <a:off x="7779662" y="4058651"/>
            <a:ext cx="3542926" cy="279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7331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940525"/>
          </a:xfrm>
        </p:spPr>
        <p:txBody>
          <a:bodyPr/>
          <a:lstStyle/>
          <a:p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Стосунки з дорослими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770710"/>
            <a:ext cx="7289074" cy="6087290"/>
          </a:xfrm>
        </p:spPr>
        <p:txBody>
          <a:bodyPr>
            <a:normAutofit lnSpcReduction="10000"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Основним змістом спілкування з дорослими стають питання соціальних проблем, взаємин між людьми. Це й навчання, і вибір майбутньої професії, міжособистісні стосунки, захоплення, норми моралі, ваше минуле, теперішнє та майбутнє, атмосфера в родині тощо. Більшість з вас уважає, що проблеми життєвого самовизначення неможливо розв’язати в спілкуванні з ровесниками, оскільки їхній соціальний досвід ще недостатній для цього.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Добре, коли в стосунках з близькими людьми переважає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довірливий тип взаємин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Це створює сприятливі умови для вирішення характерної для цього періоду проблеми пізнання себе, своїх можливостей і свого місця в житті.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53684" t="48368" r="26711" b="33737"/>
          <a:stretch/>
        </p:blipFill>
        <p:spPr>
          <a:xfrm>
            <a:off x="7177245" y="790076"/>
            <a:ext cx="5014755" cy="28607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50395" t="30473" r="36316" b="56263"/>
          <a:stretch/>
        </p:blipFill>
        <p:spPr>
          <a:xfrm>
            <a:off x="7177245" y="3729984"/>
            <a:ext cx="5014755" cy="312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901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287384"/>
            <a:ext cx="12191999" cy="796833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Поради щодо встановлення контакту з іншими людьми:</a:t>
            </a:r>
            <a:endParaRPr lang="uk-U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-1" y="1005840"/>
            <a:ext cx="12191999" cy="585216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якомога швидше знайти спільні інтереси; </a:t>
            </a:r>
          </a:p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по­-дружньому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ставитися до співрозмовника (усміхатися, уважно слухати); </a:t>
            </a:r>
          </a:p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не виявляти до співрозмовника зверхності;</a:t>
            </a:r>
          </a:p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щиро цікавитися співрозмовником і тим, про що він говорить; </a:t>
            </a:r>
          </a:p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намагатися діяти незалежно від свого настрою.</a:t>
            </a:r>
            <a:endParaRPr lang="uk-U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1690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770708"/>
          </a:xfrm>
        </p:spPr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Якщо конфлікт уже розпочався…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770710"/>
            <a:ext cx="12192000" cy="6087290"/>
          </a:xfrm>
        </p:spPr>
        <p:txBody>
          <a:bodyPr>
            <a:norm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Якщо конфлікт уже розпочався, то для того, щоб його залагодити або спрямувати в конструктивне русло, потрібно дотримуватися певних правил: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вирішувати проблему шляхом переговорів, а не образ;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обговорити умови проведення переговорів і поведінки під час них;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намагатися вирішити проблему конструктивно;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знайти рішення, яке влаштує обох, і домовитися його виконувати.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0407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32147" t="33705" r="31483" b="39193"/>
          <a:stretch/>
        </p:blipFill>
        <p:spPr>
          <a:xfrm>
            <a:off x="103965" y="436729"/>
            <a:ext cx="11987952" cy="615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9650063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71</TotalTime>
  <Words>1060</Words>
  <Application>Microsoft Office PowerPoint</Application>
  <PresentationFormat>Произвольный</PresentationFormat>
  <Paragraphs>50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Капля</vt:lpstr>
      <vt:lpstr>Принципи формування міжособистісних стосунків. Стосунки з дорослими і однолітками. Практичне завдання: Відпрацювання прийомів ефективного спілкування  з дорослими й однолітками.</vt:lpstr>
      <vt:lpstr>Слайд 2</vt:lpstr>
      <vt:lpstr>А як ви думаєте?</vt:lpstr>
      <vt:lpstr>Міжособистісні стосунки</vt:lpstr>
      <vt:lpstr>Формування міжособистісних стосунків </vt:lpstr>
      <vt:lpstr>Як ці якості особистості можуть вплинути на позитивні й негативні міжособистісні стосунки? </vt:lpstr>
      <vt:lpstr>Формування здорових стосунків </vt:lpstr>
      <vt:lpstr>Слайд 8</vt:lpstr>
      <vt:lpstr>Стосунки з однолітками</vt:lpstr>
      <vt:lpstr>Стосунки з дорослими</vt:lpstr>
      <vt:lpstr>Поради щодо встановлення контакту з іншими людьми:</vt:lpstr>
      <vt:lpstr>Якщо конфлікт уже розпочався…</vt:lpstr>
      <vt:lpstr>Слайд 13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Принципи формування міжособистісних стосунків. Стосунки з дорослими і однолітками. Практичні завдання Відпрацювання прийомів ефективного спілкування  з дорослими й однолітками.</dc:title>
  <dc:creator>User</dc:creator>
  <cp:lastModifiedBy>Roshko</cp:lastModifiedBy>
  <cp:revision>17</cp:revision>
  <dcterms:created xsi:type="dcterms:W3CDTF">2021-02-02T09:48:04Z</dcterms:created>
  <dcterms:modified xsi:type="dcterms:W3CDTF">2021-03-07T19:05:08Z</dcterms:modified>
</cp:coreProperties>
</file>