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8" r:id="rId3"/>
    <p:sldId id="257" r:id="rId4"/>
    <p:sldId id="259" r:id="rId5"/>
    <p:sldId id="265" r:id="rId6"/>
    <p:sldId id="260" r:id="rId7"/>
    <p:sldId id="261" r:id="rId8"/>
    <p:sldId id="262" r:id="rId9"/>
    <p:sldId id="263" r:id="rId10"/>
    <p:sldId id="264" r:id="rId11"/>
    <p:sldId id="266" r:id="rId1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5" autoAdjust="0"/>
    <p:restoredTop sz="94660"/>
  </p:normalViewPr>
  <p:slideViewPr>
    <p:cSldViewPr snapToGrid="0">
      <p:cViewPr varScale="1">
        <p:scale>
          <a:sx n="46" d="100"/>
          <a:sy n="46" d="100"/>
        </p:scale>
        <p:origin x="7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891608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113743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3422942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F57E82E-CFA0-4B50-8CDC-4F8078CA41B2}" type="datetimeFigureOut">
              <a:rPr lang="uk-UA" smtClean="0"/>
              <a:t>08.03.2021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630149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F57E82E-CFA0-4B50-8CDC-4F8078CA41B2}" type="datetimeFigureOut">
              <a:rPr lang="uk-UA" smtClean="0"/>
              <a:t>08.03.2021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610060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3"/>
          <p:cNvSpPr>
            <a:spLocks noGrp="1"/>
          </p:cNvSpPr>
          <p:nvPr>
            <p:ph type="ftr" sz="quarter" idx="11"/>
          </p:nvPr>
        </p:nvSpPr>
        <p:spPr/>
        <p:txBody>
          <a:bodyPr/>
          <a:lstStyle/>
          <a:p>
            <a:endParaRPr lang="uk-UA"/>
          </a:p>
        </p:txBody>
      </p:sp>
      <p:sp>
        <p:nvSpPr>
          <p:cNvPr id="6" name="Slide Number Placeholder 4"/>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647439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2"/>
          <p:cNvSpPr>
            <a:spLocks noGrp="1"/>
          </p:cNvSpPr>
          <p:nvPr>
            <p:ph type="ftr" sz="quarter" idx="11"/>
          </p:nvPr>
        </p:nvSpPr>
        <p:spPr/>
        <p:txBody>
          <a:bodyPr/>
          <a:lstStyle/>
          <a:p>
            <a:endParaRPr lang="uk-UA"/>
          </a:p>
        </p:txBody>
      </p:sp>
      <p:sp>
        <p:nvSpPr>
          <p:cNvPr id="6" name="Slide Number Placeholder 3"/>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2049589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5"/>
          <p:cNvSpPr>
            <a:spLocks noGrp="1"/>
          </p:cNvSpPr>
          <p:nvPr>
            <p:ph type="ftr" sz="quarter" idx="11"/>
          </p:nvPr>
        </p:nvSpPr>
        <p:spPr/>
        <p:txBody>
          <a:bodyPr/>
          <a:lstStyle/>
          <a:p>
            <a:endParaRPr lang="uk-UA"/>
          </a:p>
        </p:txBody>
      </p:sp>
      <p:sp>
        <p:nvSpPr>
          <p:cNvPr id="6" name="Slide Number Placeholder 6"/>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06868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F57E82E-CFA0-4B50-8CDC-4F8078CA41B2}" type="datetimeFigureOut">
              <a:rPr lang="uk-UA" smtClean="0"/>
              <a:t>08.03.2021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4036057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F57E82E-CFA0-4B50-8CDC-4F8078CA41B2}" type="datetimeFigureOut">
              <a:rPr lang="uk-UA" smtClean="0"/>
              <a:t>08.03.2021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2305231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64778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13899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1684895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3129474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3540498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3521765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F57E82E-CFA0-4B50-8CDC-4F8078CA41B2}" type="datetimeFigureOut">
              <a:rPr lang="uk-UA" smtClean="0"/>
              <a:t>08.03.2021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F253E78-6B94-41BC-8C15-8CAE11DA6D44}" type="slidenum">
              <a:rPr lang="uk-UA" smtClean="0"/>
              <a:t>‹#›</a:t>
            </a:fld>
            <a:endParaRPr lang="uk-UA"/>
          </a:p>
        </p:txBody>
      </p:sp>
    </p:spTree>
    <p:extLst>
      <p:ext uri="{BB962C8B-B14F-4D97-AF65-F5344CB8AC3E}">
        <p14:creationId xmlns:p14="http://schemas.microsoft.com/office/powerpoint/2010/main" val="2451796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F57E82E-CFA0-4B50-8CDC-4F8078CA41B2}" type="datetimeFigureOut">
              <a:rPr lang="uk-UA" smtClean="0"/>
              <a:t>08.03.2021</a:t>
            </a:fld>
            <a:endParaRPr lang="uk-U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F253E78-6B94-41BC-8C15-8CAE11DA6D44}" type="slidenum">
              <a:rPr lang="uk-UA" smtClean="0"/>
              <a:t>‹#›</a:t>
            </a:fld>
            <a:endParaRPr lang="uk-UA"/>
          </a:p>
        </p:txBody>
      </p:sp>
    </p:spTree>
    <p:extLst>
      <p:ext uri="{BB962C8B-B14F-4D97-AF65-F5344CB8AC3E}">
        <p14:creationId xmlns:p14="http://schemas.microsoft.com/office/powerpoint/2010/main" val="1244495450"/>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4072" y="207818"/>
            <a:ext cx="11492345" cy="1517073"/>
          </a:xfrm>
        </p:spPr>
        <p:txBody>
          <a:bodyPr>
            <a:normAutofit fontScale="90000"/>
          </a:bodyPr>
          <a:lstStyle/>
          <a:p>
            <a:pPr algn="ctr"/>
            <a:r>
              <a:rPr lang="ru-RU" sz="3200" b="1" dirty="0" smtClean="0">
                <a:latin typeface="Times New Roman" panose="02020603050405020304" pitchFamily="18" charset="0"/>
                <a:cs typeface="Times New Roman" panose="02020603050405020304" pitchFamily="18" charset="0"/>
              </a:rPr>
              <a:t>9 класс</a:t>
            </a:r>
            <a:br>
              <a:rPr lang="ru-RU" sz="3200" b="1" dirty="0" smtClean="0">
                <a:latin typeface="Times New Roman" panose="02020603050405020304" pitchFamily="18" charset="0"/>
                <a:cs typeface="Times New Roman" panose="02020603050405020304" pitchFamily="18" charset="0"/>
              </a:rPr>
            </a:br>
            <a:r>
              <a:rPr lang="ru-RU" sz="3200" b="1" dirty="0" smtClean="0">
                <a:latin typeface="Times New Roman" panose="02020603050405020304" pitchFamily="18" charset="0"/>
                <a:cs typeface="Times New Roman" panose="02020603050405020304" pitchFamily="18" charset="0"/>
              </a:rPr>
              <a:t>Развитие речи. Культура речи </a:t>
            </a:r>
            <a:br>
              <a:rPr lang="ru-RU" sz="3200" b="1" dirty="0" smtClean="0">
                <a:latin typeface="Times New Roman" panose="02020603050405020304" pitchFamily="18" charset="0"/>
                <a:cs typeface="Times New Roman" panose="02020603050405020304" pitchFamily="18" charset="0"/>
              </a:rPr>
            </a:br>
            <a:r>
              <a:rPr lang="ru-RU" sz="3200" b="1" dirty="0" smtClean="0">
                <a:latin typeface="Times New Roman" panose="02020603050405020304" pitchFamily="18" charset="0"/>
                <a:cs typeface="Times New Roman" panose="02020603050405020304" pitchFamily="18" charset="0"/>
              </a:rPr>
              <a:t>Все ли так прекрасно?</a:t>
            </a:r>
            <a:endParaRPr lang="uk-UA" sz="32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74072" y="1724891"/>
            <a:ext cx="11817927" cy="4405745"/>
          </a:xfrm>
        </p:spPr>
        <p:txBody>
          <a:bodyPr>
            <a:noAutofit/>
          </a:bodyPr>
          <a:lstStyle/>
          <a:p>
            <a:pPr algn="l"/>
            <a:r>
              <a:rPr lang="ru-RU" sz="3200" b="1" dirty="0" smtClean="0">
                <a:latin typeface="Times New Roman" panose="02020603050405020304" pitchFamily="18" charset="0"/>
                <a:cs typeface="Times New Roman" panose="02020603050405020304" pitchFamily="18" charset="0"/>
              </a:rPr>
              <a:t>Читаем, применяя технику просмотрового чтения; определяем затронутую автором проблему. </a:t>
            </a:r>
          </a:p>
          <a:p>
            <a:pPr algn="l"/>
            <a:r>
              <a:rPr lang="ru-RU" sz="3200" b="1" dirty="0" smtClean="0">
                <a:latin typeface="Times New Roman" panose="02020603050405020304" pitchFamily="18" charset="0"/>
                <a:cs typeface="Times New Roman" panose="02020603050405020304" pitchFamily="18" charset="0"/>
              </a:rPr>
              <a:t>Говорим, обсуждая роль слова в выражении глубинного смысла эссе. </a:t>
            </a:r>
          </a:p>
          <a:p>
            <a:pPr algn="l"/>
            <a:r>
              <a:rPr lang="ru-RU" sz="3200" b="1" dirty="0" smtClean="0">
                <a:latin typeface="Times New Roman" panose="02020603050405020304" pitchFamily="18" charset="0"/>
                <a:cs typeface="Times New Roman" panose="02020603050405020304" pitchFamily="18" charset="0"/>
              </a:rPr>
              <a:t>Пишем, подбирая синонимы и антонимы, составляя с ними словосочетания.</a:t>
            </a:r>
            <a:endParaRPr lang="uk-UA"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2096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9383" y="498763"/>
            <a:ext cx="8873836" cy="6001643"/>
          </a:xfrm>
          <a:prstGeom prst="rect">
            <a:avLst/>
          </a:prstGeom>
        </p:spPr>
        <p:txBody>
          <a:bodyPr wrap="square">
            <a:spAutoFit/>
          </a:bodyPr>
          <a:lstStyle/>
          <a:p>
            <a:r>
              <a:rPr lang="ru-RU" sz="3200" b="1" dirty="0" smtClean="0">
                <a:latin typeface="Times New Roman" panose="02020603050405020304" pitchFamily="18" charset="0"/>
                <a:cs typeface="Times New Roman" panose="02020603050405020304" pitchFamily="18" charset="0"/>
              </a:rPr>
              <a:t>Средства массовой информации, включая кино, популярную музыку, развлекательную литературу, рекламу и  т. д., способны оказывать мощное воздействие на аудиторию. С  их бурным развитием возникла массовая культура. Главное в  ней  — развлечение широких масс населения. Массовая культура понятна и  доступна всем возрастам, всем слоям населения независимо от уровня образования. Основной ее чертой является простота идей и образов: текстов, движений, звуков и  т. п.</a:t>
            </a:r>
            <a:endParaRPr lang="uk-UA" sz="3200" b="1" dirty="0">
              <a:latin typeface="Times New Roman" panose="02020603050405020304" pitchFamily="18" charset="0"/>
              <a:cs typeface="Times New Roman" panose="02020603050405020304" pitchFamily="18" charset="0"/>
            </a:endParaRPr>
          </a:p>
        </p:txBody>
      </p:sp>
      <p:pic>
        <p:nvPicPr>
          <p:cNvPr id="2050" name="Picture 2" descr="Средства массовой информации как инструмент воспитания современной  молодёжи/Mass media as a tool for the education of modern youth — ВЕК  ИНФОРМАЦИИ (сетевое изда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0953" y="665018"/>
            <a:ext cx="3071047" cy="20464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Средства массовой информации - векторные изображения, Средства массовой  информации картинки | Deposit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954" y="3301926"/>
            <a:ext cx="2873716" cy="2878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4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1353800" cy="1460500"/>
          </a:xfrm>
        </p:spPr>
        <p:txBody>
          <a:bodyPr>
            <a:noAutofit/>
          </a:bodyPr>
          <a:lstStyle/>
          <a:p>
            <a:r>
              <a:rPr lang="ru-RU" sz="3200" b="1" dirty="0" smtClean="0">
                <a:latin typeface="Times New Roman" panose="02020603050405020304" pitchFamily="18" charset="0"/>
                <a:cs typeface="Times New Roman" panose="02020603050405020304" pitchFamily="18" charset="0"/>
              </a:rPr>
              <a:t>Просмотрите эссе В.  </a:t>
            </a:r>
            <a:r>
              <a:rPr lang="ru-RU" sz="3200" b="1" dirty="0" err="1" smtClean="0">
                <a:latin typeface="Times New Roman" panose="02020603050405020304" pitchFamily="18" charset="0"/>
                <a:cs typeface="Times New Roman" panose="02020603050405020304" pitchFamily="18" charset="0"/>
              </a:rPr>
              <a:t>Шимборской</a:t>
            </a:r>
            <a:r>
              <a:rPr lang="ru-RU" sz="3200" b="1" dirty="0" smtClean="0">
                <a:latin typeface="Times New Roman" panose="02020603050405020304" pitchFamily="18" charset="0"/>
                <a:cs typeface="Times New Roman" panose="02020603050405020304" pitchFamily="18" charset="0"/>
              </a:rPr>
              <a:t>* «Книга-заменитель» и  определите наиболее частотное слово. Прочитайте текст вслух. </a:t>
            </a:r>
            <a:br>
              <a:rPr lang="ru-RU" sz="3200" b="1" dirty="0" smtClean="0">
                <a:latin typeface="Times New Roman" panose="02020603050405020304" pitchFamily="18" charset="0"/>
                <a:cs typeface="Times New Roman" panose="02020603050405020304" pitchFamily="18" charset="0"/>
              </a:rPr>
            </a:br>
            <a:r>
              <a:rPr lang="ru-RU" sz="3200" b="1" dirty="0" smtClean="0">
                <a:latin typeface="Times New Roman" panose="02020603050405020304" pitchFamily="18" charset="0"/>
                <a:cs typeface="Times New Roman" panose="02020603050405020304" pitchFamily="18" charset="0"/>
              </a:rPr>
              <a:t>Подумайте, какую проблему затрагивает автор</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98764" y="2826327"/>
            <a:ext cx="10868891" cy="3761508"/>
          </a:xfrm>
        </p:spPr>
        <p:txBody>
          <a:bodyPr>
            <a:normAutofit lnSpcReduction="10000"/>
          </a:bodyPr>
          <a:lstStyle/>
          <a:p>
            <a:r>
              <a:rPr lang="ru-RU" sz="2400" b="1" i="1" dirty="0" smtClean="0">
                <a:latin typeface="Times New Roman" panose="02020603050405020304" pitchFamily="18" charset="0"/>
                <a:cs typeface="Times New Roman" panose="02020603050405020304" pitchFamily="18" charset="0"/>
              </a:rPr>
              <a:t>Некоторые слова ни с того ни с сего делают головокружительную карьеру и либо на определенное время, либо навсегда вытесняют из употребления другие слова со схожим значением. </a:t>
            </a:r>
            <a:r>
              <a:rPr lang="ru-RU" sz="2400" b="1" dirty="0" smtClean="0">
                <a:latin typeface="Times New Roman" panose="02020603050405020304" pitchFamily="18" charset="0"/>
                <a:cs typeface="Times New Roman" panose="02020603050405020304" pitchFamily="18" charset="0"/>
              </a:rPr>
              <a:t>На телевидении и на радио, но особенно на телевидении, во всех развлекательных программах, интервью, викторинах и рекламе никому не приходит в голову другое определение, если нужно выразить благосклонное отношение к кому-либо или чему-либо, кроме как прекрасный, прекрасная, прекрасное.</a:t>
            </a:r>
            <a:r>
              <a:rPr lang="ru-RU" sz="2400" b="1" dirty="0">
                <a:latin typeface="Times New Roman" panose="02020603050405020304" pitchFamily="18" charset="0"/>
                <a:cs typeface="Times New Roman" panose="02020603050405020304" pitchFamily="18" charset="0"/>
              </a:rPr>
              <a:t> </a:t>
            </a:r>
            <a:endParaRPr lang="ru-RU" sz="2400" b="1" dirty="0" smtClean="0">
              <a:latin typeface="Times New Roman" panose="02020603050405020304" pitchFamily="18" charset="0"/>
              <a:cs typeface="Times New Roman" panose="02020603050405020304" pitchFamily="18" charset="0"/>
            </a:endParaRPr>
          </a:p>
          <a:p>
            <a:r>
              <a:rPr lang="ru-RU" sz="2400" b="1" dirty="0" smtClean="0">
                <a:latin typeface="Times New Roman" panose="02020603050405020304" pitchFamily="18" charset="0"/>
                <a:cs typeface="Times New Roman" panose="02020603050405020304" pitchFamily="18" charset="0"/>
              </a:rPr>
              <a:t>Поскольку </a:t>
            </a:r>
            <a:r>
              <a:rPr lang="ru-RU" sz="2400" b="1" dirty="0">
                <a:latin typeface="Times New Roman" panose="02020603050405020304" pitchFamily="18" charset="0"/>
                <a:cs typeface="Times New Roman" panose="02020603050405020304" pitchFamily="18" charset="0"/>
              </a:rPr>
              <a:t>телевидение является </a:t>
            </a:r>
            <a:r>
              <a:rPr lang="ru-RU" sz="2400" b="1" dirty="0" err="1">
                <a:latin typeface="Times New Roman" panose="02020603050405020304" pitchFamily="18" charset="0"/>
                <a:cs typeface="Times New Roman" panose="02020603050405020304" pitchFamily="18" charset="0"/>
              </a:rPr>
              <a:t>книгозаменителем</a:t>
            </a:r>
            <a:r>
              <a:rPr lang="ru-RU" sz="2400" b="1" dirty="0">
                <a:latin typeface="Times New Roman" panose="02020603050405020304" pitchFamily="18" charset="0"/>
                <a:cs typeface="Times New Roman" panose="02020603050405020304" pitchFamily="18" charset="0"/>
              </a:rPr>
              <a:t> для 50 процентов взрослых, которые традиционных книг уже не читают, возьму на себя смелость рассмотреть это «чтиво» пристальнее. </a:t>
            </a:r>
          </a:p>
          <a:p>
            <a:endParaRPr lang="uk-UA"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404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473" y="187036"/>
            <a:ext cx="9123218" cy="6370975"/>
          </a:xfrm>
          <a:prstGeom prst="rect">
            <a:avLst/>
          </a:prstGeom>
        </p:spPr>
        <p:txBody>
          <a:bodyPr wrap="square">
            <a:spAutoFit/>
          </a:bodyPr>
          <a:lstStyle/>
          <a:p>
            <a:r>
              <a:rPr lang="ru-RU" sz="2400" b="1" i="1" dirty="0" smtClean="0">
                <a:latin typeface="Times New Roman" panose="02020603050405020304" pitchFamily="18" charset="0"/>
                <a:cs typeface="Times New Roman" panose="02020603050405020304" pitchFamily="18" charset="0"/>
              </a:rPr>
              <a:t> </a:t>
            </a:r>
          </a:p>
          <a:p>
            <a:r>
              <a:rPr lang="ru-RU" sz="2400" b="1" dirty="0" smtClean="0">
                <a:latin typeface="Times New Roman" panose="02020603050405020304" pitchFamily="18" charset="0"/>
                <a:cs typeface="Times New Roman" panose="02020603050405020304" pitchFamily="18" charset="0"/>
              </a:rPr>
              <a:t>Что в результате имеем? У нас есть прекрасные специалисты, которые создают прекрасную атмосферу. У нас есть прекрасные игры и прекрасные конкурсы. Имеются прекрасные жюри, прекрасная публика и прекрасные участники. Некоторые из них используют прекрасный случай, чтобы поприветствовать прекрасную семью, и прежде всего прекрасных детей, находящихся под прекрасным присмотром прекрасных бабушек. Если позволяет время, передают привет прекрасным соседям, прекрасным коллегам и прекрасному шефу. Подобные игры — это, вне </a:t>
            </a:r>
            <a:r>
              <a:rPr lang="ru-RU" sz="2400" b="1" dirty="0" smtClean="0">
                <a:latin typeface="Times New Roman" panose="02020603050405020304" pitchFamily="18" charset="0"/>
                <a:cs typeface="Times New Roman" panose="02020603050405020304" pitchFamily="18" charset="0"/>
              </a:rPr>
              <a:t>всяких сомнений, прекрасный шанс выиграть прекрасную морозильную камеру, прекрасные роликовые коньки и прекрасный автомобиль. Для этого достаточно на заданный вопрос дать прекрасный ответ. Ничем не отличаются и музыкальные мероприятия. В них принимают участие прекрасные группы с прекрасными вокалистами, которые прекрасно исполняют прекрасные песни. </a:t>
            </a:r>
            <a:endParaRPr lang="uk-UA" sz="2400" b="1" dirty="0">
              <a:latin typeface="Times New Roman" panose="02020603050405020304" pitchFamily="18" charset="0"/>
              <a:cs typeface="Times New Roman" panose="02020603050405020304" pitchFamily="18" charset="0"/>
            </a:endParaRPr>
          </a:p>
        </p:txBody>
      </p:sp>
      <p:pic>
        <p:nvPicPr>
          <p:cNvPr id="3074" name="Picture 2" descr="Средства массовой информации и закон о ни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0031" y="4983644"/>
            <a:ext cx="3148734" cy="15743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Раздел бюджета на 2019-2021 гг. &quot;Средства массовой информации&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2315" y="1746345"/>
            <a:ext cx="207645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405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07817"/>
            <a:ext cx="9268691" cy="6124754"/>
          </a:xfrm>
          <a:prstGeom prst="rect">
            <a:avLst/>
          </a:prstGeom>
        </p:spPr>
        <p:txBody>
          <a:bodyPr wrap="square">
            <a:spAutoFit/>
          </a:bodyPr>
          <a:lstStyle/>
          <a:p>
            <a:r>
              <a:rPr lang="ru-RU" sz="2800" b="1" i="1"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Актеры тоже не отстают. Только что закончили снимать прекрасный фильм под прекрасным руководством прекрасного режиссера. Спорт тоже не хуже других. Есть прекрасные рекордсмены, прекрасные тренеры, прекрасные соревнования, прекрасные успехи, после которых остаются прекрасные воспоминания. Ну и, наконец, можем всласть любоваться прекрасными церемониями, прекрасными праздниками, прекрасными юбилеями. </a:t>
            </a:r>
          </a:p>
          <a:p>
            <a:r>
              <a:rPr lang="ru-RU" sz="2800" b="1" dirty="0" smtClean="0">
                <a:latin typeface="Times New Roman" panose="02020603050405020304" pitchFamily="18" charset="0"/>
                <a:cs typeface="Times New Roman" panose="02020603050405020304" pitchFamily="18" charset="0"/>
              </a:rPr>
              <a:t>Только в определенное время экран с чудесами исчезает. Просматриваем новости. Безобразные трупы, улыбающиеся лица гангстеров, синюшные тельца детей, обломки разбитых автомобилей, толпы, которые размахивают крестом, будто это обыкновенная палка.</a:t>
            </a:r>
            <a:endParaRPr lang="uk-UA" sz="2800" b="1" dirty="0">
              <a:latin typeface="Times New Roman" panose="02020603050405020304" pitchFamily="18" charset="0"/>
              <a:cs typeface="Times New Roman" panose="02020603050405020304" pitchFamily="18" charset="0"/>
            </a:endParaRPr>
          </a:p>
        </p:txBody>
      </p:sp>
      <p:pic>
        <p:nvPicPr>
          <p:cNvPr id="4098" name="Picture 2" descr="Opposition: Tunisia trying to buy favour with private media – Middle East  Moni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7291" y="1600200"/>
            <a:ext cx="2576943" cy="17179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Таджикистан: ограничения свободы средств массовой информации наиболее остро  ощущаются во время пандемии COVID-19 - IPH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7292" y="3851564"/>
            <a:ext cx="2576942" cy="1717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186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5019" y="436418"/>
            <a:ext cx="4925290" cy="5632311"/>
          </a:xfrm>
          <a:prstGeom prst="rect">
            <a:avLst/>
          </a:prstGeom>
        </p:spPr>
        <p:txBody>
          <a:bodyPr wrap="square">
            <a:spAutoFit/>
          </a:bodyPr>
          <a:lstStyle/>
          <a:p>
            <a:r>
              <a:rPr lang="ru-RU" sz="2000" b="1" i="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Кто-то снова несет околесицу, кто-то снова кого-то дразнит и возмущается. Где-то снова что-то вытекло, заискрилось и взорвалось. Кто-то выстрелил, кто-то что-то украл, но еще неизвестно сколько. </a:t>
            </a:r>
          </a:p>
          <a:p>
            <a:r>
              <a:rPr lang="ru-RU" sz="2000" b="1" dirty="0" smtClean="0">
                <a:latin typeface="Times New Roman" panose="02020603050405020304" pitchFamily="18" charset="0"/>
                <a:cs typeface="Times New Roman" panose="02020603050405020304" pitchFamily="18" charset="0"/>
              </a:rPr>
              <a:t>К счастью, несколько минут — и новости заканчиваются, и с чувством прекрасного облегчения можем возвратиться к прекрасному развлечению с прекрасными неожиданностями. </a:t>
            </a:r>
          </a:p>
          <a:p>
            <a:r>
              <a:rPr lang="ru-RU" sz="2000" b="1" dirty="0" smtClean="0">
                <a:latin typeface="Times New Roman" panose="02020603050405020304" pitchFamily="18" charset="0"/>
                <a:cs typeface="Times New Roman" panose="02020603050405020304" pitchFamily="18" charset="0"/>
              </a:rPr>
              <a:t>Потому что мы есть… вопреки всему… просто есть… какие? — спрашиваю, какие? </a:t>
            </a:r>
          </a:p>
          <a:p>
            <a:r>
              <a:rPr lang="ru-RU" sz="2000" b="1" dirty="0" smtClean="0">
                <a:latin typeface="Times New Roman" panose="02020603050405020304" pitchFamily="18" charset="0"/>
                <a:cs typeface="Times New Roman" panose="02020603050405020304" pitchFamily="18" charset="0"/>
              </a:rPr>
              <a:t>Первая буква П, вторая Р, третья Е… Ну же, дети, смело, громко, все вместе: пре-</a:t>
            </a:r>
            <a:r>
              <a:rPr lang="ru-RU" sz="2000" b="1" dirty="0" err="1" smtClean="0">
                <a:latin typeface="Times New Roman" panose="02020603050405020304" pitchFamily="18" charset="0"/>
                <a:cs typeface="Times New Roman" panose="02020603050405020304" pitchFamily="18" charset="0"/>
              </a:rPr>
              <a:t>крас</a:t>
            </a:r>
            <a:r>
              <a:rPr lang="ru-RU" sz="2000" b="1" dirty="0" smtClean="0">
                <a:latin typeface="Times New Roman" panose="02020603050405020304" pitchFamily="18" charset="0"/>
                <a:cs typeface="Times New Roman" panose="02020603050405020304" pitchFamily="18" charset="0"/>
              </a:rPr>
              <a:t>-</a:t>
            </a:r>
            <a:r>
              <a:rPr lang="ru-RU" sz="2000" b="1" dirty="0" err="1" smtClean="0">
                <a:latin typeface="Times New Roman" panose="02020603050405020304" pitchFamily="18" charset="0"/>
                <a:cs typeface="Times New Roman" panose="02020603050405020304" pitchFamily="18" charset="0"/>
              </a:rPr>
              <a:t>ны</a:t>
            </a:r>
            <a:r>
              <a:rPr lang="ru-RU" sz="2000" b="1" dirty="0" smtClean="0">
                <a:latin typeface="Times New Roman" panose="02020603050405020304" pitchFamily="18" charset="0"/>
                <a:cs typeface="Times New Roman" panose="02020603050405020304" pitchFamily="18" charset="0"/>
              </a:rPr>
              <a:t>-е. Конечно, прекрасные!</a:t>
            </a:r>
            <a:endParaRPr lang="uk-UA" sz="20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881256" y="3470564"/>
            <a:ext cx="5902036" cy="2862322"/>
          </a:xfrm>
          <a:prstGeom prst="rect">
            <a:avLst/>
          </a:prstGeom>
        </p:spPr>
        <p:txBody>
          <a:bodyPr wrap="square">
            <a:spAutoFit/>
          </a:bodyPr>
          <a:lstStyle/>
          <a:p>
            <a:r>
              <a:rPr lang="ru-RU" sz="2000" b="1" dirty="0" err="1" smtClean="0">
                <a:latin typeface="Times New Roman" panose="02020603050405020304" pitchFamily="18" charset="0"/>
                <a:cs typeface="Times New Roman" panose="02020603050405020304" pitchFamily="18" charset="0"/>
              </a:rPr>
              <a:t>Шимборская</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Вислава</a:t>
            </a:r>
            <a:r>
              <a:rPr lang="ru-RU" sz="2000" b="1" dirty="0" smtClean="0">
                <a:latin typeface="Times New Roman" panose="02020603050405020304" pitchFamily="18" charset="0"/>
                <a:cs typeface="Times New Roman" panose="02020603050405020304" pitchFamily="18" charset="0"/>
              </a:rPr>
              <a:t> (1923–2012) — польская поэтесса; лауреат Нобелевской премии по литературе 1996 года. Нобелевский комитет назвал В. </a:t>
            </a:r>
            <a:r>
              <a:rPr lang="ru-RU" sz="2000" b="1" dirty="0" err="1" smtClean="0">
                <a:latin typeface="Times New Roman" panose="02020603050405020304" pitchFamily="18" charset="0"/>
                <a:cs typeface="Times New Roman" panose="02020603050405020304" pitchFamily="18" charset="0"/>
              </a:rPr>
              <a:t>Шимборскую</a:t>
            </a:r>
            <a:r>
              <a:rPr lang="ru-RU" sz="2000" b="1" dirty="0" smtClean="0">
                <a:latin typeface="Times New Roman" panose="02020603050405020304" pitchFamily="18" charset="0"/>
                <a:cs typeface="Times New Roman" panose="02020603050405020304" pitchFamily="18" charset="0"/>
              </a:rPr>
              <a:t> «Моцартом поэзии». </a:t>
            </a:r>
          </a:p>
          <a:p>
            <a:r>
              <a:rPr lang="ru-RU" sz="2000" b="1" dirty="0" smtClean="0">
                <a:latin typeface="Times New Roman" panose="02020603050405020304" pitchFamily="18" charset="0"/>
                <a:cs typeface="Times New Roman" panose="02020603050405020304" pitchFamily="18" charset="0"/>
              </a:rPr>
              <a:t>К освещению серьезных вопросов ею зачастую выбирался необычный, нередко юмористический подход. Свободно владела русским языком и переводила стихи русских поэтов на польский язык.</a:t>
            </a:r>
            <a:endParaRPr lang="uk-UA" sz="2000" b="1" dirty="0">
              <a:latin typeface="Times New Roman" panose="02020603050405020304" pitchFamily="18" charset="0"/>
              <a:cs typeface="Times New Roman" panose="02020603050405020304" pitchFamily="18" charset="0"/>
            </a:endParaRPr>
          </a:p>
        </p:txBody>
      </p:sp>
      <p:pic>
        <p:nvPicPr>
          <p:cNvPr id="1026" name="Picture 2" descr="Вислава Шимборская | Либрусе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6449" y="718922"/>
            <a:ext cx="1771650" cy="253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999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0327" y="332508"/>
            <a:ext cx="10661073" cy="6001643"/>
          </a:xfrm>
          <a:prstGeom prst="rect">
            <a:avLst/>
          </a:prstGeom>
        </p:spPr>
        <p:txBody>
          <a:bodyPr wrap="square">
            <a:spAutoFit/>
          </a:bodyPr>
          <a:lstStyle/>
          <a:p>
            <a:r>
              <a:rPr lang="ru-RU" sz="2400" b="1" i="1" dirty="0" smtClean="0">
                <a:latin typeface="Times New Roman" panose="02020603050405020304" pitchFamily="18" charset="0"/>
                <a:cs typeface="Times New Roman" panose="02020603050405020304" pitchFamily="18" charset="0"/>
              </a:rPr>
              <a:t>Работа с  предложением. </a:t>
            </a:r>
          </a:p>
          <a:p>
            <a:r>
              <a:rPr lang="ru-RU" sz="2400" b="1" dirty="0" smtClean="0">
                <a:latin typeface="Times New Roman" panose="02020603050405020304" pitchFamily="18" charset="0"/>
                <a:cs typeface="Times New Roman" panose="02020603050405020304" pitchFamily="18" charset="0"/>
              </a:rPr>
              <a:t>Расскажите, как вы понимаете смысл выделенного предложения. Приведите другие примеры подобных слов. </a:t>
            </a:r>
          </a:p>
          <a:p>
            <a:r>
              <a:rPr lang="ru-RU" sz="2400" b="1" i="1" dirty="0" smtClean="0">
                <a:latin typeface="Times New Roman" panose="02020603050405020304" pitchFamily="18" charset="0"/>
                <a:cs typeface="Times New Roman" panose="02020603050405020304" pitchFamily="18" charset="0"/>
              </a:rPr>
              <a:t>Работа со словом</a:t>
            </a:r>
            <a:r>
              <a:rPr lang="ru-RU" sz="2400" b="1" dirty="0" smtClean="0">
                <a:latin typeface="Times New Roman" panose="02020603050405020304" pitchFamily="18" charset="0"/>
                <a:cs typeface="Times New Roman" panose="02020603050405020304" pitchFamily="18" charset="0"/>
              </a:rPr>
              <a:t>. Подумайте, какая проблема затронута в  эссе. Как она подается: комически или серьезно? Только ли бедность языка волнует автора? </a:t>
            </a:r>
          </a:p>
          <a:p>
            <a:r>
              <a:rPr lang="ru-RU" sz="2400" b="1" dirty="0" smtClean="0">
                <a:latin typeface="Times New Roman" panose="02020603050405020304" pitchFamily="18" charset="0"/>
                <a:cs typeface="Times New Roman" panose="02020603050405020304" pitchFamily="18" charset="0"/>
              </a:rPr>
              <a:t>Найдите в  тексте синоним к  слову телевизор. Какое это слово: общеупотребительное или авторское? С  какой целью используется? </a:t>
            </a:r>
            <a:r>
              <a:rPr lang="ru-RU" sz="2400" b="1" i="1" dirty="0" smtClean="0">
                <a:latin typeface="Times New Roman" panose="02020603050405020304" pitchFamily="18" charset="0"/>
                <a:cs typeface="Times New Roman" panose="02020603050405020304" pitchFamily="18" charset="0"/>
              </a:rPr>
              <a:t>Работа с текстом</a:t>
            </a:r>
            <a:r>
              <a:rPr lang="ru-RU" sz="2400" b="1" dirty="0" smtClean="0">
                <a:latin typeface="Times New Roman" panose="02020603050405020304" pitchFamily="18" charset="0"/>
                <a:cs typeface="Times New Roman" panose="02020603050405020304" pitchFamily="18" charset="0"/>
              </a:rPr>
              <a:t>. </a:t>
            </a:r>
          </a:p>
          <a:p>
            <a:r>
              <a:rPr lang="ru-RU" sz="2400" b="1" dirty="0" smtClean="0">
                <a:latin typeface="Times New Roman" panose="02020603050405020304" pitchFamily="18" charset="0"/>
                <a:cs typeface="Times New Roman" panose="02020603050405020304" pitchFamily="18" charset="0"/>
              </a:rPr>
              <a:t>Выскажите предположение, о каких телепередачах идет речь в  эссе. Развлекательные они, познавательные или новостные? Как они называются у  нас?</a:t>
            </a:r>
          </a:p>
          <a:p>
            <a:r>
              <a:rPr lang="ru-RU" sz="2400" b="1" dirty="0" smtClean="0">
                <a:latin typeface="Times New Roman" panose="02020603050405020304" pitchFamily="18" charset="0"/>
                <a:cs typeface="Times New Roman" panose="02020603050405020304" pitchFamily="18" charset="0"/>
              </a:rPr>
              <a:t>Подумайте, какая оценка дана телевидению. Прямая она или косвенная? Каков глубинный смысл текста? Можно ли утверждать, что автор осуждает примитивные стандарты жизни, которые навязываются СМИ? Свой ответ обоснуйте.</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511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4235" y="290946"/>
            <a:ext cx="10432474" cy="5940088"/>
          </a:xfrm>
          <a:prstGeom prst="rect">
            <a:avLst/>
          </a:prstGeom>
        </p:spPr>
        <p:txBody>
          <a:bodyPr wrap="square">
            <a:spAutoFit/>
          </a:bodyPr>
          <a:lstStyle/>
          <a:p>
            <a:pPr algn="ctr"/>
            <a:r>
              <a:rPr lang="ru-RU" sz="3600" b="1" dirty="0" smtClean="0">
                <a:latin typeface="Times New Roman" panose="02020603050405020304" pitchFamily="18" charset="0"/>
                <a:cs typeface="Times New Roman" panose="02020603050405020304" pitchFamily="18" charset="0"/>
              </a:rPr>
              <a:t>Знаете ли вы? </a:t>
            </a:r>
          </a:p>
          <a:p>
            <a:pPr algn="ctr"/>
            <a:endParaRPr lang="ru-RU" sz="3600" b="1" dirty="0" smtClean="0">
              <a:latin typeface="Times New Roman" panose="02020603050405020304" pitchFamily="18" charset="0"/>
              <a:cs typeface="Times New Roman" panose="02020603050405020304" pitchFamily="18" charset="0"/>
            </a:endParaRPr>
          </a:p>
          <a:p>
            <a:r>
              <a:rPr lang="ru-RU" sz="2800" b="1" dirty="0" smtClean="0">
                <a:latin typeface="Times New Roman" panose="02020603050405020304" pitchFamily="18" charset="0"/>
                <a:cs typeface="Times New Roman" panose="02020603050405020304" pitchFamily="18" charset="0"/>
              </a:rPr>
              <a:t>У слова прекрасный огромное количество синонимов. Онлайн-словарь русских синонимов дает 103  синонима. В  «Словаре русских синонимов и  сходных по смыслу выражений» Н.  Абрамова насчитывается более 50  синонимов, например: великолепный, безупречный, бесподобный, блестящий, блистательный, божественный, видный, волшебный, восхитительный, дивный, доброкачественный, добрый, живописный, красивый, обворожительный, обольстительный, образцовый, особенный, отличный, отменный, очаровательный, пленительный, превосходный, прелестный, роскошный, удивительный, хороший, чудный и  др.</a:t>
            </a:r>
            <a:endParaRPr lang="uk-UA"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1056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8764" y="187036"/>
            <a:ext cx="11471563" cy="6001643"/>
          </a:xfrm>
          <a:prstGeom prst="rect">
            <a:avLst/>
          </a:prstGeom>
        </p:spPr>
        <p:txBody>
          <a:bodyPr wrap="square">
            <a:spAutoFit/>
          </a:bodyPr>
          <a:lstStyle/>
          <a:p>
            <a:pPr algn="ctr"/>
            <a:r>
              <a:rPr lang="ru-RU" sz="3200" b="1" dirty="0" smtClean="0">
                <a:latin typeface="Times New Roman" panose="02020603050405020304" pitchFamily="18" charset="0"/>
                <a:cs typeface="Times New Roman" panose="02020603050405020304" pitchFamily="18" charset="0"/>
              </a:rPr>
              <a:t>Творческое задание </a:t>
            </a:r>
          </a:p>
          <a:p>
            <a:r>
              <a:rPr lang="ru-RU" sz="3200" b="1" dirty="0" smtClean="0">
                <a:latin typeface="Times New Roman" panose="02020603050405020304" pitchFamily="18" charset="0"/>
                <a:cs typeface="Times New Roman" panose="02020603050405020304" pitchFamily="18" charset="0"/>
              </a:rPr>
              <a:t>Выберите одно из заданий и  выполните его. </a:t>
            </a:r>
          </a:p>
          <a:p>
            <a:r>
              <a:rPr lang="ru-RU" sz="3200" b="1" dirty="0" smtClean="0">
                <a:latin typeface="Times New Roman" panose="02020603050405020304" pitchFamily="18" charset="0"/>
                <a:cs typeface="Times New Roman" panose="02020603050405020304" pitchFamily="18" charset="0"/>
              </a:rPr>
              <a:t>А Подберите уместные синонимы к  слову прекрасный, тем самым устраняя повторы. Полученные словосочетания запишите. Обменяйтесь мнениями, часто ли вы употребляете это слово и в  каких случаях. </a:t>
            </a:r>
          </a:p>
          <a:p>
            <a:endParaRPr lang="ru-RU" sz="3200" b="1" dirty="0" smtClean="0">
              <a:latin typeface="Times New Roman" panose="02020603050405020304" pitchFamily="18" charset="0"/>
              <a:cs typeface="Times New Roman" panose="02020603050405020304" pitchFamily="18" charset="0"/>
            </a:endParaRPr>
          </a:p>
          <a:p>
            <a:r>
              <a:rPr lang="ru-RU" sz="3200" b="1" dirty="0" smtClean="0">
                <a:latin typeface="Times New Roman" panose="02020603050405020304" pitchFamily="18" charset="0"/>
                <a:cs typeface="Times New Roman" panose="02020603050405020304" pitchFamily="18" charset="0"/>
              </a:rPr>
              <a:t>Б Приведите антоним к  слову прекрасный, а  затем подберите к  нему синонимы и  запишите их. При необходимости обратитесь к  словарю. В  каком фрагменте текста В.  </a:t>
            </a:r>
            <a:r>
              <a:rPr lang="ru-RU" sz="3200" b="1" dirty="0" err="1" smtClean="0">
                <a:latin typeface="Times New Roman" panose="02020603050405020304" pitchFamily="18" charset="0"/>
                <a:cs typeface="Times New Roman" panose="02020603050405020304" pitchFamily="18" charset="0"/>
              </a:rPr>
              <a:t>Шимборской</a:t>
            </a:r>
            <a:r>
              <a:rPr lang="ru-RU" sz="3200" b="1" dirty="0" smtClean="0">
                <a:latin typeface="Times New Roman" panose="02020603050405020304" pitchFamily="18" charset="0"/>
                <a:cs typeface="Times New Roman" panose="02020603050405020304" pitchFamily="18" charset="0"/>
              </a:rPr>
              <a:t> эти слова были бы уместны и  почему?</a:t>
            </a:r>
            <a:endParaRPr lang="uk-UA"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430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545" y="207818"/>
            <a:ext cx="11055929" cy="1163781"/>
          </a:xfrm>
        </p:spPr>
        <p:txBody>
          <a:bodyPr>
            <a:normAutofit/>
          </a:bodyPr>
          <a:lstStyle/>
          <a:p>
            <a:pPr algn="ctr"/>
            <a:r>
              <a:rPr lang="uk-UA" sz="3200" b="1" dirty="0" err="1" smtClean="0">
                <a:latin typeface="Times New Roman" panose="02020603050405020304" pitchFamily="18" charset="0"/>
                <a:cs typeface="Times New Roman" panose="02020603050405020304" pitchFamily="18" charset="0"/>
              </a:rPr>
              <a:t>Домашнее</a:t>
            </a:r>
            <a:r>
              <a:rPr lang="uk-UA" sz="3200" b="1" dirty="0" smtClean="0">
                <a:latin typeface="Times New Roman" panose="02020603050405020304" pitchFamily="18" charset="0"/>
                <a:cs typeface="Times New Roman" panose="02020603050405020304" pitchFamily="18" charset="0"/>
              </a:rPr>
              <a:t> </a:t>
            </a:r>
            <a:r>
              <a:rPr lang="uk-UA" sz="3200" b="1" dirty="0" err="1" smtClean="0">
                <a:latin typeface="Times New Roman" panose="02020603050405020304" pitchFamily="18" charset="0"/>
                <a:cs typeface="Times New Roman" panose="02020603050405020304" pitchFamily="18" charset="0"/>
              </a:rPr>
              <a:t>задание</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19545" y="893618"/>
            <a:ext cx="11222182" cy="5714999"/>
          </a:xfrm>
        </p:spPr>
        <p:txBody>
          <a:bodyPr>
            <a:noAutofit/>
          </a:bodyPr>
          <a:lstStyle/>
          <a:p>
            <a:r>
              <a:rPr lang="ru-RU" sz="2800" b="1" dirty="0" smtClean="0">
                <a:latin typeface="Times New Roman" panose="02020603050405020304" pitchFamily="18" charset="0"/>
                <a:cs typeface="Times New Roman" panose="02020603050405020304" pitchFamily="18" charset="0"/>
              </a:rPr>
              <a:t>Выберите посильное задание и  выполните его письменно. </a:t>
            </a:r>
          </a:p>
          <a:p>
            <a:r>
              <a:rPr lang="ru-RU" sz="2800" b="1" dirty="0" smtClean="0">
                <a:latin typeface="Times New Roman" panose="02020603050405020304" pitchFamily="18" charset="0"/>
                <a:cs typeface="Times New Roman" panose="02020603050405020304" pitchFamily="18" charset="0"/>
              </a:rPr>
              <a:t>А Используя свой опыт просмотра телепередач, согласитесь с  мыслями В.  </a:t>
            </a:r>
            <a:r>
              <a:rPr lang="ru-RU" sz="2800" b="1" dirty="0" err="1" smtClean="0">
                <a:latin typeface="Times New Roman" panose="02020603050405020304" pitchFamily="18" charset="0"/>
                <a:cs typeface="Times New Roman" panose="02020603050405020304" pitchFamily="18" charset="0"/>
              </a:rPr>
              <a:t>Шимборской</a:t>
            </a:r>
            <a:r>
              <a:rPr lang="ru-RU" sz="2800" b="1" dirty="0" smtClean="0">
                <a:latin typeface="Times New Roman" panose="02020603050405020304" pitchFamily="18" charset="0"/>
                <a:cs typeface="Times New Roman" panose="02020603050405020304" pitchFamily="18" charset="0"/>
              </a:rPr>
              <a:t> или опровергните их. В любом случае не забудьте привести доказательства. </a:t>
            </a:r>
          </a:p>
          <a:p>
            <a:r>
              <a:rPr lang="ru-RU" sz="2800" b="1" dirty="0" smtClean="0">
                <a:latin typeface="Times New Roman" panose="02020603050405020304" pitchFamily="18" charset="0"/>
                <a:cs typeface="Times New Roman" panose="02020603050405020304" pitchFamily="18" charset="0"/>
              </a:rPr>
              <a:t>Б Обоснуйте справедливость высказанного мнения или опровергните его. У современного человека отнято право выбора, так как современное радио, телевидение, пресса предлагают, как правило, один и тот же стиль жизни: развлекательность, забавность, сентиментальность, смакование насилия, культ сильной личности. </a:t>
            </a:r>
          </a:p>
          <a:p>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                                                                                               (Из газеты)</a:t>
            </a:r>
            <a:endParaRPr lang="uk-UA"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751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smtClean="0">
                <a:latin typeface="Times New Roman" panose="02020603050405020304" pitchFamily="18" charset="0"/>
                <a:cs typeface="Times New Roman" panose="02020603050405020304" pitchFamily="18" charset="0"/>
              </a:rPr>
              <a:t>По </a:t>
            </a:r>
            <a:r>
              <a:rPr lang="uk-UA" sz="3200" b="1" dirty="0" err="1" smtClean="0">
                <a:latin typeface="Times New Roman" panose="02020603050405020304" pitchFamily="18" charset="0"/>
                <a:cs typeface="Times New Roman" panose="02020603050405020304" pitchFamily="18" charset="0"/>
              </a:rPr>
              <a:t>учебнику</a:t>
            </a:r>
            <a:r>
              <a:rPr lang="uk-UA" sz="3200" b="1" dirty="0" smtClean="0">
                <a:latin typeface="Times New Roman" panose="02020603050405020304" pitchFamily="18" charset="0"/>
                <a:cs typeface="Times New Roman" panose="02020603050405020304" pitchFamily="18" charset="0"/>
              </a:rPr>
              <a:t>:</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2" y="1184564"/>
            <a:ext cx="7521144" cy="5063835"/>
          </a:xfrm>
        </p:spPr>
        <p:txBody>
          <a:bodyPr>
            <a:normAutofit fontScale="92500"/>
          </a:bodyPr>
          <a:lstStyle/>
          <a:p>
            <a:r>
              <a:rPr lang="ru-RU" sz="2800" b="1" dirty="0" err="1">
                <a:latin typeface="Times New Roman" panose="02020603050405020304" pitchFamily="18" charset="0"/>
                <a:cs typeface="Times New Roman" panose="02020603050405020304" pitchFamily="18" charset="0"/>
              </a:rPr>
              <a:t>Баландина</a:t>
            </a:r>
            <a:r>
              <a:rPr lang="ru-RU" sz="2800" b="1" dirty="0">
                <a:latin typeface="Times New Roman" panose="02020603050405020304" pitchFamily="18" charset="0"/>
                <a:cs typeface="Times New Roman" panose="02020603050405020304" pitchFamily="18" charset="0"/>
              </a:rPr>
              <a:t> Н. </a:t>
            </a:r>
            <a:r>
              <a:rPr lang="ru-RU" sz="2800" b="1" dirty="0" smtClean="0">
                <a:latin typeface="Times New Roman" panose="02020603050405020304" pitchFamily="18" charset="0"/>
                <a:cs typeface="Times New Roman" panose="02020603050405020304" pitchFamily="18" charset="0"/>
              </a:rPr>
              <a:t>Ф. </a:t>
            </a:r>
            <a:r>
              <a:rPr lang="ru-RU" sz="2800" b="1" dirty="0">
                <a:latin typeface="Times New Roman" panose="02020603050405020304" pitchFamily="18" charset="0"/>
                <a:cs typeface="Times New Roman" panose="02020603050405020304" pitchFamily="18" charset="0"/>
              </a:rPr>
              <a:t>Русский язык (5-й год обучения) для общеобразовательных учебных заведений с обучением на украинском языке : учеб. для 9 класса </a:t>
            </a:r>
            <a:r>
              <a:rPr lang="ru-RU" sz="2800" b="1" dirty="0" err="1" smtClean="0">
                <a:latin typeface="Times New Roman" panose="02020603050405020304" pitchFamily="18" charset="0"/>
                <a:cs typeface="Times New Roman" panose="02020603050405020304" pitchFamily="18" charset="0"/>
              </a:rPr>
              <a:t>общеобразоват</a:t>
            </a:r>
            <a:r>
              <a:rPr lang="ru-RU" sz="2800" b="1" dirty="0">
                <a:latin typeface="Times New Roman" panose="02020603050405020304" pitchFamily="18" charset="0"/>
                <a:cs typeface="Times New Roman" panose="02020603050405020304" pitchFamily="18" charset="0"/>
              </a:rPr>
              <a:t>. учеб. заведений / Н. Ф. </a:t>
            </a:r>
            <a:r>
              <a:rPr lang="ru-RU" sz="2800" b="1" dirty="0" err="1">
                <a:latin typeface="Times New Roman" panose="02020603050405020304" pitchFamily="18" charset="0"/>
                <a:cs typeface="Times New Roman" panose="02020603050405020304" pitchFamily="18" charset="0"/>
              </a:rPr>
              <a:t>Баландина</a:t>
            </a:r>
            <a:r>
              <a:rPr lang="ru-RU" sz="2800" b="1" dirty="0">
                <a:latin typeface="Times New Roman" panose="02020603050405020304" pitchFamily="18" charset="0"/>
                <a:cs typeface="Times New Roman" panose="02020603050405020304" pitchFamily="18" charset="0"/>
              </a:rPr>
              <a:t>. — Харьков : Изд-во «</a:t>
            </a:r>
            <a:r>
              <a:rPr lang="ru-RU" sz="2800" b="1" dirty="0" smtClean="0">
                <a:latin typeface="Times New Roman" panose="02020603050405020304" pitchFamily="18" charset="0"/>
                <a:cs typeface="Times New Roman" panose="02020603050405020304" pitchFamily="18" charset="0"/>
              </a:rPr>
              <a:t>Ранок</a:t>
            </a:r>
            <a:r>
              <a:rPr lang="ru-RU" sz="2800" b="1" dirty="0">
                <a:latin typeface="Times New Roman" panose="02020603050405020304" pitchFamily="18" charset="0"/>
                <a:cs typeface="Times New Roman" panose="02020603050405020304" pitchFamily="18" charset="0"/>
              </a:rPr>
              <a:t>», 2017. — 256 с. : ил. </a:t>
            </a:r>
            <a:r>
              <a:rPr lang="ru-RU" sz="2800" b="1" dirty="0" err="1">
                <a:latin typeface="Times New Roman" panose="02020603050405020304" pitchFamily="18" charset="0"/>
                <a:cs typeface="Times New Roman" panose="02020603050405020304" pitchFamily="18" charset="0"/>
              </a:rPr>
              <a:t>Баландіна</a:t>
            </a:r>
            <a:r>
              <a:rPr lang="ru-RU" sz="2800" b="1" dirty="0">
                <a:latin typeface="Times New Roman" panose="02020603050405020304" pitchFamily="18" charset="0"/>
                <a:cs typeface="Times New Roman" panose="02020603050405020304" pitchFamily="18" charset="0"/>
              </a:rPr>
              <a:t> Н. Ф. Б20 </a:t>
            </a:r>
            <a:r>
              <a:rPr lang="ru-RU" sz="2800" b="1" dirty="0" err="1">
                <a:latin typeface="Times New Roman" panose="02020603050405020304" pitchFamily="18" charset="0"/>
                <a:cs typeface="Times New Roman" panose="02020603050405020304" pitchFamily="18" charset="0"/>
              </a:rPr>
              <a:t>Російська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мова</a:t>
            </a:r>
            <a:r>
              <a:rPr lang="ru-RU" sz="2800" b="1" dirty="0">
                <a:latin typeface="Times New Roman" panose="02020603050405020304" pitchFamily="18" charset="0"/>
                <a:cs typeface="Times New Roman" panose="02020603050405020304" pitchFamily="18" charset="0"/>
              </a:rPr>
              <a:t> (5-й </a:t>
            </a:r>
            <a:r>
              <a:rPr lang="ru-RU" sz="2800" b="1" dirty="0" err="1">
                <a:latin typeface="Times New Roman" panose="02020603050405020304" pitchFamily="18" charset="0"/>
                <a:cs typeface="Times New Roman" panose="02020603050405020304" pitchFamily="18" charset="0"/>
              </a:rPr>
              <a:t>рік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навчання</a:t>
            </a:r>
            <a:r>
              <a:rPr lang="ru-RU" sz="2800" b="1" dirty="0">
                <a:latin typeface="Times New Roman" panose="02020603050405020304" pitchFamily="18" charset="0"/>
                <a:cs typeface="Times New Roman" panose="02020603050405020304" pitchFamily="18" charset="0"/>
              </a:rPr>
              <a:t>) для </a:t>
            </a:r>
            <a:r>
              <a:rPr lang="ru-RU" sz="2800" b="1" dirty="0" err="1">
                <a:latin typeface="Times New Roman" panose="02020603050405020304" pitchFamily="18" charset="0"/>
                <a:cs typeface="Times New Roman" panose="02020603050405020304" pitchFamily="18" charset="0"/>
              </a:rPr>
              <a:t>загальноосвітніх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навчальних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закладів</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навчанням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українською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мовою</a:t>
            </a:r>
            <a:r>
              <a:rPr lang="ru-RU" sz="2800" b="1" dirty="0">
                <a:latin typeface="Times New Roman" panose="02020603050405020304" pitchFamily="18" charset="0"/>
                <a:cs typeface="Times New Roman" panose="02020603050405020304" pitchFamily="18" charset="0"/>
              </a:rPr>
              <a:t> : </a:t>
            </a:r>
            <a:r>
              <a:rPr lang="ru-RU" sz="2800" b="1" dirty="0" err="1">
                <a:latin typeface="Times New Roman" panose="02020603050405020304" pitchFamily="18" charset="0"/>
                <a:cs typeface="Times New Roman" panose="02020603050405020304" pitchFamily="18" charset="0"/>
              </a:rPr>
              <a:t>підруч</a:t>
            </a:r>
            <a:r>
              <a:rPr lang="ru-RU" sz="2800" b="1" dirty="0">
                <a:latin typeface="Times New Roman" panose="02020603050405020304" pitchFamily="18" charset="0"/>
                <a:cs typeface="Times New Roman" panose="02020603050405020304" pitchFamily="18" charset="0"/>
              </a:rPr>
              <a:t>. для 9 </a:t>
            </a:r>
            <a:r>
              <a:rPr lang="ru-RU" sz="2800" b="1" dirty="0" err="1">
                <a:latin typeface="Times New Roman" panose="02020603050405020304" pitchFamily="18" charset="0"/>
                <a:cs typeface="Times New Roman" panose="02020603050405020304" pitchFamily="18" charset="0"/>
              </a:rPr>
              <a:t>класу</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загальноосвіт</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навч</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закладів</a:t>
            </a:r>
            <a:r>
              <a:rPr lang="ru-RU" sz="2800" b="1" dirty="0">
                <a:latin typeface="Times New Roman" panose="02020603050405020304" pitchFamily="18" charset="0"/>
                <a:cs typeface="Times New Roman" panose="02020603050405020304" pitchFamily="18" charset="0"/>
              </a:rPr>
              <a:t> / Н. Ф. </a:t>
            </a:r>
            <a:r>
              <a:rPr lang="ru-RU" sz="2800" b="1" dirty="0" err="1">
                <a:latin typeface="Times New Roman" panose="02020603050405020304" pitchFamily="18" charset="0"/>
                <a:cs typeface="Times New Roman" panose="02020603050405020304" pitchFamily="18" charset="0"/>
              </a:rPr>
              <a:t>Баландіна</a:t>
            </a:r>
            <a:r>
              <a:rPr lang="ru-RU" sz="2800" b="1" dirty="0">
                <a:latin typeface="Times New Roman" panose="02020603050405020304" pitchFamily="18" charset="0"/>
                <a:cs typeface="Times New Roman" panose="02020603050405020304" pitchFamily="18" charset="0"/>
              </a:rPr>
              <a:t>. — </a:t>
            </a:r>
            <a:r>
              <a:rPr lang="ru-RU" sz="2800" b="1" dirty="0" err="1">
                <a:latin typeface="Times New Roman" panose="02020603050405020304" pitchFamily="18" charset="0"/>
                <a:cs typeface="Times New Roman" panose="02020603050405020304" pitchFamily="18" charset="0"/>
              </a:rPr>
              <a:t>Харків</a:t>
            </a:r>
            <a:r>
              <a:rPr lang="ru-RU" sz="2800" b="1" dirty="0">
                <a:latin typeface="Times New Roman" panose="02020603050405020304" pitchFamily="18" charset="0"/>
                <a:cs typeface="Times New Roman" panose="02020603050405020304" pitchFamily="18" charset="0"/>
              </a:rPr>
              <a:t> : Вид-во «Ранок», 2017. — 256 с. : </a:t>
            </a:r>
            <a:r>
              <a:rPr lang="ru-RU" sz="2800" b="1" dirty="0" err="1">
                <a:latin typeface="Times New Roman" panose="02020603050405020304" pitchFamily="18" charset="0"/>
                <a:cs typeface="Times New Roman" panose="02020603050405020304" pitchFamily="18" charset="0"/>
              </a:rPr>
              <a:t>іл</a:t>
            </a:r>
            <a:r>
              <a:rPr lang="ru-RU" sz="2800" b="1" dirty="0">
                <a:latin typeface="Times New Roman" panose="02020603050405020304" pitchFamily="18" charset="0"/>
                <a:cs typeface="Times New Roman" panose="02020603050405020304" pitchFamily="18" charset="0"/>
              </a:rPr>
              <a:t>.</a:t>
            </a:r>
            <a:endParaRPr lang="uk-UA" sz="2800" b="1" dirty="0">
              <a:latin typeface="Times New Roman" panose="02020603050405020304" pitchFamily="18" charset="0"/>
              <a:cs typeface="Times New Roman" panose="02020603050405020304" pitchFamily="18" charset="0"/>
            </a:endParaRPr>
          </a:p>
        </p:txBody>
      </p:sp>
      <p:pic>
        <p:nvPicPr>
          <p:cNvPr id="5122" name="Picture 2" descr="SIGNIS - Pope at Mass prays for media wor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0724" y="1433945"/>
            <a:ext cx="3659338" cy="2472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811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66</TotalTime>
  <Words>689</Words>
  <Application>Microsoft Office PowerPoint</Application>
  <PresentationFormat>Широкоэкранный</PresentationFormat>
  <Paragraphs>39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Century Gothic</vt:lpstr>
      <vt:lpstr>Times New Roman</vt:lpstr>
      <vt:lpstr>Wingdings 3</vt:lpstr>
      <vt:lpstr>Ион</vt:lpstr>
      <vt:lpstr>9 класс Развитие речи. Культура речи  Все ли так прекрасно?</vt:lpstr>
      <vt:lpstr>Презентация PowerPoint</vt:lpstr>
      <vt:lpstr>Просмотрите эссе В.  Шимборской* «Книга-заменитель» и  определите наиболее частотное слово. Прочитайте текст вслух.  Подумайте, какую проблему затрагивает автор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Домашнее задание</vt:lpstr>
      <vt:lpstr>По учебнику: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класс Развитие речи. Культура речи Все ли так прекрасно?</dc:title>
  <dc:creator>Svitlana</dc:creator>
  <cp:lastModifiedBy>Svitlana</cp:lastModifiedBy>
  <cp:revision>22</cp:revision>
  <dcterms:created xsi:type="dcterms:W3CDTF">2021-03-08T08:31:54Z</dcterms:created>
  <dcterms:modified xsi:type="dcterms:W3CDTF">2021-03-08T09:38:40Z</dcterms:modified>
</cp:coreProperties>
</file>