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57" d="100"/>
          <a:sy n="57" d="100"/>
        </p:scale>
        <p:origin x="3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3/22/2021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3/22/2021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3/22/2021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3/22/2021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3/22/2021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75000"/>
            </a:schemeClr>
          </a:solidFill>
        </p:spPr>
        <p:txBody>
          <a:bodyPr>
            <a:normAutofit/>
          </a:bodyPr>
          <a:lstStyle/>
          <a:p>
            <a:r>
              <a:rPr lang="ru-RU" sz="2800" b="1" dirty="0">
                <a:latin typeface="Times New Roman" panose="02020603050405020304" pitchFamily="18" charset="0"/>
                <a:cs typeface="Times New Roman" panose="02020603050405020304" pitchFamily="18" charset="0"/>
              </a:rPr>
              <a:t>Развитие речи. Культура речи </a:t>
            </a:r>
            <a:r>
              <a:rPr lang="ru-RU" sz="2800" b="1" dirty="0" smtClean="0">
                <a:latin typeface="Times New Roman" panose="02020603050405020304" pitchFamily="18" charset="0"/>
                <a:cs typeface="Times New Roman" panose="02020603050405020304" pitchFamily="18" charset="0"/>
              </a:rPr>
              <a:t/>
            </a:r>
            <a:br>
              <a:rPr lang="ru-RU" sz="2800" b="1" dirty="0" smtClean="0">
                <a:latin typeface="Times New Roman" panose="02020603050405020304" pitchFamily="18" charset="0"/>
                <a:cs typeface="Times New Roman" panose="02020603050405020304" pitchFamily="18" charset="0"/>
              </a:rPr>
            </a:br>
            <a:r>
              <a:rPr lang="ru-RU" sz="2800" b="1" dirty="0" smtClean="0">
                <a:latin typeface="Times New Roman" panose="02020603050405020304" pitchFamily="18" charset="0"/>
                <a:cs typeface="Times New Roman" panose="02020603050405020304" pitchFamily="18" charset="0"/>
              </a:rPr>
              <a:t>Величие </a:t>
            </a:r>
            <a:r>
              <a:rPr lang="ru-RU" sz="2800" b="1" dirty="0">
                <a:latin typeface="Times New Roman" panose="02020603050405020304" pitchFamily="18" charset="0"/>
                <a:cs typeface="Times New Roman" panose="02020603050405020304" pitchFamily="18" charset="0"/>
              </a:rPr>
              <a:t>храмов</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41413" y="2472267"/>
            <a:ext cx="6399565" cy="3318934"/>
          </a:xfrm>
          <a:solidFill>
            <a:schemeClr val="accent5">
              <a:lumMod val="75000"/>
            </a:schemeClr>
          </a:solidFill>
        </p:spPr>
        <p:txBody>
          <a:bodyPr>
            <a:normAutofit fontScale="85000" lnSpcReduction="20000"/>
          </a:bodyPr>
          <a:lstStyle/>
          <a:p>
            <a:r>
              <a:rPr lang="ru-RU" sz="2800" b="1" dirty="0">
                <a:latin typeface="Times New Roman" panose="02020603050405020304" pitchFamily="18" charset="0"/>
                <a:cs typeface="Times New Roman" panose="02020603050405020304" pitchFamily="18" charset="0"/>
              </a:rPr>
              <a:t>Читаем текст, передавая интонацией настроение разговора. </a:t>
            </a:r>
            <a:endParaRPr lang="ru-RU" sz="2800" b="1" dirty="0" smtClean="0">
              <a:latin typeface="Times New Roman" panose="02020603050405020304" pitchFamily="18" charset="0"/>
              <a:cs typeface="Times New Roman" panose="02020603050405020304" pitchFamily="18" charset="0"/>
            </a:endParaRPr>
          </a:p>
          <a:p>
            <a:r>
              <a:rPr lang="ru-RU" sz="2800" b="1" dirty="0" smtClean="0">
                <a:latin typeface="Times New Roman" panose="02020603050405020304" pitchFamily="18" charset="0"/>
                <a:cs typeface="Times New Roman" panose="02020603050405020304" pitchFamily="18" charset="0"/>
              </a:rPr>
              <a:t>Говорим</a:t>
            </a:r>
            <a:r>
              <a:rPr lang="ru-RU" sz="2800" b="1" dirty="0">
                <a:latin typeface="Times New Roman" panose="02020603050405020304" pitchFamily="18" charset="0"/>
                <a:cs typeface="Times New Roman" panose="02020603050405020304" pitchFamily="18" charset="0"/>
              </a:rPr>
              <a:t>: обсуждаем роль устаревшей лексики в  тексте, отмечаем значение древних храмов в  культурном наследии народа. </a:t>
            </a:r>
            <a:endParaRPr lang="ru-RU" sz="2800" b="1" dirty="0" smtClean="0">
              <a:latin typeface="Times New Roman" panose="02020603050405020304" pitchFamily="18" charset="0"/>
              <a:cs typeface="Times New Roman" panose="02020603050405020304" pitchFamily="18" charset="0"/>
            </a:endParaRPr>
          </a:p>
          <a:p>
            <a:r>
              <a:rPr lang="ru-RU" sz="2800" b="1" dirty="0" smtClean="0">
                <a:latin typeface="Times New Roman" panose="02020603050405020304" pitchFamily="18" charset="0"/>
                <a:cs typeface="Times New Roman" panose="02020603050405020304" pitchFamily="18" charset="0"/>
              </a:rPr>
              <a:t>Пишем</a:t>
            </a:r>
            <a:r>
              <a:rPr lang="ru-RU" sz="2800" b="1" dirty="0">
                <a:latin typeface="Times New Roman" panose="02020603050405020304" pitchFamily="18" charset="0"/>
                <a:cs typeface="Times New Roman" panose="02020603050405020304" pitchFamily="18" charset="0"/>
              </a:rPr>
              <a:t>: выражаем свое впечатление о  здании храма. </a:t>
            </a:r>
            <a:endParaRPr lang="uk-UA"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9359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75000"/>
            </a:schemeClr>
          </a:solidFill>
        </p:spPr>
        <p:txBody>
          <a:bodyPr>
            <a:noAutofit/>
          </a:bodyPr>
          <a:lstStyle/>
          <a:p>
            <a:r>
              <a:rPr lang="ru-RU" sz="2800" b="1" dirty="0">
                <a:latin typeface="Times New Roman" panose="02020603050405020304" pitchFamily="18" charset="0"/>
                <a:cs typeface="Times New Roman" panose="02020603050405020304" pitchFamily="18" charset="0"/>
              </a:rPr>
              <a:t>Инсценируйте текст. Постарайтесь мимикой, жестами, интонацией передать настроение разговора, могущество князя и  достоинство мастера.</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solidFill>
            <a:schemeClr val="accent5">
              <a:lumMod val="75000"/>
            </a:schemeClr>
          </a:solidFill>
        </p:spPr>
        <p:txBody>
          <a:bodyPr>
            <a:normAutofit fontScale="85000" lnSpcReduction="20000"/>
          </a:bodyPr>
          <a:lstStyle/>
          <a:p>
            <a:r>
              <a:rPr lang="ru-RU" b="1" i="1" dirty="0">
                <a:latin typeface="Times New Roman" panose="02020603050405020304" pitchFamily="18" charset="0"/>
                <a:cs typeface="Times New Roman" panose="02020603050405020304" pitchFamily="18" charset="0"/>
              </a:rPr>
              <a:t>— В  работу вмешиваться не буду,— сказал киевский князь </a:t>
            </a:r>
            <a:r>
              <a:rPr lang="ru-RU" b="1" i="1" dirty="0" smtClean="0">
                <a:latin typeface="Times New Roman" panose="02020603050405020304" pitchFamily="18" charset="0"/>
                <a:cs typeface="Times New Roman" panose="02020603050405020304" pitchFamily="18" charset="0"/>
              </a:rPr>
              <a:t>Ярослав </a:t>
            </a:r>
            <a:r>
              <a:rPr lang="ru-RU" b="1" i="1" dirty="0">
                <a:latin typeface="Times New Roman" panose="02020603050405020304" pitchFamily="18" charset="0"/>
                <a:cs typeface="Times New Roman" panose="02020603050405020304" pitchFamily="18" charset="0"/>
              </a:rPr>
              <a:t>умельцам, прибывшим из Константинополя,— для нас </a:t>
            </a:r>
            <a:r>
              <a:rPr lang="ru-RU" b="1" i="1" dirty="0" smtClean="0">
                <a:latin typeface="Times New Roman" panose="02020603050405020304" pitchFamily="18" charset="0"/>
                <a:cs typeface="Times New Roman" panose="02020603050405020304" pitchFamily="18" charset="0"/>
              </a:rPr>
              <a:t>главное</a:t>
            </a:r>
            <a:r>
              <a:rPr lang="ru-RU" b="1" i="1" dirty="0">
                <a:latin typeface="Times New Roman" panose="02020603050405020304" pitchFamily="18" charset="0"/>
                <a:cs typeface="Times New Roman" panose="02020603050405020304" pitchFamily="18" charset="0"/>
              </a:rPr>
              <a:t>  — размеры и  украшения церкви, а  остальное  — ваша забота. </a:t>
            </a:r>
            <a:r>
              <a:rPr lang="ru-RU" b="1" i="1" dirty="0" err="1">
                <a:latin typeface="Times New Roman" panose="02020603050405020304" pitchFamily="18" charset="0"/>
                <a:cs typeface="Times New Roman" panose="02020603050405020304" pitchFamily="18" charset="0"/>
              </a:rPr>
              <a:t>Сивоок</a:t>
            </a:r>
            <a:r>
              <a:rPr lang="ru-RU" b="1" i="1" dirty="0">
                <a:latin typeface="Times New Roman" panose="02020603050405020304" pitchFamily="18" charset="0"/>
                <a:cs typeface="Times New Roman" panose="02020603050405020304" pitchFamily="18" charset="0"/>
              </a:rPr>
              <a:t> смело глянул на князя и  сказал на родном языке: — Сделать нужно так, </a:t>
            </a:r>
            <a:r>
              <a:rPr lang="ru-RU" b="1" i="1" dirty="0" err="1">
                <a:latin typeface="Times New Roman" panose="02020603050405020304" pitchFamily="18" charset="0"/>
                <a:cs typeface="Times New Roman" panose="02020603050405020304" pitchFamily="18" charset="0"/>
              </a:rPr>
              <a:t>княже</a:t>
            </a:r>
            <a:r>
              <a:rPr lang="ru-RU" b="1" i="1" dirty="0">
                <a:latin typeface="Times New Roman" panose="02020603050405020304" pitchFamily="18" charset="0"/>
                <a:cs typeface="Times New Roman" panose="02020603050405020304" pitchFamily="18" charset="0"/>
              </a:rPr>
              <a:t>, чтобы весь мир удивлялся, а  земля наша чтобы прославилась этим храмом</a:t>
            </a:r>
            <a:r>
              <a:rPr lang="ru-RU" b="1" i="1" dirty="0" smtClean="0">
                <a:latin typeface="Times New Roman" panose="02020603050405020304" pitchFamily="18" charset="0"/>
                <a:cs typeface="Times New Roman" panose="02020603050405020304" pitchFamily="18" charset="0"/>
              </a:rPr>
              <a:t>.</a:t>
            </a:r>
          </a:p>
          <a:p>
            <a:r>
              <a:rPr lang="ru-RU" b="1" i="1" dirty="0" smtClean="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Молвишь по-нашему?  — шевельнул бровью Ярослав</a:t>
            </a:r>
            <a:r>
              <a:rPr lang="ru-RU" b="1" i="1" dirty="0" smtClean="0">
                <a:latin typeface="Times New Roman" panose="02020603050405020304" pitchFamily="18" charset="0"/>
                <a:cs typeface="Times New Roman" panose="02020603050405020304" pitchFamily="18" charset="0"/>
              </a:rPr>
              <a:t>.</a:t>
            </a:r>
          </a:p>
          <a:p>
            <a:r>
              <a:rPr lang="ru-RU" b="1" i="1" dirty="0" smtClean="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Разве не </a:t>
            </a:r>
            <a:r>
              <a:rPr lang="ru-RU" b="1" i="1" dirty="0" err="1">
                <a:latin typeface="Times New Roman" panose="02020603050405020304" pitchFamily="18" charset="0"/>
                <a:cs typeface="Times New Roman" panose="02020603050405020304" pitchFamily="18" charset="0"/>
              </a:rPr>
              <a:t>гречанин</a:t>
            </a:r>
            <a:r>
              <a:rPr lang="ru-RU" b="1" i="1" dirty="0" smtClean="0">
                <a:latin typeface="Times New Roman" panose="02020603050405020304" pitchFamily="18" charset="0"/>
                <a:cs typeface="Times New Roman" panose="02020603050405020304" pitchFamily="18" charset="0"/>
              </a:rPr>
              <a:t>?</a:t>
            </a:r>
          </a:p>
          <a:p>
            <a:r>
              <a:rPr lang="ru-RU" b="1" i="1" dirty="0" smtClean="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Русич. С  </a:t>
            </a:r>
            <a:r>
              <a:rPr lang="ru-RU" b="1" i="1" dirty="0" err="1">
                <a:latin typeface="Times New Roman" panose="02020603050405020304" pitchFamily="18" charset="0"/>
                <a:cs typeface="Times New Roman" panose="02020603050405020304" pitchFamily="18" charset="0"/>
              </a:rPr>
              <a:t>Древлянской</a:t>
            </a:r>
            <a:r>
              <a:rPr lang="ru-RU" b="1" i="1" dirty="0">
                <a:latin typeface="Times New Roman" panose="02020603050405020304" pitchFamily="18" charset="0"/>
                <a:cs typeface="Times New Roman" panose="02020603050405020304" pitchFamily="18" charset="0"/>
              </a:rPr>
              <a:t> земли. </a:t>
            </a:r>
            <a:endParaRPr lang="ru-RU" b="1" i="1" dirty="0" smtClean="0">
              <a:latin typeface="Times New Roman" panose="02020603050405020304" pitchFamily="18" charset="0"/>
              <a:cs typeface="Times New Roman" panose="02020603050405020304" pitchFamily="18" charset="0"/>
            </a:endParaRPr>
          </a:p>
          <a:p>
            <a:r>
              <a:rPr lang="ru-RU" b="1" i="1" dirty="0" smtClean="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Искусство знаешь?  — допытывался князь.</a:t>
            </a:r>
            <a:endParaRPr lang="uk-UA"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6237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6667" y="598312"/>
            <a:ext cx="10159999" cy="5632311"/>
          </a:xfrm>
          <a:prstGeom prst="rect">
            <a:avLst/>
          </a:prstGeom>
          <a:solidFill>
            <a:schemeClr val="accent5">
              <a:lumMod val="75000"/>
            </a:schemeClr>
          </a:solidFill>
        </p:spPr>
        <p:txBody>
          <a:bodyPr wrap="square">
            <a:spAutoFit/>
          </a:bodyPr>
          <a:lstStyle/>
          <a:p>
            <a:r>
              <a:rPr lang="ru-RU" sz="2000" b="1" i="1" dirty="0">
                <a:latin typeface="Times New Roman" panose="02020603050405020304" pitchFamily="18" charset="0"/>
                <a:cs typeface="Times New Roman" panose="02020603050405020304" pitchFamily="18" charset="0"/>
              </a:rPr>
              <a:t>— Все делаю,— сказал </a:t>
            </a:r>
            <a:r>
              <a:rPr lang="ru-RU" sz="2000" b="1" i="1" dirty="0" err="1">
                <a:latin typeface="Times New Roman" panose="02020603050405020304" pitchFamily="18" charset="0"/>
                <a:cs typeface="Times New Roman" panose="02020603050405020304" pitchFamily="18" charset="0"/>
              </a:rPr>
              <a:t>Сивоок</a:t>
            </a:r>
            <a:r>
              <a:rPr lang="ru-RU" sz="2000" b="1" i="1" dirty="0">
                <a:latin typeface="Times New Roman" panose="02020603050405020304" pitchFamily="18" charset="0"/>
                <a:cs typeface="Times New Roman" panose="02020603050405020304" pitchFamily="18" charset="0"/>
              </a:rPr>
              <a:t>,— и  мозаику кладу, и  </a:t>
            </a:r>
            <a:r>
              <a:rPr lang="ru-RU" sz="2000" b="1" i="1" dirty="0" smtClean="0">
                <a:latin typeface="Times New Roman" panose="02020603050405020304" pitchFamily="18" charset="0"/>
                <a:cs typeface="Times New Roman" panose="02020603050405020304" pitchFamily="18" charset="0"/>
              </a:rPr>
              <a:t>фрески рисую</a:t>
            </a:r>
            <a:r>
              <a:rPr lang="ru-RU" sz="2000" b="1" i="1" dirty="0">
                <a:latin typeface="Times New Roman" panose="02020603050405020304" pitchFamily="18" charset="0"/>
                <a:cs typeface="Times New Roman" panose="02020603050405020304" pitchFamily="18" charset="0"/>
              </a:rPr>
              <a:t>, и  зодческое дело знаю. </a:t>
            </a:r>
            <a:endParaRPr lang="ru-RU" sz="2000" b="1" i="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Кто тебя научил? </a:t>
            </a:r>
            <a:endParaRPr lang="ru-RU" sz="2000" b="1" i="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Художников не обучают,— смело промолвил </a:t>
            </a:r>
            <a:r>
              <a:rPr lang="ru-RU" sz="2000" b="1" i="1" dirty="0" err="1">
                <a:latin typeface="Times New Roman" panose="02020603050405020304" pitchFamily="18" charset="0"/>
                <a:cs typeface="Times New Roman" panose="02020603050405020304" pitchFamily="18" charset="0"/>
              </a:rPr>
              <a:t>Сивоок</a:t>
            </a:r>
            <a:r>
              <a:rPr lang="ru-RU" sz="2000" b="1" i="1" dirty="0">
                <a:latin typeface="Times New Roman" panose="02020603050405020304" pitchFamily="18" charset="0"/>
                <a:cs typeface="Times New Roman" panose="02020603050405020304" pitchFamily="18" charset="0"/>
              </a:rPr>
              <a:t>,— их укрощают. Так, как диких коней — </a:t>
            </a:r>
            <a:r>
              <a:rPr lang="ru-RU" sz="2000" b="1" i="1" dirty="0" smtClean="0">
                <a:latin typeface="Times New Roman" panose="02020603050405020304" pitchFamily="18" charset="0"/>
                <a:cs typeface="Times New Roman" panose="02020603050405020304" pitchFamily="18" charset="0"/>
              </a:rPr>
              <a:t>тарпанов</a:t>
            </a:r>
            <a:r>
              <a:rPr lang="ru-RU" sz="2000" b="1" i="1" dirty="0">
                <a:latin typeface="Times New Roman" panose="02020603050405020304" pitchFamily="18" charset="0"/>
                <a:cs typeface="Times New Roman" panose="02020603050405020304" pitchFamily="18" charset="0"/>
              </a:rPr>
              <a:t>. Не учишь же их бегать: умеют от рождения. А  чем </a:t>
            </a:r>
            <a:r>
              <a:rPr lang="ru-RU" sz="2000" b="1" i="1" dirty="0" smtClean="0">
                <a:latin typeface="Times New Roman" panose="02020603050405020304" pitchFamily="18" charset="0"/>
                <a:cs typeface="Times New Roman" panose="02020603050405020304" pitchFamily="18" charset="0"/>
              </a:rPr>
              <a:t>больше </a:t>
            </a:r>
            <a:r>
              <a:rPr lang="ru-RU" sz="2000" b="1" i="1" dirty="0">
                <a:latin typeface="Times New Roman" panose="02020603050405020304" pitchFamily="18" charset="0"/>
                <a:cs typeface="Times New Roman" panose="02020603050405020304" pitchFamily="18" charset="0"/>
              </a:rPr>
              <a:t>укротишь, тем хуже, </a:t>
            </a:r>
            <a:r>
              <a:rPr lang="ru-RU" sz="2000" b="1" i="1" dirty="0" smtClean="0">
                <a:latin typeface="Times New Roman" panose="02020603050405020304" pitchFamily="18" charset="0"/>
                <a:cs typeface="Times New Roman" panose="02020603050405020304" pitchFamily="18" charset="0"/>
              </a:rPr>
              <a:t>медленнее </a:t>
            </a:r>
            <a:r>
              <a:rPr lang="ru-RU" sz="2000" b="1" i="1" dirty="0">
                <a:latin typeface="Times New Roman" panose="02020603050405020304" pitchFamily="18" charset="0"/>
                <a:cs typeface="Times New Roman" panose="02020603050405020304" pitchFamily="18" charset="0"/>
              </a:rPr>
              <a:t>станет их бег. Красота в нем умрет, раскованность исчезнет вместе с  диким нравом. Вот так и  </a:t>
            </a:r>
            <a:r>
              <a:rPr lang="ru-RU" sz="2000" b="1" i="1" dirty="0" smtClean="0">
                <a:latin typeface="Times New Roman" panose="02020603050405020304" pitchFamily="18" charset="0"/>
                <a:cs typeface="Times New Roman" panose="02020603050405020304" pitchFamily="18" charset="0"/>
              </a:rPr>
              <a:t>художник</a:t>
            </a:r>
            <a:r>
              <a:rPr lang="ru-RU" sz="2000" b="1" i="1" dirty="0">
                <a:latin typeface="Times New Roman" panose="02020603050405020304" pitchFamily="18" charset="0"/>
                <a:cs typeface="Times New Roman" panose="02020603050405020304" pitchFamily="18" charset="0"/>
              </a:rPr>
              <a:t>. А  тебе говорю, </a:t>
            </a:r>
            <a:r>
              <a:rPr lang="ru-RU" sz="2000" b="1" i="1" dirty="0" err="1">
                <a:latin typeface="Times New Roman" panose="02020603050405020304" pitchFamily="18" charset="0"/>
                <a:cs typeface="Times New Roman" panose="02020603050405020304" pitchFamily="18" charset="0"/>
              </a:rPr>
              <a:t>княже</a:t>
            </a:r>
            <a:r>
              <a:rPr lang="ru-RU" sz="2000" b="1" i="1" dirty="0">
                <a:latin typeface="Times New Roman" panose="02020603050405020304" pitchFamily="18" charset="0"/>
                <a:cs typeface="Times New Roman" panose="02020603050405020304" pitchFamily="18" charset="0"/>
              </a:rPr>
              <a:t>, малую ты церковь задумал построить. </a:t>
            </a:r>
            <a:endParaRPr lang="ru-RU" sz="2000" b="1" i="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 Мала?</a:t>
            </a:r>
            <a:r>
              <a:rPr lang="ru-RU" sz="2000" b="1" i="1" dirty="0">
                <a:latin typeface="Times New Roman" panose="02020603050405020304" pitchFamily="18" charset="0"/>
                <a:cs typeface="Times New Roman" panose="02020603050405020304" pitchFamily="18" charset="0"/>
              </a:rPr>
              <a:t>  — спросил </a:t>
            </a:r>
            <a:r>
              <a:rPr lang="ru-RU" sz="2000" b="1" i="1" dirty="0" smtClean="0">
                <a:latin typeface="Times New Roman" panose="02020603050405020304" pitchFamily="18" charset="0"/>
                <a:cs typeface="Times New Roman" panose="02020603050405020304" pitchFamily="18" charset="0"/>
              </a:rPr>
              <a:t>пренебрежительно.— </a:t>
            </a:r>
            <a:r>
              <a:rPr lang="ru-RU" sz="2000" b="1" i="1" dirty="0">
                <a:latin typeface="Times New Roman" panose="02020603050405020304" pitchFamily="18" charset="0"/>
                <a:cs typeface="Times New Roman" panose="02020603050405020304" pitchFamily="18" charset="0"/>
              </a:rPr>
              <a:t>Почему же </a:t>
            </a:r>
            <a:r>
              <a:rPr lang="ru-RU" sz="2000" b="1" i="1" dirty="0" smtClean="0">
                <a:latin typeface="Times New Roman" panose="02020603050405020304" pitchFamily="18" charset="0"/>
                <a:cs typeface="Times New Roman" panose="02020603050405020304" pitchFamily="18" charset="0"/>
              </a:rPr>
              <a:t>мала? </a:t>
            </a:r>
          </a:p>
          <a:p>
            <a:r>
              <a:rPr lang="ru-RU" sz="2000" b="1" i="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Потому что </a:t>
            </a:r>
            <a:r>
              <a:rPr lang="ru-RU" sz="2000" b="1" i="1" dirty="0" smtClean="0">
                <a:latin typeface="Times New Roman" panose="02020603050405020304" pitchFamily="18" charset="0"/>
                <a:cs typeface="Times New Roman" panose="02020603050405020304" pitchFamily="18" charset="0"/>
              </a:rPr>
              <a:t>мала!</a:t>
            </a:r>
            <a:r>
              <a:rPr lang="ru-RU" sz="2000" b="1" i="1" dirty="0">
                <a:latin typeface="Times New Roman" panose="02020603050405020304" pitchFamily="18" charset="0"/>
                <a:cs typeface="Times New Roman" panose="02020603050405020304" pitchFamily="18" charset="0"/>
              </a:rPr>
              <a:t>  — снова воскликнул </a:t>
            </a:r>
            <a:r>
              <a:rPr lang="ru-RU" sz="2000" b="1" i="1" dirty="0" err="1">
                <a:latin typeface="Times New Roman" panose="02020603050405020304" pitchFamily="18" charset="0"/>
                <a:cs typeface="Times New Roman" panose="02020603050405020304" pitchFamily="18" charset="0"/>
              </a:rPr>
              <a:t>Сивоок</a:t>
            </a:r>
            <a:r>
              <a:rPr lang="ru-RU" sz="2000" b="1" i="1" dirty="0">
                <a:latin typeface="Times New Roman" panose="02020603050405020304" pitchFamily="18" charset="0"/>
                <a:cs typeface="Times New Roman" panose="02020603050405020304" pitchFamily="18" charset="0"/>
              </a:rPr>
              <a:t>. </a:t>
            </a:r>
            <a:endParaRPr lang="ru-RU" sz="2000" b="1" i="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Почему же не говорил об этом там, в  Константинополе? </a:t>
            </a:r>
            <a:endParaRPr lang="ru-RU" sz="2000" b="1" i="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 Понял </a:t>
            </a:r>
            <a:r>
              <a:rPr lang="ru-RU" sz="2000" b="1" i="1" dirty="0">
                <a:latin typeface="Times New Roman" panose="02020603050405020304" pitchFamily="18" charset="0"/>
                <a:cs typeface="Times New Roman" panose="02020603050405020304" pitchFamily="18" charset="0"/>
              </a:rPr>
              <a:t>это лишь теперь. Когда увидел Киев. Увидел и не узнал. А  что будет дальше, когда обведешь новыми </a:t>
            </a:r>
            <a:r>
              <a:rPr lang="ru-RU" sz="2000" b="1" i="1" dirty="0" smtClean="0">
                <a:latin typeface="Times New Roman" panose="02020603050405020304" pitchFamily="18" charset="0"/>
                <a:cs typeface="Times New Roman" panose="02020603050405020304" pitchFamily="18" charset="0"/>
              </a:rPr>
              <a:t>валами</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княже</a:t>
            </a:r>
            <a:r>
              <a:rPr lang="ru-RU" sz="2000" b="1" i="1" dirty="0">
                <a:latin typeface="Times New Roman" panose="02020603050405020304" pitchFamily="18" charset="0"/>
                <a:cs typeface="Times New Roman" panose="02020603050405020304" pitchFamily="18" charset="0"/>
              </a:rPr>
              <a:t>? </a:t>
            </a:r>
            <a:endParaRPr lang="ru-RU" sz="2000" b="1" i="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Ярославу </a:t>
            </a:r>
            <a:r>
              <a:rPr lang="ru-RU" sz="2000" b="1" i="1" dirty="0">
                <a:latin typeface="Times New Roman" panose="02020603050405020304" pitchFamily="18" charset="0"/>
                <a:cs typeface="Times New Roman" panose="02020603050405020304" pitchFamily="18" charset="0"/>
              </a:rPr>
              <a:t>понравились последние слова </a:t>
            </a:r>
            <a:r>
              <a:rPr lang="ru-RU" sz="2000" b="1" i="1" dirty="0" err="1">
                <a:latin typeface="Times New Roman" panose="02020603050405020304" pitchFamily="18" charset="0"/>
                <a:cs typeface="Times New Roman" panose="02020603050405020304" pitchFamily="18" charset="0"/>
              </a:rPr>
              <a:t>Сивоока</a:t>
            </a:r>
            <a:r>
              <a:rPr lang="ru-RU" sz="2000" b="1" i="1" dirty="0">
                <a:latin typeface="Times New Roman" panose="02020603050405020304" pitchFamily="18" charset="0"/>
                <a:cs typeface="Times New Roman" panose="02020603050405020304" pitchFamily="18" charset="0"/>
              </a:rPr>
              <a:t>, однако вывод из них он сделал несколько неожиданный</a:t>
            </a:r>
            <a:r>
              <a:rPr lang="ru-RU" sz="2000" b="1" i="1" dirty="0" smtClean="0">
                <a:latin typeface="Times New Roman" panose="02020603050405020304" pitchFamily="18" charset="0"/>
                <a:cs typeface="Times New Roman" panose="02020603050405020304" pitchFamily="18" charset="0"/>
              </a:rPr>
              <a:t>.</a:t>
            </a:r>
            <a:r>
              <a:rPr lang="ru-RU" sz="2000" dirty="0"/>
              <a:t> </a:t>
            </a:r>
            <a:endParaRPr lang="ru-RU" sz="2000" dirty="0" smtClean="0"/>
          </a:p>
          <a:p>
            <a:r>
              <a:rPr lang="ru-RU" sz="2000" dirty="0" smtClean="0"/>
              <a:t>— </a:t>
            </a:r>
            <a:r>
              <a:rPr lang="ru-RU" sz="2000" b="1" dirty="0">
                <a:latin typeface="Times New Roman" panose="02020603050405020304" pitchFamily="18" charset="0"/>
                <a:cs typeface="Times New Roman" panose="02020603050405020304" pitchFamily="18" charset="0"/>
              </a:rPr>
              <a:t>Сделаю Киев соперником Константинополя.</a:t>
            </a:r>
            <a:r>
              <a:rPr lang="ru-RU" sz="2000" b="1" i="1" dirty="0">
                <a:latin typeface="Times New Roman" panose="02020603050405020304" pitchFamily="18" charset="0"/>
                <a:cs typeface="Times New Roman" panose="02020603050405020304" pitchFamily="18" charset="0"/>
              </a:rPr>
              <a:t> А  для этого все сделаем, как в  </a:t>
            </a:r>
            <a:r>
              <a:rPr lang="ru-RU" sz="2000" b="1" i="1" dirty="0" err="1" smtClean="0">
                <a:latin typeface="Times New Roman" panose="02020603050405020304" pitchFamily="18" charset="0"/>
                <a:cs typeface="Times New Roman" panose="02020603050405020304" pitchFamily="18" charset="0"/>
              </a:rPr>
              <a:t>ромейском</a:t>
            </a:r>
            <a:r>
              <a:rPr lang="ru-RU" sz="2000" b="1" i="1" dirty="0">
                <a:latin typeface="Times New Roman" panose="02020603050405020304" pitchFamily="18" charset="0"/>
                <a:cs typeface="Times New Roman" panose="02020603050405020304" pitchFamily="18" charset="0"/>
              </a:rPr>
              <a:t>* стольном граде: церковь Софии*, Золотые ворота, монастыри, соборы, </a:t>
            </a:r>
            <a:r>
              <a:rPr lang="ru-RU" sz="2000" b="1" i="1" dirty="0" smtClean="0">
                <a:latin typeface="Times New Roman" panose="02020603050405020304" pitchFamily="18" charset="0"/>
                <a:cs typeface="Times New Roman" panose="02020603050405020304" pitchFamily="18" charset="0"/>
              </a:rPr>
              <a:t>игрища</a:t>
            </a:r>
            <a:r>
              <a:rPr lang="ru-RU" sz="2000" b="1" i="1" dirty="0">
                <a:latin typeface="Times New Roman" panose="02020603050405020304" pitchFamily="18" charset="0"/>
                <a:cs typeface="Times New Roman" panose="02020603050405020304" pitchFamily="18" charset="0"/>
              </a:rPr>
              <a:t>, палаты… </a:t>
            </a:r>
            <a:r>
              <a:rPr lang="ru-RU" sz="2000" b="1" i="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По П.  </a:t>
            </a:r>
            <a:r>
              <a:rPr lang="ru-RU" sz="2000" b="1" i="1" dirty="0" err="1" smtClean="0">
                <a:latin typeface="Times New Roman" panose="02020603050405020304" pitchFamily="18" charset="0"/>
                <a:cs typeface="Times New Roman" panose="02020603050405020304" pitchFamily="18" charset="0"/>
              </a:rPr>
              <a:t>Загребельному</a:t>
            </a:r>
            <a:r>
              <a:rPr lang="ru-RU" sz="2000" b="1" i="1" dirty="0">
                <a:latin typeface="Times New Roman" panose="02020603050405020304" pitchFamily="18" charset="0"/>
                <a:cs typeface="Times New Roman" panose="02020603050405020304" pitchFamily="18" charset="0"/>
              </a:rPr>
              <a:t>*, пер. И.  </a:t>
            </a:r>
            <a:r>
              <a:rPr lang="ru-RU" sz="2000" b="1" i="1" dirty="0" err="1">
                <a:latin typeface="Times New Roman" panose="02020603050405020304" pitchFamily="18" charset="0"/>
                <a:cs typeface="Times New Roman" panose="02020603050405020304" pitchFamily="18" charset="0"/>
              </a:rPr>
              <a:t>Карабутенко</a:t>
            </a:r>
            <a:r>
              <a:rPr lang="ru-RU" sz="2000" b="1" i="1" dirty="0">
                <a:latin typeface="Times New Roman" panose="02020603050405020304" pitchFamily="18" charset="0"/>
                <a:cs typeface="Times New Roman" panose="02020603050405020304" pitchFamily="18" charset="0"/>
              </a:rPr>
              <a:t>)</a:t>
            </a:r>
            <a:endParaRPr lang="uk-UA" sz="2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8857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2533" y="733778"/>
            <a:ext cx="11356624" cy="5505157"/>
          </a:xfrm>
          <a:prstGeom prst="rect">
            <a:avLst/>
          </a:prstGeom>
          <a:solidFill>
            <a:schemeClr val="accent5">
              <a:lumMod val="75000"/>
            </a:schemeClr>
          </a:solidFill>
        </p:spPr>
        <p:txBody>
          <a:bodyPr wrap="square">
            <a:spAutoFit/>
          </a:bodyPr>
          <a:lstStyle/>
          <a:p>
            <a:pPr algn="just"/>
            <a:r>
              <a:rPr lang="ru-RU" sz="2000" b="1" dirty="0" err="1" smtClean="0">
                <a:solidFill>
                  <a:schemeClr val="bg2">
                    <a:lumMod val="75000"/>
                  </a:schemeClr>
                </a:solidFill>
                <a:latin typeface="Times New Roman" panose="02020603050405020304" pitchFamily="18" charset="0"/>
                <a:cs typeface="Times New Roman" panose="02020603050405020304" pitchFamily="18" charset="0"/>
              </a:rPr>
              <a:t>Ромейский</a:t>
            </a:r>
            <a:r>
              <a:rPr lang="ru-RU" sz="2000" b="1" dirty="0">
                <a:latin typeface="Times New Roman" panose="02020603050405020304" pitchFamily="18" charset="0"/>
                <a:cs typeface="Times New Roman" panose="02020603050405020304" pitchFamily="18" charset="0"/>
              </a:rPr>
              <a:t>  — византийский. </a:t>
            </a:r>
            <a:endParaRPr lang="ru-RU" sz="2000" b="1" dirty="0" smtClean="0">
              <a:latin typeface="Times New Roman" panose="02020603050405020304" pitchFamily="18" charset="0"/>
              <a:cs typeface="Times New Roman" panose="02020603050405020304" pitchFamily="18" charset="0"/>
            </a:endParaRPr>
          </a:p>
          <a:p>
            <a:pPr algn="just"/>
            <a:r>
              <a:rPr lang="ru-RU" sz="2000" b="1" dirty="0" smtClean="0">
                <a:solidFill>
                  <a:schemeClr val="bg2">
                    <a:lumMod val="75000"/>
                  </a:schemeClr>
                </a:solidFill>
                <a:latin typeface="Times New Roman" panose="02020603050405020304" pitchFamily="18" charset="0"/>
                <a:cs typeface="Times New Roman" panose="02020603050405020304" pitchFamily="18" charset="0"/>
              </a:rPr>
              <a:t>Софийский собор</a:t>
            </a:r>
            <a:r>
              <a:rPr lang="ru-RU" sz="2000" b="1" dirty="0">
                <a:latin typeface="Times New Roman" panose="02020603050405020304" pitchFamily="18" charset="0"/>
                <a:cs typeface="Times New Roman" panose="02020603050405020304" pitchFamily="18" charset="0"/>
              </a:rPr>
              <a:t>  первым в  Украине (1990  г.) был внесен в  список </a:t>
            </a:r>
            <a:r>
              <a:rPr lang="ru-RU" sz="2000" b="1" dirty="0" smtClean="0">
                <a:latin typeface="Times New Roman" panose="02020603050405020304" pitchFamily="18" charset="0"/>
                <a:cs typeface="Times New Roman" panose="02020603050405020304" pitchFamily="18" charset="0"/>
              </a:rPr>
              <a:t>Всемирного </a:t>
            </a:r>
            <a:r>
              <a:rPr lang="ru-RU" sz="2000" b="1" dirty="0">
                <a:latin typeface="Times New Roman" panose="02020603050405020304" pitchFamily="18" charset="0"/>
                <a:cs typeface="Times New Roman" panose="02020603050405020304" pitchFamily="18" charset="0"/>
              </a:rPr>
              <a:t>наследия ЮНЕСКО, в  который входят объекты особой исторической или экологической значимости. Собор построен в  начале XI в. Великий князь </a:t>
            </a:r>
            <a:r>
              <a:rPr lang="ru-RU" sz="2000" b="1" dirty="0" smtClean="0">
                <a:latin typeface="Times New Roman" panose="02020603050405020304" pitchFamily="18" charset="0"/>
                <a:cs typeface="Times New Roman" panose="02020603050405020304" pitchFamily="18" charset="0"/>
              </a:rPr>
              <a:t>Ярослав </a:t>
            </a:r>
            <a:r>
              <a:rPr lang="ru-RU" sz="2000" b="1" dirty="0">
                <a:latin typeface="Times New Roman" panose="02020603050405020304" pitchFamily="18" charset="0"/>
                <a:cs typeface="Times New Roman" panose="02020603050405020304" pitchFamily="18" charset="0"/>
              </a:rPr>
              <a:t>Мудрый заложил фундамент Святой Софии на месте победы над </a:t>
            </a:r>
            <a:r>
              <a:rPr lang="ru-RU" sz="2000" b="1" dirty="0" smtClean="0">
                <a:latin typeface="Times New Roman" panose="02020603050405020304" pitchFamily="18" charset="0"/>
                <a:cs typeface="Times New Roman" panose="02020603050405020304" pitchFamily="18" charset="0"/>
              </a:rPr>
              <a:t>печенегами</a:t>
            </a:r>
            <a:r>
              <a:rPr lang="ru-RU" sz="2000" b="1" dirty="0">
                <a:latin typeface="Times New Roman" panose="02020603050405020304" pitchFamily="18" charset="0"/>
                <a:cs typeface="Times New Roman" panose="02020603050405020304" pitchFamily="18" charset="0"/>
              </a:rPr>
              <a:t>. В  соборе, как объекте Всемирного наследия, богослужения не проводятся. Исключение составляет </a:t>
            </a:r>
            <a:r>
              <a:rPr lang="ru-RU" sz="2000" b="1" dirty="0">
                <a:solidFill>
                  <a:schemeClr val="bg2">
                    <a:lumMod val="75000"/>
                  </a:schemeClr>
                </a:solidFill>
                <a:latin typeface="Times New Roman" panose="02020603050405020304" pitchFamily="18" charset="0"/>
                <a:cs typeface="Times New Roman" panose="02020603050405020304" pitchFamily="18" charset="0"/>
              </a:rPr>
              <a:t>24  августа  — День независимости Украины</a:t>
            </a:r>
            <a:r>
              <a:rPr lang="ru-RU" sz="2000" b="1" dirty="0">
                <a:latin typeface="Times New Roman" panose="02020603050405020304" pitchFamily="18" charset="0"/>
                <a:cs typeface="Times New Roman" panose="02020603050405020304" pitchFamily="18" charset="0"/>
              </a:rPr>
              <a:t>, когда </a:t>
            </a:r>
            <a:r>
              <a:rPr lang="ru-RU" sz="2000" b="1" dirty="0" smtClean="0">
                <a:latin typeface="Times New Roman" panose="02020603050405020304" pitchFamily="18" charset="0"/>
                <a:cs typeface="Times New Roman" panose="02020603050405020304" pitchFamily="18" charset="0"/>
              </a:rPr>
              <a:t>представители </a:t>
            </a:r>
            <a:r>
              <a:rPr lang="ru-RU" sz="2000" b="1" dirty="0">
                <a:latin typeface="Times New Roman" panose="02020603050405020304" pitchFamily="18" charset="0"/>
                <a:cs typeface="Times New Roman" panose="02020603050405020304" pitchFamily="18" charset="0"/>
              </a:rPr>
              <a:t>разных религиозных организаций совершают молитву об Украине. </a:t>
            </a:r>
            <a:endParaRPr lang="ru-RU" sz="2000" b="1" dirty="0" smtClean="0">
              <a:latin typeface="Times New Roman" panose="02020603050405020304" pitchFamily="18" charset="0"/>
              <a:cs typeface="Times New Roman" panose="02020603050405020304" pitchFamily="18" charset="0"/>
            </a:endParaRPr>
          </a:p>
          <a:p>
            <a:pPr algn="just"/>
            <a:r>
              <a:rPr lang="ru-RU" sz="2000" b="1" dirty="0" err="1" smtClean="0">
                <a:solidFill>
                  <a:schemeClr val="bg2">
                    <a:lumMod val="75000"/>
                  </a:schemeClr>
                </a:solidFill>
                <a:latin typeface="Times New Roman" panose="02020603050405020304" pitchFamily="18" charset="0"/>
                <a:cs typeface="Times New Roman" panose="02020603050405020304" pitchFamily="18" charset="0"/>
              </a:rPr>
              <a:t>Загребельный</a:t>
            </a:r>
            <a:r>
              <a:rPr lang="ru-RU" sz="2000" b="1" dirty="0" smtClean="0">
                <a:solidFill>
                  <a:schemeClr val="bg2">
                    <a:lumMod val="75000"/>
                  </a:schemeClr>
                </a:solidFill>
                <a:latin typeface="Times New Roman" panose="02020603050405020304" pitchFamily="18" charset="0"/>
                <a:cs typeface="Times New Roman" panose="02020603050405020304" pitchFamily="18" charset="0"/>
              </a:rPr>
              <a:t> Павел Архипович</a:t>
            </a:r>
            <a:r>
              <a:rPr lang="ru-RU" sz="2000" b="1" dirty="0">
                <a:latin typeface="Times New Roman" panose="02020603050405020304" pitchFamily="18" charset="0"/>
                <a:cs typeface="Times New Roman" panose="02020603050405020304" pitchFamily="18" charset="0"/>
              </a:rPr>
              <a:t>  (1924–2009)  — украинский писатель. В  </a:t>
            </a:r>
            <a:r>
              <a:rPr lang="ru-RU" sz="2000" b="1" dirty="0" smtClean="0">
                <a:latin typeface="Times New Roman" panose="02020603050405020304" pitchFamily="18" charset="0"/>
                <a:cs typeface="Times New Roman" panose="02020603050405020304" pitchFamily="18" charset="0"/>
              </a:rPr>
              <a:t>романе </a:t>
            </a:r>
            <a:r>
              <a:rPr lang="ru-RU" sz="2000" b="1" dirty="0">
                <a:latin typeface="Times New Roman" panose="02020603050405020304" pitchFamily="18" charset="0"/>
                <a:cs typeface="Times New Roman" panose="02020603050405020304" pitchFamily="18" charset="0"/>
              </a:rPr>
              <a:t>«Диво», откуда взят отрывок, рассказывается об истории сооружения </a:t>
            </a:r>
            <a:r>
              <a:rPr lang="ru-RU" sz="2000" b="1" dirty="0" smtClean="0">
                <a:latin typeface="Times New Roman" panose="02020603050405020304" pitchFamily="18" charset="0"/>
                <a:cs typeface="Times New Roman" panose="02020603050405020304" pitchFamily="18" charset="0"/>
              </a:rPr>
              <a:t>Софийского </a:t>
            </a:r>
            <a:r>
              <a:rPr lang="ru-RU" sz="2000" b="1" dirty="0">
                <a:latin typeface="Times New Roman" panose="02020603050405020304" pitchFamily="18" charset="0"/>
                <a:cs typeface="Times New Roman" panose="02020603050405020304" pitchFamily="18" charset="0"/>
              </a:rPr>
              <a:t>собора и  последующей его судьбе. </a:t>
            </a:r>
            <a:endParaRPr lang="ru-RU" sz="2000" b="1" dirty="0" smtClean="0">
              <a:latin typeface="Times New Roman" panose="02020603050405020304" pitchFamily="18" charset="0"/>
              <a:cs typeface="Times New Roman" panose="02020603050405020304" pitchFamily="18" charset="0"/>
            </a:endParaRPr>
          </a:p>
          <a:p>
            <a:pPr algn="just"/>
            <a:r>
              <a:rPr lang="ru-RU" sz="2000" b="1" dirty="0" smtClean="0">
                <a:solidFill>
                  <a:schemeClr val="bg2">
                    <a:lumMod val="50000"/>
                  </a:schemeClr>
                </a:solidFill>
                <a:latin typeface="Times New Roman" panose="02020603050405020304" pitchFamily="18" charset="0"/>
                <a:cs typeface="Times New Roman" panose="02020603050405020304" pitchFamily="18" charset="0"/>
              </a:rPr>
              <a:t>Работа </a:t>
            </a:r>
            <a:r>
              <a:rPr lang="ru-RU" sz="2000" b="1" dirty="0">
                <a:solidFill>
                  <a:schemeClr val="bg2">
                    <a:lumMod val="50000"/>
                  </a:schemeClr>
                </a:solidFill>
                <a:latin typeface="Times New Roman" panose="02020603050405020304" pitchFamily="18" charset="0"/>
                <a:cs typeface="Times New Roman" panose="02020603050405020304" pitchFamily="18" charset="0"/>
              </a:rPr>
              <a:t>со словом</a:t>
            </a:r>
            <a:r>
              <a:rPr lang="ru-RU" sz="2000" b="1" dirty="0">
                <a:latin typeface="Times New Roman" panose="02020603050405020304" pitchFamily="18" charset="0"/>
                <a:cs typeface="Times New Roman" panose="02020603050405020304" pitchFamily="18" charset="0"/>
              </a:rPr>
              <a:t>. Найдите обращение и  укажите особенность его формы. Используется ли она в  современном русском языке? </a:t>
            </a:r>
            <a:endParaRPr lang="ru-RU" sz="2000" b="1"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Перечислите </a:t>
            </a:r>
            <a:r>
              <a:rPr lang="ru-RU" sz="2000" b="1" dirty="0">
                <a:latin typeface="Times New Roman" panose="02020603050405020304" pitchFamily="18" charset="0"/>
                <a:cs typeface="Times New Roman" panose="02020603050405020304" pitchFamily="18" charset="0"/>
              </a:rPr>
              <a:t>устаревшие слова. С  какой целью они используются? </a:t>
            </a:r>
            <a:endParaRPr lang="ru-RU" sz="2000" b="1"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Объясните </a:t>
            </a:r>
            <a:r>
              <a:rPr lang="ru-RU" sz="2000" b="1" dirty="0">
                <a:latin typeface="Times New Roman" panose="02020603050405020304" pitchFamily="18" charset="0"/>
                <a:cs typeface="Times New Roman" panose="02020603050405020304" pitchFamily="18" charset="0"/>
              </a:rPr>
              <a:t>по тексту значение слова тарпан. Подумайте, почему герой </a:t>
            </a:r>
            <a:r>
              <a:rPr lang="ru-RU" sz="2000" b="1" dirty="0" smtClean="0">
                <a:latin typeface="Times New Roman" panose="02020603050405020304" pitchFamily="18" charset="0"/>
                <a:cs typeface="Times New Roman" panose="02020603050405020304" pitchFamily="18" charset="0"/>
              </a:rPr>
              <a:t>романа </a:t>
            </a:r>
            <a:r>
              <a:rPr lang="ru-RU" sz="2000" b="1" dirty="0">
                <a:latin typeface="Times New Roman" panose="02020603050405020304" pitchFamily="18" charset="0"/>
                <a:cs typeface="Times New Roman" panose="02020603050405020304" pitchFamily="18" charset="0"/>
              </a:rPr>
              <a:t>проводит аналогию между художником и  тарпаном. На что он </a:t>
            </a:r>
            <a:r>
              <a:rPr lang="ru-RU" sz="2000" b="1" dirty="0" smtClean="0">
                <a:latin typeface="Times New Roman" panose="02020603050405020304" pitchFamily="18" charset="0"/>
                <a:cs typeface="Times New Roman" panose="02020603050405020304" pitchFamily="18" charset="0"/>
              </a:rPr>
              <a:t>намекает </a:t>
            </a:r>
            <a:r>
              <a:rPr lang="ru-RU" sz="2000" b="1" dirty="0">
                <a:latin typeface="Times New Roman" panose="02020603050405020304" pitchFamily="18" charset="0"/>
                <a:cs typeface="Times New Roman" panose="02020603050405020304" pitchFamily="18" charset="0"/>
              </a:rPr>
              <a:t>великому князю? </a:t>
            </a:r>
            <a:endParaRPr lang="ru-RU" sz="2000" b="1"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Подберите </a:t>
            </a:r>
            <a:r>
              <a:rPr lang="ru-RU" sz="2000" b="1" dirty="0">
                <a:latin typeface="Times New Roman" panose="02020603050405020304" pitchFamily="18" charset="0"/>
                <a:cs typeface="Times New Roman" panose="02020603050405020304" pitchFamily="18" charset="0"/>
              </a:rPr>
              <a:t>из текста синонимы к  слову храм и  запишите </a:t>
            </a:r>
            <a:r>
              <a:rPr lang="ru-RU" sz="2000" b="1" dirty="0" smtClean="0">
                <a:latin typeface="Times New Roman" panose="02020603050405020304" pitchFamily="18" charset="0"/>
                <a:cs typeface="Times New Roman" panose="02020603050405020304" pitchFamily="18" charset="0"/>
              </a:rPr>
              <a:t>их.</a:t>
            </a:r>
            <a:endParaRPr lang="uk-UA"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1574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2222" y="327379"/>
            <a:ext cx="11604978" cy="2032000"/>
          </a:xfrm>
        </p:spPr>
        <p:txBody>
          <a:bodyPr>
            <a:normAutofit fontScale="90000"/>
          </a:bodyPr>
          <a:lstStyle/>
          <a:p>
            <a:r>
              <a:rPr lang="ru-RU" sz="2000" b="1" dirty="0">
                <a:solidFill>
                  <a:schemeClr val="bg2">
                    <a:lumMod val="75000"/>
                  </a:schemeClr>
                </a:solidFill>
                <a:latin typeface="Times New Roman" panose="02020603050405020304" pitchFamily="18" charset="0"/>
                <a:cs typeface="Times New Roman" panose="02020603050405020304" pitchFamily="18" charset="0"/>
              </a:rPr>
              <a:t>Работа с  предложением</a:t>
            </a:r>
            <a:r>
              <a:rPr lang="ru-RU" sz="2000" b="1" dirty="0">
                <a:latin typeface="Times New Roman" panose="02020603050405020304" pitchFamily="18" charset="0"/>
                <a:cs typeface="Times New Roman" panose="02020603050405020304" pitchFamily="18" charset="0"/>
              </a:rPr>
              <a:t>. Составьте и  запишите сложноподчиненное </a:t>
            </a:r>
            <a:r>
              <a:rPr lang="ru-RU" sz="2000" b="1" dirty="0" err="1" smtClean="0">
                <a:latin typeface="Times New Roman" panose="02020603050405020304" pitchFamily="18" charset="0"/>
                <a:cs typeface="Times New Roman" panose="02020603050405020304" pitchFamily="18" charset="0"/>
              </a:rPr>
              <a:t>предожение</a:t>
            </a:r>
            <a:r>
              <a:rPr lang="ru-RU" sz="2000" b="1" dirty="0" smtClean="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так, чтобы выделенная реплика князя Ярослава стала придаточной изъяснительной частью, поясняющей в  главной части глагол.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solidFill>
                  <a:schemeClr val="bg2">
                    <a:lumMod val="75000"/>
                  </a:schemeClr>
                </a:solidFill>
                <a:latin typeface="Times New Roman" panose="02020603050405020304" pitchFamily="18" charset="0"/>
                <a:cs typeface="Times New Roman" panose="02020603050405020304" pitchFamily="18" charset="0"/>
              </a:rPr>
              <a:t>Работа </a:t>
            </a:r>
            <a:r>
              <a:rPr lang="ru-RU" sz="2000" b="1" dirty="0">
                <a:solidFill>
                  <a:schemeClr val="bg2">
                    <a:lumMod val="75000"/>
                  </a:schemeClr>
                </a:solidFill>
                <a:latin typeface="Times New Roman" panose="02020603050405020304" pitchFamily="18" charset="0"/>
                <a:cs typeface="Times New Roman" panose="02020603050405020304" pitchFamily="18" charset="0"/>
              </a:rPr>
              <a:t>с  текстом</a:t>
            </a:r>
            <a:r>
              <a:rPr lang="ru-RU" sz="2000" b="1" dirty="0">
                <a:latin typeface="Times New Roman" panose="02020603050405020304" pitchFamily="18" charset="0"/>
                <a:cs typeface="Times New Roman" panose="02020603050405020304" pitchFamily="18" charset="0"/>
              </a:rPr>
              <a:t>. С  какой целью задумал князь построить храм Святой Софии в  Киеве? Как показана роль зодчего в  реализации величественного замысла?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Сжато </a:t>
            </a:r>
            <a:r>
              <a:rPr lang="ru-RU" sz="2000" b="1" dirty="0">
                <a:latin typeface="Times New Roman" panose="02020603050405020304" pitchFamily="18" charset="0"/>
                <a:cs typeface="Times New Roman" panose="02020603050405020304" pitchFamily="18" charset="0"/>
              </a:rPr>
              <a:t>перескажите текст, преобразуя реплики героев в  </a:t>
            </a:r>
            <a:r>
              <a:rPr lang="ru-RU" sz="2000" b="1" dirty="0" err="1">
                <a:latin typeface="Times New Roman" panose="02020603050405020304" pitchFamily="18" charset="0"/>
                <a:cs typeface="Times New Roman" panose="02020603050405020304" pitchFamily="18" charset="0"/>
              </a:rPr>
              <a:t>сложноподчиненные</a:t>
            </a:r>
            <a:r>
              <a:rPr lang="ru-RU" sz="2000" b="1" dirty="0">
                <a:latin typeface="Times New Roman" panose="02020603050405020304" pitchFamily="18" charset="0"/>
                <a:cs typeface="Times New Roman" panose="02020603050405020304" pitchFamily="18" charset="0"/>
              </a:rPr>
              <a:t> предложения с  придаточными изъяснительными.</a:t>
            </a:r>
            <a:endParaRPr lang="uk-UA" sz="2000" b="1"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6728178" y="5271911"/>
            <a:ext cx="4786489" cy="842746"/>
          </a:xfrm>
        </p:spPr>
        <p:txBody>
          <a:bodyPr>
            <a:normAutofit/>
          </a:bodyPr>
          <a:lstStyle/>
          <a:p>
            <a:r>
              <a:rPr lang="ru-RU" sz="1600" b="1" dirty="0">
                <a:latin typeface="Times New Roman" panose="02020603050405020304" pitchFamily="18" charset="0"/>
                <a:cs typeface="Times New Roman" panose="02020603050405020304" pitchFamily="18" charset="0"/>
              </a:rPr>
              <a:t>Софийский собор в Киеве. </a:t>
            </a:r>
            <a:endParaRPr lang="ru-RU" sz="1600" b="1" dirty="0" smtClean="0">
              <a:latin typeface="Times New Roman" panose="02020603050405020304" pitchFamily="18" charset="0"/>
              <a:cs typeface="Times New Roman" panose="02020603050405020304" pitchFamily="18" charset="0"/>
            </a:endParaRPr>
          </a:p>
          <a:p>
            <a:r>
              <a:rPr lang="ru-RU" sz="1600" b="1" dirty="0" smtClean="0">
                <a:latin typeface="Times New Roman" panose="02020603050405020304" pitchFamily="18" charset="0"/>
                <a:cs typeface="Times New Roman" panose="02020603050405020304" pitchFamily="18" charset="0"/>
              </a:rPr>
              <a:t>Современный </a:t>
            </a:r>
            <a:r>
              <a:rPr lang="ru-RU" sz="1600" b="1" dirty="0">
                <a:latin typeface="Times New Roman" panose="02020603050405020304" pitchFamily="18" charset="0"/>
                <a:cs typeface="Times New Roman" panose="02020603050405020304" pitchFamily="18" charset="0"/>
              </a:rPr>
              <a:t>вид</a:t>
            </a:r>
            <a:endParaRPr lang="uk-UA" sz="1600" b="1" dirty="0">
              <a:latin typeface="Times New Roman" panose="02020603050405020304" pitchFamily="18" charset="0"/>
              <a:cs typeface="Times New Roman" panose="02020603050405020304" pitchFamily="18" charset="0"/>
            </a:endParaRPr>
          </a:p>
        </p:txBody>
      </p:sp>
      <p:pic>
        <p:nvPicPr>
          <p:cNvPr id="1026" name="Picture 2" descr="Софийский собор в Киеве: история в тысячу лет, описание архитектуры и  внутреннего убранств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222" y="2754489"/>
            <a:ext cx="5590469" cy="33601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Софийский собор — национальный заповедник София Киевская - Secret 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1036" y="2754489"/>
            <a:ext cx="4983631" cy="2353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359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2667" y="169334"/>
            <a:ext cx="11057466" cy="2082799"/>
          </a:xfrm>
        </p:spPr>
        <p:txBody>
          <a:bodyPr>
            <a:normAutofit/>
          </a:bodyPr>
          <a:lstStyle/>
          <a:p>
            <a:r>
              <a:rPr lang="ru-RU" sz="2000" b="1" smtClean="0">
                <a:solidFill>
                  <a:schemeClr val="bg2">
                    <a:lumMod val="75000"/>
                  </a:schemeClr>
                </a:solidFill>
                <a:latin typeface="Times New Roman" panose="02020603050405020304" pitchFamily="18" charset="0"/>
                <a:cs typeface="Times New Roman" panose="02020603050405020304" pitchFamily="18" charset="0"/>
              </a:rPr>
              <a:t>Знаете ли вы? </a:t>
            </a:r>
            <a:br>
              <a:rPr lang="ru-RU" sz="2000" b="1" smtClean="0">
                <a:solidFill>
                  <a:schemeClr val="bg2">
                    <a:lumMod val="75000"/>
                  </a:schemeClr>
                </a:solidFill>
                <a:latin typeface="Times New Roman" panose="02020603050405020304" pitchFamily="18" charset="0"/>
                <a:cs typeface="Times New Roman" panose="02020603050405020304" pitchFamily="18" charset="0"/>
              </a:rPr>
            </a:br>
            <a:r>
              <a:rPr lang="ru-RU" sz="2000" b="1" smtClean="0">
                <a:latin typeface="Times New Roman" panose="02020603050405020304" pitchFamily="18" charset="0"/>
                <a:cs typeface="Times New Roman" panose="02020603050405020304" pitchFamily="18" charset="0"/>
              </a:rPr>
              <a:t/>
            </a:r>
            <a:br>
              <a:rPr lang="ru-RU" sz="2000" b="1" smtClean="0">
                <a:latin typeface="Times New Roman" panose="02020603050405020304" pitchFamily="18" charset="0"/>
                <a:cs typeface="Times New Roman" panose="02020603050405020304" pitchFamily="18" charset="0"/>
              </a:rPr>
            </a:br>
            <a:r>
              <a:rPr lang="ru-RU" sz="2000" b="1" smtClean="0">
                <a:solidFill>
                  <a:schemeClr val="bg2">
                    <a:lumMod val="75000"/>
                  </a:schemeClr>
                </a:solidFill>
                <a:latin typeface="Times New Roman" panose="02020603050405020304" pitchFamily="18" charset="0"/>
                <a:cs typeface="Times New Roman" panose="02020603050405020304" pitchFamily="18" charset="0"/>
              </a:rPr>
              <a:t>Софийский собор</a:t>
            </a:r>
            <a:r>
              <a:rPr lang="ru-RU" sz="2000" b="1" smtClean="0">
                <a:latin typeface="Times New Roman" panose="02020603050405020304" pitchFamily="18" charset="0"/>
                <a:cs typeface="Times New Roman" panose="02020603050405020304" pitchFamily="18" charset="0"/>
              </a:rPr>
              <a:t>  — название ряда храмов, посвященных Софии  — Премудрости Божьей. Прежде всего, это всемирно известный памятник византийского зодчества </a:t>
            </a:r>
            <a:r>
              <a:rPr lang="ru-RU" sz="2000" b="1" smtClean="0">
                <a:solidFill>
                  <a:schemeClr val="bg2">
                    <a:lumMod val="75000"/>
                  </a:schemeClr>
                </a:solidFill>
                <a:latin typeface="Times New Roman" panose="02020603050405020304" pitchFamily="18" charset="0"/>
                <a:cs typeface="Times New Roman" panose="02020603050405020304" pitchFamily="18" charset="0"/>
              </a:rPr>
              <a:t>Святая София </a:t>
            </a:r>
            <a:r>
              <a:rPr lang="ru-RU" sz="2000" b="1" smtClean="0">
                <a:latin typeface="Times New Roman" panose="02020603050405020304" pitchFamily="18" charset="0"/>
                <a:cs typeface="Times New Roman" panose="02020603050405020304" pitchFamily="18" charset="0"/>
              </a:rPr>
              <a:t>(построен в 324–337 годах) — бывший православный собор, затем  — мечеть, а  ныне  — музей в  Стамбуле. </a:t>
            </a:r>
            <a:endParaRPr lang="uk-UA" sz="1200" dirty="0"/>
          </a:p>
        </p:txBody>
      </p:sp>
      <p:sp>
        <p:nvSpPr>
          <p:cNvPr id="3" name="Текст 2"/>
          <p:cNvSpPr>
            <a:spLocks noGrp="1"/>
          </p:cNvSpPr>
          <p:nvPr>
            <p:ph type="body" idx="1"/>
          </p:nvPr>
        </p:nvSpPr>
        <p:spPr>
          <a:xfrm>
            <a:off x="287867" y="3031067"/>
            <a:ext cx="10759544" cy="3386666"/>
          </a:xfrm>
        </p:spPr>
        <p:txBody>
          <a:bodyPr/>
          <a:lstStyle/>
          <a:p>
            <a:endParaRPr lang="uk-UA" dirty="0"/>
          </a:p>
        </p:txBody>
      </p:sp>
      <p:pic>
        <p:nvPicPr>
          <p:cNvPr id="1026" name="Picture 2" descr="Намаз у Святій Софії: чому Ердоган перетворив на мечеть колиску  православного християнства в Стамбулі - Останні та актуальні новини України  та світу, новини дня онлайн - Україна Молод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325" y="2624669"/>
            <a:ext cx="5974075" cy="37930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Собор Святой Софии в Стамбуле: фото и описани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942" y="2624669"/>
            <a:ext cx="5686817" cy="379306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555066" y="2065867"/>
            <a:ext cx="3826933" cy="400110"/>
          </a:xfrm>
          <a:prstGeom prst="rect">
            <a:avLst/>
          </a:prstGeom>
        </p:spPr>
        <p:txBody>
          <a:bodyPr wrap="square">
            <a:spAutoFit/>
          </a:bodyPr>
          <a:lstStyle/>
          <a:p>
            <a:r>
              <a:rPr lang="uk-UA" sz="2000" b="1" dirty="0" err="1">
                <a:solidFill>
                  <a:schemeClr val="bg2">
                    <a:lumMod val="75000"/>
                  </a:schemeClr>
                </a:solidFill>
                <a:latin typeface="Times New Roman" panose="02020603050405020304" pitchFamily="18" charset="0"/>
                <a:cs typeface="Times New Roman" panose="02020603050405020304" pitchFamily="18" charset="0"/>
              </a:rPr>
              <a:t>Святая</a:t>
            </a:r>
            <a:r>
              <a:rPr lang="uk-UA" sz="2000" b="1" dirty="0">
                <a:solidFill>
                  <a:schemeClr val="bg2">
                    <a:lumMod val="75000"/>
                  </a:schemeClr>
                </a:solidFill>
                <a:latin typeface="Times New Roman" panose="02020603050405020304" pitchFamily="18" charset="0"/>
                <a:cs typeface="Times New Roman" panose="02020603050405020304" pitchFamily="18" charset="0"/>
              </a:rPr>
              <a:t> </a:t>
            </a:r>
            <a:r>
              <a:rPr lang="uk-UA" sz="2000" b="1" dirty="0" err="1">
                <a:solidFill>
                  <a:schemeClr val="bg2">
                    <a:lumMod val="75000"/>
                  </a:schemeClr>
                </a:solidFill>
                <a:latin typeface="Times New Roman" panose="02020603050405020304" pitchFamily="18" charset="0"/>
                <a:cs typeface="Times New Roman" panose="02020603050405020304" pitchFamily="18" charset="0"/>
              </a:rPr>
              <a:t>София</a:t>
            </a:r>
            <a:r>
              <a:rPr lang="uk-UA" sz="2000" b="1" dirty="0">
                <a:solidFill>
                  <a:schemeClr val="bg2">
                    <a:lumMod val="75000"/>
                  </a:schemeClr>
                </a:solidFill>
                <a:latin typeface="Times New Roman" panose="02020603050405020304" pitchFamily="18" charset="0"/>
                <a:cs typeface="Times New Roman" panose="02020603050405020304" pitchFamily="18" charset="0"/>
              </a:rPr>
              <a:t> в Стамбуле</a:t>
            </a:r>
          </a:p>
        </p:txBody>
      </p:sp>
    </p:spTree>
    <p:extLst>
      <p:ext uri="{BB962C8B-B14F-4D97-AF65-F5344CB8AC3E}">
        <p14:creationId xmlns:p14="http://schemas.microsoft.com/office/powerpoint/2010/main" val="1715481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6399" y="609601"/>
            <a:ext cx="11667067" cy="1371599"/>
          </a:xfrm>
        </p:spPr>
        <p:txBody>
          <a:bodyPr>
            <a:normAutofit fontScale="90000"/>
          </a:bodyPr>
          <a:lstStyle/>
          <a:p>
            <a:r>
              <a:rPr lang="ru-RU" sz="2000" b="1" dirty="0">
                <a:latin typeface="Times New Roman" panose="02020603050405020304" pitchFamily="18" charset="0"/>
                <a:cs typeface="Times New Roman" panose="02020603050405020304" pitchFamily="18" charset="0"/>
              </a:rPr>
              <a:t>Следует также упомянуть </a:t>
            </a:r>
            <a:r>
              <a:rPr lang="ru-RU" sz="2000" b="1" dirty="0">
                <a:solidFill>
                  <a:schemeClr val="bg2">
                    <a:lumMod val="75000"/>
                  </a:schemeClr>
                </a:solidFill>
                <a:latin typeface="Times New Roman" panose="02020603050405020304" pitchFamily="18" charset="0"/>
                <a:cs typeface="Times New Roman" panose="02020603050405020304" pitchFamily="18" charset="0"/>
              </a:rPr>
              <a:t>Софийский собор в  Новгороде</a:t>
            </a:r>
            <a:r>
              <a:rPr lang="ru-RU" sz="2000" b="1" dirty="0">
                <a:latin typeface="Times New Roman" panose="02020603050405020304" pitchFamily="18" charset="0"/>
                <a:cs typeface="Times New Roman" panose="02020603050405020304" pitchFamily="18" charset="0"/>
              </a:rPr>
              <a:t>, который был </a:t>
            </a:r>
            <a:r>
              <a:rPr lang="ru-RU" sz="2000" b="1" dirty="0" smtClean="0">
                <a:latin typeface="Times New Roman" panose="02020603050405020304" pitchFamily="18" charset="0"/>
                <a:cs typeface="Times New Roman" panose="02020603050405020304" pitchFamily="18" charset="0"/>
              </a:rPr>
              <a:t>заложен </a:t>
            </a:r>
            <a:r>
              <a:rPr lang="ru-RU" sz="2000" b="1" dirty="0">
                <a:latin typeface="Times New Roman" panose="02020603050405020304" pitchFamily="18" charset="0"/>
                <a:cs typeface="Times New Roman" panose="02020603050405020304" pitchFamily="18" charset="0"/>
              </a:rPr>
              <a:t>в  1045  году новгородским князем Владимиром, сыном Ярослава Мудрого, и  во многом похож на одноименный собор в  Киеве. </a:t>
            </a:r>
            <a:r>
              <a:rPr lang="ru-RU" sz="2000" b="1" dirty="0" smtClean="0">
                <a:latin typeface="Times New Roman" panose="02020603050405020304" pitchFamily="18" charset="0"/>
                <a:cs typeface="Times New Roman" panose="02020603050405020304" pitchFamily="18" charset="0"/>
              </a:rPr>
              <a:t>Архитектурные </a:t>
            </a:r>
            <a:r>
              <a:rPr lang="ru-RU" sz="2000" b="1" dirty="0">
                <a:latin typeface="Times New Roman" panose="02020603050405020304" pitchFamily="18" charset="0"/>
                <a:cs typeface="Times New Roman" panose="02020603050405020304" pitchFamily="18" charset="0"/>
              </a:rPr>
              <a:t>формы соборов в  Киеве и  Новгороде отражают традиции византийской архитектуры</a:t>
            </a:r>
            <a:r>
              <a:rPr lang="ru-RU" sz="2000" b="1" dirty="0" smtClean="0">
                <a:latin typeface="Times New Roman" panose="02020603050405020304" pitchFamily="18" charset="0"/>
                <a:cs typeface="Times New Roman" panose="02020603050405020304" pitchFamily="18" charset="0"/>
              </a:rPr>
              <a:t>.</a:t>
            </a:r>
            <a:r>
              <a:rPr lang="uk-UA" sz="2000" dirty="0"/>
              <a:t> </a:t>
            </a:r>
            <a:r>
              <a:rPr lang="uk-UA" sz="2000" dirty="0" smtClean="0"/>
              <a:t/>
            </a:r>
            <a:br>
              <a:rPr lang="uk-UA" sz="2000" dirty="0" smtClean="0"/>
            </a:br>
            <a:r>
              <a:rPr lang="uk-UA" sz="2000" dirty="0"/>
              <a:t/>
            </a:r>
            <a:br>
              <a:rPr lang="uk-UA" sz="2000" dirty="0"/>
            </a:br>
            <a:r>
              <a:rPr lang="uk-UA" sz="2000" dirty="0" smtClean="0"/>
              <a:t/>
            </a:r>
            <a:br>
              <a:rPr lang="uk-UA" sz="2000" dirty="0" smtClean="0"/>
            </a:br>
            <a:r>
              <a:rPr lang="uk-UA" sz="2000" dirty="0" smtClean="0"/>
              <a:t/>
            </a:r>
            <a:br>
              <a:rPr lang="uk-UA" sz="2000" dirty="0" smtClean="0"/>
            </a:br>
            <a:r>
              <a:rPr lang="uk-UA" sz="2000" b="1" dirty="0" err="1" smtClean="0">
                <a:latin typeface="Times New Roman" panose="02020603050405020304" pitchFamily="18" charset="0"/>
                <a:cs typeface="Times New Roman" panose="02020603050405020304" pitchFamily="18" charset="0"/>
              </a:rPr>
              <a:t>Софийский</a:t>
            </a:r>
            <a:r>
              <a:rPr lang="uk-UA" sz="2000" b="1" dirty="0" smtClean="0">
                <a:latin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cs typeface="Times New Roman" panose="02020603050405020304" pitchFamily="18" charset="0"/>
              </a:rPr>
              <a:t>собор в Новгороде</a:t>
            </a:r>
          </a:p>
        </p:txBody>
      </p:sp>
      <p:sp>
        <p:nvSpPr>
          <p:cNvPr id="3" name="Текст 2"/>
          <p:cNvSpPr>
            <a:spLocks noGrp="1"/>
          </p:cNvSpPr>
          <p:nvPr>
            <p:ph type="body" sz="half" idx="2"/>
          </p:nvPr>
        </p:nvSpPr>
        <p:spPr>
          <a:xfrm>
            <a:off x="406400" y="2607733"/>
            <a:ext cx="11226800" cy="3657600"/>
          </a:xfrm>
        </p:spPr>
        <p:txBody>
          <a:bodyPr/>
          <a:lstStyle/>
          <a:p>
            <a:endParaRPr lang="uk-UA" dirty="0"/>
          </a:p>
        </p:txBody>
      </p:sp>
      <p:pic>
        <p:nvPicPr>
          <p:cNvPr id="2050" name="Picture 2" descr="Великий Новгород. Софийский собор | Духовно - нравственное воспитание  учащихся на основе русской культур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 y="2607733"/>
            <a:ext cx="5763060" cy="3860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София Новгородская - Изображение Собор Софии Премудрости Божией, Великий  Новгород - Tripadvis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4717" y="2579961"/>
            <a:ext cx="5178483" cy="3888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871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2534" y="287867"/>
            <a:ext cx="11413066" cy="982133"/>
          </a:xfrm>
        </p:spPr>
        <p:txBody>
          <a:bodyPr>
            <a:noAutofit/>
          </a:bodyPr>
          <a:lstStyle/>
          <a:p>
            <a:r>
              <a:rPr lang="ru-RU" sz="1600" b="1" dirty="0">
                <a:solidFill>
                  <a:schemeClr val="bg2">
                    <a:lumMod val="50000"/>
                  </a:schemeClr>
                </a:solidFill>
                <a:latin typeface="Times New Roman" panose="02020603050405020304" pitchFamily="18" charset="0"/>
                <a:cs typeface="Times New Roman" panose="02020603050405020304" pitchFamily="18" charset="0"/>
              </a:rPr>
              <a:t>Прочитайте текст о  храме Святой Софии в  Стамбуле. Выпишите слова и  </a:t>
            </a:r>
            <a:r>
              <a:rPr lang="ru-RU" sz="1600" b="1" dirty="0" err="1">
                <a:solidFill>
                  <a:schemeClr val="bg2">
                    <a:lumMod val="50000"/>
                  </a:schemeClr>
                </a:solidFill>
                <a:latin typeface="Times New Roman" panose="02020603050405020304" pitchFamily="18" charset="0"/>
                <a:cs typeface="Times New Roman" panose="02020603050405020304" pitchFamily="18" charset="0"/>
              </a:rPr>
              <a:t>выражения</a:t>
            </a:r>
            <a:r>
              <a:rPr lang="ru-RU" sz="1600" b="1" dirty="0">
                <a:solidFill>
                  <a:schemeClr val="bg2">
                    <a:lumMod val="50000"/>
                  </a:schemeClr>
                </a:solidFill>
                <a:latin typeface="Times New Roman" panose="02020603050405020304" pitchFamily="18" charset="0"/>
                <a:cs typeface="Times New Roman" panose="02020603050405020304" pitchFamily="18" charset="0"/>
              </a:rPr>
              <a:t>, позволяющие автору высказать свой восторг от увиденного. К  </a:t>
            </a:r>
            <a:r>
              <a:rPr lang="ru-RU" sz="1600" b="1" dirty="0" smtClean="0">
                <a:solidFill>
                  <a:schemeClr val="bg2">
                    <a:lumMod val="50000"/>
                  </a:schemeClr>
                </a:solidFill>
                <a:latin typeface="Times New Roman" panose="02020603050405020304" pitchFamily="18" charset="0"/>
                <a:cs typeface="Times New Roman" panose="02020603050405020304" pitchFamily="18" charset="0"/>
              </a:rPr>
              <a:t>каким </a:t>
            </a:r>
            <a:r>
              <a:rPr lang="ru-RU" sz="1600" b="1" dirty="0">
                <a:solidFill>
                  <a:schemeClr val="bg2">
                    <a:lumMod val="50000"/>
                  </a:schemeClr>
                </a:solidFill>
                <a:latin typeface="Times New Roman" panose="02020603050405020304" pitchFamily="18" charset="0"/>
                <a:cs typeface="Times New Roman" panose="02020603050405020304" pitchFamily="18" charset="0"/>
              </a:rPr>
              <a:t>средствам выразительности они относятся</a:t>
            </a:r>
            <a:endParaRPr lang="uk-UA" sz="16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52401" y="1270000"/>
            <a:ext cx="7620000" cy="4521201"/>
          </a:xfrm>
        </p:spPr>
        <p:txBody>
          <a:bodyPr>
            <a:noAutofit/>
          </a:bodyPr>
          <a:lstStyle/>
          <a:p>
            <a:r>
              <a:rPr lang="ru-RU" b="1" i="1" dirty="0">
                <a:latin typeface="Times New Roman" panose="02020603050405020304" pitchFamily="18" charset="0"/>
                <a:cs typeface="Times New Roman" panose="02020603050405020304" pitchFamily="18" charset="0"/>
              </a:rPr>
              <a:t>Этот храм представлял чудесное зрелище: для смотревших на него он казался исключительным, для слышавших о  нем  — </a:t>
            </a:r>
            <a:r>
              <a:rPr lang="ru-RU" b="1" i="1" dirty="0" smtClean="0">
                <a:latin typeface="Times New Roman" panose="02020603050405020304" pitchFamily="18" charset="0"/>
                <a:cs typeface="Times New Roman" panose="02020603050405020304" pitchFamily="18" charset="0"/>
              </a:rPr>
              <a:t>совершенно </a:t>
            </a:r>
            <a:r>
              <a:rPr lang="ru-RU" b="1" i="1" dirty="0">
                <a:latin typeface="Times New Roman" panose="02020603050405020304" pitchFamily="18" charset="0"/>
                <a:cs typeface="Times New Roman" panose="02020603050405020304" pitchFamily="18" charset="0"/>
              </a:rPr>
              <a:t>невероятным. В  высоту он поднимается как будто до неба, и, как корабль на высоких волнах моря, он выделяется среди других строений, как бы склоняясь над остальным городом. Украшая город, он настолько выдается над ним, что с  него можно видеть весь город как на ладони. Храм прославлен блеском своих украшений и гармонией своих размеров; нет в нем ничего излишнего. (По П.  </a:t>
            </a:r>
            <a:r>
              <a:rPr lang="ru-RU" b="1" i="1" dirty="0" err="1">
                <a:latin typeface="Times New Roman" panose="02020603050405020304" pitchFamily="18" charset="0"/>
                <a:cs typeface="Times New Roman" panose="02020603050405020304" pitchFamily="18" charset="0"/>
              </a:rPr>
              <a:t>Кессарийскому</a:t>
            </a:r>
            <a:r>
              <a:rPr lang="ru-RU" b="1" i="1" dirty="0">
                <a:latin typeface="Times New Roman" panose="02020603050405020304" pitchFamily="18" charset="0"/>
                <a:cs typeface="Times New Roman" panose="02020603050405020304" pitchFamily="18" charset="0"/>
              </a:rPr>
              <a:t>)</a:t>
            </a:r>
            <a:endParaRPr lang="uk-UA" b="1" i="1" dirty="0">
              <a:latin typeface="Times New Roman" panose="02020603050405020304" pitchFamily="18" charset="0"/>
              <a:cs typeface="Times New Roman" panose="02020603050405020304" pitchFamily="18" charset="0"/>
            </a:endParaRPr>
          </a:p>
        </p:txBody>
      </p:sp>
      <p:pic>
        <p:nvPicPr>
          <p:cNvPr id="3074" name="Picture 2" descr="ЮНЕСКО осуждает решение превратить собор Святой Софии в мечеть | Новости из  Германии о событиях в мире | DW | 10.07.2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1837" y="1186921"/>
            <a:ext cx="4163896" cy="234367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В соборе Святой Софии, который стал мечетью, умер муэдзин - Lifesty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1838" y="3713974"/>
            <a:ext cx="4163896" cy="297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2437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6400" y="389467"/>
            <a:ext cx="11599333" cy="2218266"/>
          </a:xfrm>
        </p:spPr>
        <p:txBody>
          <a:bodyPr>
            <a:normAutofit/>
          </a:bodyPr>
          <a:lstStyle/>
          <a:p>
            <a:r>
              <a:rPr lang="ru-RU" sz="2000" b="1" dirty="0">
                <a:solidFill>
                  <a:schemeClr val="bg2">
                    <a:lumMod val="75000"/>
                  </a:schemeClr>
                </a:solidFill>
                <a:latin typeface="Times New Roman" panose="02020603050405020304" pitchFamily="18" charset="0"/>
                <a:cs typeface="Times New Roman" panose="02020603050405020304" pitchFamily="18" charset="0"/>
              </a:rPr>
              <a:t>Творческое </a:t>
            </a:r>
            <a:r>
              <a:rPr lang="ru-RU" sz="2000" b="1" dirty="0" smtClean="0">
                <a:solidFill>
                  <a:schemeClr val="bg2">
                    <a:lumMod val="75000"/>
                  </a:schemeClr>
                </a:solidFill>
                <a:latin typeface="Times New Roman" panose="02020603050405020304" pitchFamily="18" charset="0"/>
                <a:cs typeface="Times New Roman" panose="02020603050405020304" pitchFamily="18" charset="0"/>
              </a:rPr>
              <a:t>задание</a:t>
            </a:r>
            <a:br>
              <a:rPr lang="ru-RU" sz="2000" b="1" dirty="0" smtClean="0">
                <a:solidFill>
                  <a:schemeClr val="bg2">
                    <a:lumMod val="75000"/>
                  </a:schemeClr>
                </a:solidFill>
                <a:latin typeface="Times New Roman" panose="02020603050405020304" pitchFamily="18" charset="0"/>
                <a:cs typeface="Times New Roman" panose="02020603050405020304" pitchFamily="18" charset="0"/>
              </a:rPr>
            </a:br>
            <a:r>
              <a:rPr lang="ru-RU" sz="2000" b="1" dirty="0" smtClean="0">
                <a:solidFill>
                  <a:schemeClr val="bg2">
                    <a:lumMod val="50000"/>
                  </a:schemeClr>
                </a:solidFill>
                <a:latin typeface="Times New Roman" panose="02020603050405020304" pitchFamily="18" charset="0"/>
                <a:cs typeface="Times New Roman" panose="02020603050405020304" pitchFamily="18" charset="0"/>
              </a:rPr>
              <a:t>Используя </a:t>
            </a:r>
            <a:r>
              <a:rPr lang="ru-RU" sz="2000" b="1" dirty="0">
                <a:solidFill>
                  <a:schemeClr val="bg2">
                    <a:lumMod val="50000"/>
                  </a:schemeClr>
                </a:solidFill>
                <a:latin typeface="Times New Roman" panose="02020603050405020304" pitchFamily="18" charset="0"/>
                <a:cs typeface="Times New Roman" panose="02020603050405020304" pitchFamily="18" charset="0"/>
              </a:rPr>
              <a:t>изображение Софии Киевской </a:t>
            </a:r>
            <a:r>
              <a:rPr lang="ru-RU" sz="2000" b="1" dirty="0" smtClean="0">
                <a:solidFill>
                  <a:schemeClr val="bg2">
                    <a:lumMod val="50000"/>
                  </a:schemeClr>
                </a:solidFill>
                <a:latin typeface="Times New Roman" panose="02020603050405020304" pitchFamily="18" charset="0"/>
                <a:cs typeface="Times New Roman" panose="02020603050405020304" pitchFamily="18" charset="0"/>
              </a:rPr>
              <a:t>, </a:t>
            </a:r>
            <a:r>
              <a:rPr lang="ru-RU" sz="2000" b="1" dirty="0">
                <a:solidFill>
                  <a:schemeClr val="bg2">
                    <a:lumMod val="50000"/>
                  </a:schemeClr>
                </a:solidFill>
                <a:latin typeface="Times New Roman" panose="02020603050405020304" pitchFamily="18" charset="0"/>
                <a:cs typeface="Times New Roman" panose="02020603050405020304" pitchFamily="18" charset="0"/>
              </a:rPr>
              <a:t>опишите в </a:t>
            </a:r>
            <a:r>
              <a:rPr lang="ru-RU" sz="2000" b="1" dirty="0" smtClean="0">
                <a:solidFill>
                  <a:schemeClr val="bg2">
                    <a:lumMod val="50000"/>
                  </a:schemeClr>
                </a:solidFill>
                <a:latin typeface="Times New Roman" panose="02020603050405020304" pitchFamily="18" charset="0"/>
                <a:cs typeface="Times New Roman" panose="02020603050405020304" pitchFamily="18" charset="0"/>
              </a:rPr>
              <a:t>эмоциональной </a:t>
            </a:r>
            <a:r>
              <a:rPr lang="ru-RU" sz="2000" b="1" dirty="0">
                <a:solidFill>
                  <a:schemeClr val="bg2">
                    <a:lumMod val="50000"/>
                  </a:schemeClr>
                </a:solidFill>
                <a:latin typeface="Times New Roman" panose="02020603050405020304" pitchFamily="18" charset="0"/>
                <a:cs typeface="Times New Roman" panose="02020603050405020304" pitchFamily="18" charset="0"/>
              </a:rPr>
              <a:t>форме свое впечатление от увиденного. В описании используйте </a:t>
            </a:r>
            <a:r>
              <a:rPr lang="ru-RU" sz="2000" b="1" dirty="0" smtClean="0">
                <a:solidFill>
                  <a:schemeClr val="bg2">
                    <a:lumMod val="50000"/>
                  </a:schemeClr>
                </a:solidFill>
                <a:latin typeface="Times New Roman" panose="02020603050405020304" pitchFamily="18" charset="0"/>
                <a:cs typeface="Times New Roman" panose="02020603050405020304" pitchFamily="18" charset="0"/>
              </a:rPr>
              <a:t>выписанные </a:t>
            </a:r>
            <a:r>
              <a:rPr lang="ru-RU" sz="2000" b="1" dirty="0">
                <a:solidFill>
                  <a:schemeClr val="bg2">
                    <a:lumMod val="50000"/>
                  </a:schemeClr>
                </a:solidFill>
                <a:latin typeface="Times New Roman" panose="02020603050405020304" pitchFamily="18" charset="0"/>
                <a:cs typeface="Times New Roman" panose="02020603050405020304" pitchFamily="18" charset="0"/>
              </a:rPr>
              <a:t>слова, дополнив их своими сравнениями, эпитетами, метафорами и  т. п. </a:t>
            </a:r>
            <a:r>
              <a:rPr lang="ru-RU" sz="2000" b="1" dirty="0" smtClean="0">
                <a:solidFill>
                  <a:schemeClr val="bg2">
                    <a:lumMod val="50000"/>
                  </a:schemeClr>
                </a:solidFill>
                <a:latin typeface="Times New Roman" panose="02020603050405020304" pitchFamily="18" charset="0"/>
                <a:cs typeface="Times New Roman" panose="02020603050405020304" pitchFamily="18" charset="0"/>
              </a:rPr>
              <a:t/>
            </a:r>
            <a:br>
              <a:rPr lang="ru-RU" sz="2000" b="1" dirty="0" smtClean="0">
                <a:solidFill>
                  <a:schemeClr val="bg2">
                    <a:lumMod val="50000"/>
                  </a:schemeClr>
                </a:solidFill>
                <a:latin typeface="Times New Roman" panose="02020603050405020304" pitchFamily="18" charset="0"/>
                <a:cs typeface="Times New Roman" panose="02020603050405020304" pitchFamily="18" charset="0"/>
              </a:rPr>
            </a:br>
            <a:r>
              <a:rPr lang="ru-RU" sz="2000" b="1" dirty="0" smtClean="0">
                <a:solidFill>
                  <a:schemeClr val="bg2">
                    <a:lumMod val="50000"/>
                  </a:schemeClr>
                </a:solidFill>
                <a:latin typeface="Times New Roman" panose="02020603050405020304" pitchFamily="18" charset="0"/>
                <a:cs typeface="Times New Roman" panose="02020603050405020304" pitchFamily="18" charset="0"/>
              </a:rPr>
              <a:t>Справка</a:t>
            </a:r>
            <a:r>
              <a:rPr lang="ru-RU" sz="2000" b="1" dirty="0">
                <a:solidFill>
                  <a:schemeClr val="bg2">
                    <a:lumMod val="50000"/>
                  </a:schemeClr>
                </a:solidFill>
                <a:latin typeface="Times New Roman" panose="02020603050405020304" pitchFamily="18" charset="0"/>
                <a:cs typeface="Times New Roman" panose="02020603050405020304" pitchFamily="18" charset="0"/>
              </a:rPr>
              <a:t>: неизгладимое впечатление, величественный, золото куполов, на фоне </a:t>
            </a:r>
            <a:r>
              <a:rPr lang="ru-RU" sz="2000" b="1" dirty="0" smtClean="0">
                <a:solidFill>
                  <a:schemeClr val="bg2">
                    <a:lumMod val="50000"/>
                  </a:schemeClr>
                </a:solidFill>
                <a:latin typeface="Times New Roman" panose="02020603050405020304" pitchFamily="18" charset="0"/>
                <a:cs typeface="Times New Roman" panose="02020603050405020304" pitchFamily="18" charset="0"/>
              </a:rPr>
              <a:t>голубого </a:t>
            </a:r>
            <a:r>
              <a:rPr lang="ru-RU" sz="2000" b="1" dirty="0">
                <a:solidFill>
                  <a:schemeClr val="bg2">
                    <a:lumMod val="50000"/>
                  </a:schemeClr>
                </a:solidFill>
                <a:latin typeface="Times New Roman" panose="02020603050405020304" pitchFamily="18" charset="0"/>
                <a:cs typeface="Times New Roman" panose="02020603050405020304" pitchFamily="18" charset="0"/>
              </a:rPr>
              <a:t>неба, вздымаясь ввысь</a:t>
            </a:r>
            <a:endParaRPr lang="uk-UA" sz="20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sz="half" idx="2"/>
          </p:nvPr>
        </p:nvSpPr>
        <p:spPr>
          <a:xfrm>
            <a:off x="406400" y="2650067"/>
            <a:ext cx="11413067" cy="3539066"/>
          </a:xfrm>
        </p:spPr>
        <p:txBody>
          <a:bodyPr/>
          <a:lstStyle/>
          <a:p>
            <a:endParaRPr lang="uk-UA" dirty="0"/>
          </a:p>
        </p:txBody>
      </p:sp>
      <p:pic>
        <p:nvPicPr>
          <p:cNvPr id="4098" name="Picture 2" descr="Софіївський Собор, Мозаїки та фрески Софіївського Собору у Києві фото опис  історія, розповідь про Софіївський Заповідник архітектуру, живопис, мозаїки  та фрес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0933" y="2607733"/>
            <a:ext cx="2658534" cy="406319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Богоматерь Оранта ::: альбом Софийский собор ::: ГОРОДА и СТРАНЫ » Киев /  фото 22572353 900 x 848 io.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0286" y="2650065"/>
            <a:ext cx="4244957" cy="399969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Від редакції | КИЇВСЬКЕ ПРАВОСЛАВ'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423" y="2628900"/>
            <a:ext cx="4426068" cy="4020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14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9467" y="634840"/>
            <a:ext cx="5712395" cy="889160"/>
          </a:xfrm>
        </p:spPr>
        <p:txBody>
          <a:bodyPr>
            <a:normAutofit/>
          </a:bodyPr>
          <a:lstStyle/>
          <a:p>
            <a:pPr algn="ctr"/>
            <a:r>
              <a:rPr lang="uk-UA" sz="2800" b="1" dirty="0" err="1" smtClean="0">
                <a:latin typeface="Times New Roman" panose="02020603050405020304" pitchFamily="18" charset="0"/>
                <a:cs typeface="Times New Roman" panose="02020603050405020304" pitchFamily="18" charset="0"/>
              </a:rPr>
              <a:t>Домашнее</a:t>
            </a:r>
            <a:r>
              <a:rPr lang="uk-UA" sz="2800" b="1" dirty="0" smtClean="0">
                <a:latin typeface="Times New Roman" panose="02020603050405020304" pitchFamily="18" charset="0"/>
                <a:cs typeface="Times New Roman" panose="02020603050405020304" pitchFamily="18" charset="0"/>
              </a:rPr>
              <a:t> </a:t>
            </a:r>
            <a:r>
              <a:rPr lang="uk-UA" sz="2800" b="1" dirty="0" err="1" smtClean="0">
                <a:latin typeface="Times New Roman" panose="02020603050405020304" pitchFamily="18" charset="0"/>
                <a:cs typeface="Times New Roman" panose="02020603050405020304" pitchFamily="18" charset="0"/>
              </a:rPr>
              <a:t>задание</a:t>
            </a:r>
            <a:r>
              <a:rPr lang="uk-UA" sz="2800" b="1" dirty="0" smtClean="0">
                <a:latin typeface="Times New Roman" panose="02020603050405020304" pitchFamily="18" charset="0"/>
                <a:cs typeface="Times New Roman" panose="02020603050405020304" pitchFamily="18" charset="0"/>
              </a:rPr>
              <a:t/>
            </a:r>
            <a:br>
              <a:rPr lang="uk-UA" sz="2800" b="1" dirty="0" smtClean="0">
                <a:latin typeface="Times New Roman" panose="02020603050405020304" pitchFamily="18" charset="0"/>
                <a:cs typeface="Times New Roman" panose="02020603050405020304" pitchFamily="18" charset="0"/>
              </a:rPr>
            </a:br>
            <a:r>
              <a:rPr lang="uk-UA" sz="2800" b="1" dirty="0" smtClean="0">
                <a:latin typeface="Times New Roman" panose="02020603050405020304" pitchFamily="18" charset="0"/>
                <a:cs typeface="Times New Roman" panose="02020603050405020304" pitchFamily="18" charset="0"/>
              </a:rPr>
              <a:t>упражнение:344 ( с.199 )</a:t>
            </a:r>
            <a:endParaRPr lang="uk-UA"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6534" y="1951892"/>
            <a:ext cx="5475328" cy="4228775"/>
          </a:xfrm>
        </p:spPr>
        <p:txBody>
          <a:bodyPr>
            <a:normAutofit lnSpcReduction="10000"/>
          </a:bodyPr>
          <a:lstStyle/>
          <a:p>
            <a:r>
              <a:rPr lang="uk-UA" b="1" smtClean="0">
                <a:latin typeface="Times New Roman" panose="02020603050405020304" pitchFamily="18" charset="0"/>
                <a:cs typeface="Times New Roman" panose="02020603050405020304" pitchFamily="18" charset="0"/>
              </a:rPr>
              <a:t>По учебнику:</a:t>
            </a:r>
            <a:r>
              <a:rPr lang="ru-RU" b="1" smtClean="0">
                <a:latin typeface="Times New Roman" panose="02020603050405020304" pitchFamily="18" charset="0"/>
                <a:cs typeface="Times New Roman" panose="02020603050405020304" pitchFamily="18" charset="0"/>
              </a:rPr>
              <a:t>Баландина Н. .Русский язык (4-й год обучения) для общеобразовательных учебных заведений с  украинским языком обучения : учебник для 8 класса общеобразоват. учеб. заведений  / Н.  Ф.  Баландина, Е.  Ю.  Крюченкова. — Х. : Издательство «Ранок», 2016. — 256  с.  : ил.</a:t>
            </a:r>
            <a:endParaRPr lang="uk-UA" b="1" dirty="0">
              <a:latin typeface="Times New Roman" panose="02020603050405020304" pitchFamily="18" charset="0"/>
              <a:cs typeface="Times New Roman" panose="02020603050405020304" pitchFamily="18" charset="0"/>
            </a:endParaRPr>
          </a:p>
        </p:txBody>
      </p:sp>
      <p:pic>
        <p:nvPicPr>
          <p:cNvPr id="5122" name="Picture 2" descr="Крестовоздвиженский собор (Ужгород) — Википед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6317" y="169333"/>
            <a:ext cx="2468229" cy="30988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Греко-католический кафедральный собор в Ужгороде (Украина, Ужгород) - автор  фото Андрій Гарницьки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6317" y="3400981"/>
            <a:ext cx="2468229" cy="325381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Крестовоздвиженский кафедральный собор (Ужгород - Украин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786" y="2726266"/>
            <a:ext cx="3208027" cy="213734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101862" y="999067"/>
            <a:ext cx="3194455" cy="1200329"/>
          </a:xfrm>
          <a:prstGeom prst="rect">
            <a:avLst/>
          </a:prstGeom>
        </p:spPr>
        <p:txBody>
          <a:bodyPr wrap="square">
            <a:spAutoFit/>
          </a:bodyPr>
          <a:lstStyle/>
          <a:p>
            <a:r>
              <a:rPr lang="ru-RU" b="1" dirty="0" err="1" smtClean="0">
                <a:solidFill>
                  <a:schemeClr val="bg2">
                    <a:lumMod val="75000"/>
                  </a:schemeClr>
                </a:solidFill>
                <a:latin typeface="Arial" panose="020B0604020202020204" pitchFamily="34" charset="0"/>
              </a:rPr>
              <a:t>Ужгородский</a:t>
            </a:r>
            <a:r>
              <a:rPr lang="ru-RU" b="1" dirty="0" smtClean="0">
                <a:solidFill>
                  <a:schemeClr val="bg2">
                    <a:lumMod val="75000"/>
                  </a:schemeClr>
                </a:solidFill>
                <a:latin typeface="Arial" panose="020B0604020202020204" pitchFamily="34" charset="0"/>
              </a:rPr>
              <a:t> </a:t>
            </a:r>
            <a:r>
              <a:rPr lang="ru-RU" b="1" dirty="0" err="1" smtClean="0">
                <a:solidFill>
                  <a:schemeClr val="bg2">
                    <a:lumMod val="75000"/>
                  </a:schemeClr>
                </a:solidFill>
                <a:latin typeface="Arial" panose="020B0604020202020204" pitchFamily="34" charset="0"/>
              </a:rPr>
              <a:t>Крестовоздвиженский</a:t>
            </a:r>
            <a:r>
              <a:rPr lang="ru-RU" b="1" dirty="0" smtClean="0">
                <a:solidFill>
                  <a:schemeClr val="bg2">
                    <a:lumMod val="75000"/>
                  </a:schemeClr>
                </a:solidFill>
                <a:latin typeface="Arial" panose="020B0604020202020204" pitchFamily="34" charset="0"/>
              </a:rPr>
              <a:t> кафедральный греко-католический </a:t>
            </a:r>
            <a:r>
              <a:rPr lang="ru-RU" b="1" dirty="0">
                <a:solidFill>
                  <a:schemeClr val="bg2">
                    <a:lumMod val="75000"/>
                  </a:schemeClr>
                </a:solidFill>
                <a:latin typeface="Arial" panose="020B0604020202020204" pitchFamily="34" charset="0"/>
              </a:rPr>
              <a:t>собор</a:t>
            </a:r>
            <a:endParaRPr lang="uk-UA" dirty="0">
              <a:solidFill>
                <a:schemeClr val="bg2">
                  <a:lumMod val="75000"/>
                </a:schemeClr>
              </a:solidFill>
            </a:endParaRPr>
          </a:p>
        </p:txBody>
      </p:sp>
    </p:spTree>
    <p:extLst>
      <p:ext uri="{BB962C8B-B14F-4D97-AF65-F5344CB8AC3E}">
        <p14:creationId xmlns:p14="http://schemas.microsoft.com/office/powerpoint/2010/main" val="26015618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80</TotalTime>
  <Words>110</Words>
  <Application>Microsoft Office PowerPoint</Application>
  <PresentationFormat>Широкоэкранный</PresentationFormat>
  <Paragraphs>38</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Times New Roman</vt:lpstr>
      <vt:lpstr>Trebuchet MS</vt:lpstr>
      <vt:lpstr>Tw Cen MT</vt:lpstr>
      <vt:lpstr>Контур</vt:lpstr>
      <vt:lpstr>Развитие речи. Культура речи  Величие храмов</vt:lpstr>
      <vt:lpstr>Инсценируйте текст. Постарайтесь мимикой, жестами, интонацией передать настроение разговора, могущество князя и  достоинство мастера.</vt:lpstr>
      <vt:lpstr>Презентация PowerPoint</vt:lpstr>
      <vt:lpstr>Презентация PowerPoint</vt:lpstr>
      <vt:lpstr>Работа с  предложением. Составьте и  запишите сложноподчиненное предожение так, чтобы выделенная реплика князя Ярослава стала придаточной изъяснительной частью, поясняющей в  главной части глагол.  Работа с  текстом. С  какой целью задумал князь построить храм Святой Софии в  Киеве? Как показана роль зодчего в  реализации величественного замысла?  Сжато перескажите текст, преобразуя реплики героев в  сложноподчиненные предложения с  придаточными изъяснительными.</vt:lpstr>
      <vt:lpstr>Знаете ли вы?   Софийский собор  — название ряда храмов, посвященных Софии  — Премудрости Божьей. Прежде всего, это всемирно известный памятник византийского зодчества Святая София (построен в 324–337 годах) — бывший православный собор, затем  — мечеть, а  ныне  — музей в  Стамбуле. </vt:lpstr>
      <vt:lpstr>Следует также упомянуть Софийский собор в  Новгороде, который был заложен в  1045  году новгородским князем Владимиром, сыном Ярослава Мудрого, и  во многом похож на одноименный собор в  Киеве. Архитектурные формы соборов в  Киеве и  Новгороде отражают традиции византийской архитектуры.     Софийский собор в Новгороде</vt:lpstr>
      <vt:lpstr>Прочитайте текст о  храме Святой Софии в  Стамбуле. Выпишите слова и  вы_x0002_ражения, позволяющие автору высказать свой восторг от увиденного. К  каким средствам выразительности они относятся</vt:lpstr>
      <vt:lpstr>Творческое задание Используя изображение Софии Киевской , опишите в эмоциональной форме свое впечатление от увиденного. В описании используйте выписанные слова, дополнив их своими сравнениями, эпитетами, метафорами и  т. п.  Справка: неизгладимое впечатление, величественный, золото куполов, на фоне голубого неба, вздымаясь ввысь</vt:lpstr>
      <vt:lpstr>Домашнее задание упражнение:344 ( с.199 )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Развитие речи. Культура речи Величие храмов</dc:title>
  <dc:creator>Svitlana</dc:creator>
  <cp:lastModifiedBy>Svitlana</cp:lastModifiedBy>
  <cp:revision>19</cp:revision>
  <dcterms:created xsi:type="dcterms:W3CDTF">2021-03-22T18:35:39Z</dcterms:created>
  <dcterms:modified xsi:type="dcterms:W3CDTF">2021-03-22T20:50:09Z</dcterms:modified>
</cp:coreProperties>
</file>