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00D9B2-82F3-4FA1-A571-AB91E427F65E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B7DC4C7-921E-435D-B518-A5E6C2FA90F8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127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D9B2-82F3-4FA1-A571-AB91E427F65E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C4C7-921E-435D-B518-A5E6C2FA90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6770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D9B2-82F3-4FA1-A571-AB91E427F65E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C4C7-921E-435D-B518-A5E6C2FA90F8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3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D9B2-82F3-4FA1-A571-AB91E427F65E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C4C7-921E-435D-B518-A5E6C2FA90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8807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D9B2-82F3-4FA1-A571-AB91E427F65E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C4C7-921E-435D-B518-A5E6C2FA90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7171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D9B2-82F3-4FA1-A571-AB91E427F65E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C4C7-921E-435D-B518-A5E6C2FA90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6022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D9B2-82F3-4FA1-A571-AB91E427F65E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C4C7-921E-435D-B518-A5E6C2FA90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0147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D9B2-82F3-4FA1-A571-AB91E427F65E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C4C7-921E-435D-B518-A5E6C2FA90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1143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D9B2-82F3-4FA1-A571-AB91E427F65E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C4C7-921E-435D-B518-A5E6C2FA90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7910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D9B2-82F3-4FA1-A571-AB91E427F65E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C4C7-921E-435D-B518-A5E6C2FA90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1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D9B2-82F3-4FA1-A571-AB91E427F65E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C4C7-921E-435D-B518-A5E6C2FA90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246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900D9B2-82F3-4FA1-A571-AB91E427F65E}" type="datetimeFigureOut">
              <a:rPr lang="uk-UA" smtClean="0"/>
              <a:t>23.03.2021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B7DC4C7-921E-435D-B518-A5E6C2FA90F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6684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Тире в  бессоюзном сложном предложении</a:t>
            </a:r>
            <a:endParaRPr lang="uk-UA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uk-UA" dirty="0" smtClean="0"/>
              <a:t>Цель:</a:t>
            </a:r>
          </a:p>
          <a:p>
            <a:r>
              <a:rPr lang="ru-RU" dirty="0" smtClean="0"/>
              <a:t>систематизировать знания </a:t>
            </a:r>
            <a:r>
              <a:rPr lang="ru-RU" dirty="0"/>
              <a:t>учащихся о постановке тире в </a:t>
            </a:r>
            <a:r>
              <a:rPr lang="ru-RU" dirty="0" smtClean="0"/>
              <a:t>сложном предложении;.</a:t>
            </a:r>
            <a:endParaRPr lang="ru-RU" dirty="0"/>
          </a:p>
          <a:p>
            <a:r>
              <a:rPr lang="ru-RU" dirty="0" smtClean="0"/>
              <a:t>формировать умения </a:t>
            </a:r>
            <a:r>
              <a:rPr lang="ru-RU" dirty="0"/>
              <a:t>определять смысловые отношения между частями бессоюзного сложного предложения с тире; производить синонимическую замену предложений; правильно ставить знаки препинания в предложениях указанного вида.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2925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9911" y="0"/>
            <a:ext cx="10318609" cy="196596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частями бессоюзного сложного предложения ставится тире, если:</a:t>
            </a:r>
            <a:endParaRPr lang="uk-UA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2945351"/>
              </p:ext>
            </p:extLst>
          </p:nvPr>
        </p:nvGraphicFramePr>
        <p:xfrm>
          <a:off x="186266" y="1825625"/>
          <a:ext cx="11582400" cy="4948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1200">
                  <a:extLst>
                    <a:ext uri="{9D8B030D-6E8A-4147-A177-3AD203B41FA5}">
                      <a16:colId xmlns:a16="http://schemas.microsoft.com/office/drawing/2014/main" val="875705243"/>
                    </a:ext>
                  </a:extLst>
                </a:gridCol>
                <a:gridCol w="5791200">
                  <a:extLst>
                    <a:ext uri="{9D8B030D-6E8A-4147-A177-3AD203B41FA5}">
                      <a16:colId xmlns:a16="http://schemas.microsoft.com/office/drawing/2014/main" val="2568205543"/>
                    </a:ext>
                  </a:extLst>
                </a:gridCol>
              </a:tblGrid>
              <a:tr h="1474258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 содержание частей сопоставляется или противопоставляется </a:t>
                      </a: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(между ними можно вставить союзы а, но и  др.):</a:t>
                      </a:r>
                      <a:endParaRPr lang="uk-UA" sz="24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Мир строит  — война разрушает. (Пословица);</a:t>
                      </a:r>
                      <a:endParaRPr lang="uk-UA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008550"/>
                  </a:ext>
                </a:extLst>
              </a:tr>
              <a:tr h="1474258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 в  первой части указывается время или условие того, о  чем говорится во второй части 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(между ними можно вставить союзы когда, если):</a:t>
                      </a:r>
                      <a:endParaRPr lang="uk-UA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пчелой поладишь  — медку достанешь. (Пословица); </a:t>
                      </a:r>
                      <a:endParaRPr lang="uk-UA" sz="2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041248"/>
                  </a:ext>
                </a:extLst>
              </a:tr>
              <a:tr h="1474258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 во второй части содержится следствие или результат того, о  чем говорилось в  первой части (между ними можно вставить союзы так что, поэтому):</a:t>
                      </a:r>
                      <a:endParaRPr lang="uk-UA" sz="2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 открыл дверь  — холод начал проникать в  комнату.</a:t>
                      </a:r>
                      <a:endParaRPr lang="uk-UA" sz="2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123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53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533" y="365125"/>
            <a:ext cx="11429999" cy="205069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Лингвистическое исследование. </a:t>
            </a:r>
            <a:b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 предложения в  левой и  правой колонках. Определите смысловые отношения между частями и  средства связи. В  каких предложениях смысловые отношения выражены более ярко и  почему? Объясните расстановку знаков препинания.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0084158"/>
              </p:ext>
            </p:extLst>
          </p:nvPr>
        </p:nvGraphicFramePr>
        <p:xfrm>
          <a:off x="496888" y="2506663"/>
          <a:ext cx="11306176" cy="4058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088">
                  <a:extLst>
                    <a:ext uri="{9D8B030D-6E8A-4147-A177-3AD203B41FA5}">
                      <a16:colId xmlns:a16="http://schemas.microsoft.com/office/drawing/2014/main" val="1472904334"/>
                    </a:ext>
                  </a:extLst>
                </a:gridCol>
                <a:gridCol w="5653088">
                  <a:extLst>
                    <a:ext uri="{9D8B030D-6E8A-4147-A177-3AD203B41FA5}">
                      <a16:colId xmlns:a16="http://schemas.microsoft.com/office/drawing/2014/main" val="1284565072"/>
                    </a:ext>
                  </a:extLst>
                </a:gridCol>
              </a:tblGrid>
              <a:tr h="1343201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Зацветут заливные луга, так что не надышишься.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Зацветут заливные луга — не надышишься. (К. Паустовский)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346296"/>
                  </a:ext>
                </a:extLst>
              </a:tr>
              <a:tr h="1343201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бы щепотки волосков лиса не пожалела, остался б хвост у ней.</a:t>
                      </a:r>
                      <a:endParaRPr lang="uk-UA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Щепотки волосков лиса не пожалей — остался б хвост у ней. (И. Крылов)</a:t>
                      </a:r>
                      <a:endParaRPr lang="uk-UA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348750"/>
                  </a:ext>
                </a:extLst>
              </a:tr>
              <a:tr h="1343201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стыдно не знать, а стыдно не учиться.</a:t>
                      </a:r>
                      <a:endParaRPr lang="uk-UA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стыдно не знать — стыдно не учиться. (Пословица)</a:t>
                      </a:r>
                      <a:endParaRPr lang="uk-UA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855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244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667" y="553156"/>
            <a:ext cx="11525955" cy="1569155"/>
          </a:xfrm>
        </p:spPr>
        <p:txBody>
          <a:bodyPr/>
          <a:lstStyle/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Лингвистическое исследование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в  левой и  правой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колонках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Определите смысловые отношения между частями и  объясните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расстановку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знаков препинания.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956" y="2314222"/>
            <a:ext cx="9113068" cy="3204104"/>
          </a:xfrm>
        </p:spPr>
        <p:txBody>
          <a:bodyPr/>
          <a:lstStyle/>
          <a:p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321846"/>
              </p:ext>
            </p:extLst>
          </p:nvPr>
        </p:nvGraphicFramePr>
        <p:xfrm>
          <a:off x="790222" y="2314223"/>
          <a:ext cx="10543822" cy="3952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1911">
                  <a:extLst>
                    <a:ext uri="{9D8B030D-6E8A-4147-A177-3AD203B41FA5}">
                      <a16:colId xmlns:a16="http://schemas.microsoft.com/office/drawing/2014/main" val="461129191"/>
                    </a:ext>
                  </a:extLst>
                </a:gridCol>
                <a:gridCol w="5271911">
                  <a:extLst>
                    <a:ext uri="{9D8B030D-6E8A-4147-A177-3AD203B41FA5}">
                      <a16:colId xmlns:a16="http://schemas.microsoft.com/office/drawing/2014/main" val="2459059579"/>
                    </a:ext>
                  </a:extLst>
                </a:gridCol>
              </a:tblGrid>
              <a:tr h="1290696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Это ясно как день: необходимо надеяться только на свои силы.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Необходимо надеяться только на свои силы — это ясно как день.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044568"/>
                  </a:ext>
                </a:extLst>
              </a:tr>
              <a:tr h="1290696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Пора в постель: уже полночь.</a:t>
                      </a:r>
                      <a:endParaRPr lang="uk-UA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Уже полночь — пора в постель</a:t>
                      </a:r>
                      <a:endParaRPr lang="uk-UA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988950"/>
                  </a:ext>
                </a:extLst>
              </a:tr>
              <a:tr h="1290696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Сними чайник с огня: вода уже вскипела.</a:t>
                      </a:r>
                      <a:endParaRPr lang="uk-UA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Вода уже вскипела — сними чайник с огня.</a:t>
                      </a:r>
                      <a:endParaRPr lang="uk-UA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966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796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178" y="214489"/>
            <a:ext cx="10972800" cy="1207911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 и  определите, простые они или сложные. Объясните расстановку знаков препинания.</a:t>
            </a:r>
            <a:endParaRPr lang="uk-UA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378" y="1738489"/>
            <a:ext cx="11446933" cy="4357511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1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степи, за рекой, по дорогам — везде было пусто. (Л. Толстой) 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Величайшие истины — самые простые. (Л. Толстой) 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Надежда выздороветь — половина выздоровления. (Вольтер) 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Она была поэмой — он не умел читать. (Из газеты) 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здоровом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 — здоровый дух. (Ювенал) 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Читать между строк полезно — глаза не так устают. (С.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Гитри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40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267" y="293512"/>
            <a:ext cx="11492089" cy="1467556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Восстановите предложения и  запишите их. Объясните знаки препинания.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Подумайте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можно ли вставить между частями предложения союзы. Что от этого изменится?</a:t>
            </a:r>
            <a:endParaRPr lang="uk-UA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1026597"/>
              </p:ext>
            </p:extLst>
          </p:nvPr>
        </p:nvGraphicFramePr>
        <p:xfrm>
          <a:off x="439738" y="2057400"/>
          <a:ext cx="11491912" cy="4501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45956">
                  <a:extLst>
                    <a:ext uri="{9D8B030D-6E8A-4147-A177-3AD203B41FA5}">
                      <a16:colId xmlns:a16="http://schemas.microsoft.com/office/drawing/2014/main" val="743324305"/>
                    </a:ext>
                  </a:extLst>
                </a:gridCol>
                <a:gridCol w="5745956">
                  <a:extLst>
                    <a:ext uri="{9D8B030D-6E8A-4147-A177-3AD203B41FA5}">
                      <a16:colId xmlns:a16="http://schemas.microsoft.com/office/drawing/2014/main" val="1540588706"/>
                    </a:ext>
                  </a:extLst>
                </a:gridCol>
              </a:tblGrid>
              <a:tr h="900289">
                <a:tc>
                  <a:txBody>
                    <a:bodyPr/>
                    <a:lstStyle/>
                    <a:p>
                      <a:r>
                        <a:rPr lang="uk-UA" sz="2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Век</a:t>
                      </a:r>
                      <a:r>
                        <a:rPr lang="uk-UA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живи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пригодится</a:t>
                      </a:r>
                      <a:r>
                        <a:rPr lang="uk-UA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воды</a:t>
                      </a:r>
                      <a:r>
                        <a:rPr lang="uk-UA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напиться</a:t>
                      </a:r>
                      <a:r>
                        <a:rPr lang="uk-UA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002088"/>
                  </a:ext>
                </a:extLst>
              </a:tr>
              <a:tr h="900289">
                <a:tc>
                  <a:txBody>
                    <a:bodyPr/>
                    <a:lstStyle/>
                    <a:p>
                      <a:r>
                        <a:rPr lang="uk-U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lang="uk-UA" sz="2800" b="1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книгой</a:t>
                      </a:r>
                      <a:r>
                        <a:rPr lang="uk-U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800" b="1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жить</a:t>
                      </a:r>
                      <a:endParaRPr lang="uk-UA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найдется</a:t>
                      </a:r>
                      <a:r>
                        <a:rPr lang="uk-U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вина.</a:t>
                      </a:r>
                      <a:endParaRPr lang="uk-UA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71477"/>
                  </a:ext>
                </a:extLst>
              </a:tr>
              <a:tr h="900289">
                <a:tc>
                  <a:txBody>
                    <a:bodyPr/>
                    <a:lstStyle/>
                    <a:p>
                      <a:r>
                        <a:rPr lang="uk-UA" sz="2800" b="1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Встречают</a:t>
                      </a:r>
                      <a:r>
                        <a:rPr lang="uk-U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</a:t>
                      </a:r>
                      <a:r>
                        <a:rPr lang="uk-UA" sz="2800" b="1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одежке</a:t>
                      </a:r>
                      <a:endParaRPr lang="uk-UA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век</a:t>
                      </a:r>
                      <a:r>
                        <a:rPr lang="uk-U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учись.</a:t>
                      </a:r>
                      <a:endParaRPr lang="uk-UA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731053"/>
                  </a:ext>
                </a:extLst>
              </a:tr>
              <a:tr h="900289">
                <a:tc>
                  <a:txBody>
                    <a:bodyPr/>
                    <a:lstStyle/>
                    <a:p>
                      <a:r>
                        <a:rPr lang="uk-U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плюй в </a:t>
                      </a:r>
                      <a:r>
                        <a:rPr lang="uk-UA" sz="2800" b="1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колодец</a:t>
                      </a:r>
                      <a:endParaRPr lang="uk-UA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век</a:t>
                      </a:r>
                      <a:r>
                        <a:rPr lang="uk-U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 тужить.</a:t>
                      </a:r>
                      <a:endParaRPr lang="uk-UA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852849"/>
                  </a:ext>
                </a:extLst>
              </a:tr>
              <a:tr h="900289">
                <a:tc>
                  <a:txBody>
                    <a:bodyPr/>
                    <a:lstStyle/>
                    <a:p>
                      <a:r>
                        <a:rPr lang="uk-UA" sz="2800" b="1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Была</a:t>
                      </a:r>
                      <a:r>
                        <a:rPr lang="uk-U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800" b="1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</a:t>
                      </a:r>
                      <a:r>
                        <a:rPr lang="uk-U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спина</a:t>
                      </a:r>
                      <a:endParaRPr lang="uk-UA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провожают</a:t>
                      </a:r>
                      <a:r>
                        <a:rPr lang="uk-U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уму.</a:t>
                      </a:r>
                      <a:endParaRPr lang="uk-UA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25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229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333" y="293512"/>
            <a:ext cx="11740445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Выполните одно из заданий. </a:t>
            </a:r>
          </a:p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Продолжите бессоюзные сложные предложения так, чтобы вторая часть передавала следствие того, о  чем говорится в  первой.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роще слышно трели соловьев — …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Ландыши уже зацвели — …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Раздался последний раскат грома — … </a:t>
            </a: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Продолжите бессоюзные сложные предложения, воспользовавшись справкой. Определите обобщенный смысл данных частей. </a:t>
            </a: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 у него возможность — … 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Начнет причитать — … 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Получу диплом — … 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 у меня власть — … 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Справка: обязательно изучил бы космонавтику; стану хорошим специалистом; камни прослезятся; все сделал бы по-другому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55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178" y="508000"/>
            <a:ext cx="11785599" cy="2754489"/>
          </a:xfrm>
        </p:spPr>
        <p:txBody>
          <a:bodyPr/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Тире между частями бессоюзного сложного предложения также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ставится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если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второй части есть сравнение или говорится о  быстрой смене событий: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Молвит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  — соловей поет. (М.  Лермонтов); Сыр выпал  — с  ним была плутовка такова. (И.  Крылов). Такие бессоюзные сложные предложения редки.</a:t>
            </a:r>
            <a:endParaRPr lang="uk-UA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1" y="3476978"/>
            <a:ext cx="10938932" cy="261902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 вначале бессоюзные сложные предложения с  отношениями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сравнения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затем  — с  резкой сменой событий. Объясните знаки препинания. 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Береза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лесу без вершины — хозяйка без мужа в дому. 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Пройдет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словно солнце осветит, посмотрит — рублем одарит. (Из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Н. Некрасова) 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почки — стали листья. 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Летчик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быстро потянул штурвал на себя — самолет резко взмыл вверх. 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Дунул ветер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все сразу ожило.</a:t>
            </a:r>
            <a:endParaRPr lang="uk-UA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97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Упражнение:305 А </a:t>
            </a:r>
            <a:r>
              <a:rPr lang="uk-UA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 ( с. 172 ).</a:t>
            </a:r>
            <a:endParaRPr lang="uk-UA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учебнику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 Ф.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(5-й год обучения) для общеобразовательных учебных заведений с обучением на украинском языке : учеб. для 9 класса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учеб. заведений / Н. Ф.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Харьков : Изд-во «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Ранок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2017. — 256 с. : ил.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46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55</TotalTime>
  <Words>459</Words>
  <Application>Microsoft Office PowerPoint</Application>
  <PresentationFormat>Широкоэкранный</PresentationFormat>
  <Paragraphs>67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Corbel</vt:lpstr>
      <vt:lpstr>Times New Roman</vt:lpstr>
      <vt:lpstr>Базис</vt:lpstr>
      <vt:lpstr>Тире в  бессоюзном сложном предложении</vt:lpstr>
      <vt:lpstr>Между частями бессоюзного сложного предложения ставится тире, если:</vt:lpstr>
      <vt:lpstr>Лингвистическое исследование.  Сравните предложения в  левой и  правой колонках. Определите смысловые отношения между частями и  средства связи. В  каких предложениях смысловые отношения выражены более ярко и  почему? Объясните расстановку знаков препинания.</vt:lpstr>
      <vt:lpstr>Лингвистическое исследование.   Сравните предложения в  левой и  правой колонках. Определите смысловые отношения между частями и  объясните расстановку знаков препинания. </vt:lpstr>
      <vt:lpstr>Прочитайте предложения и  определите, простые они или сложные. Объясните расстановку знаков препинания.</vt:lpstr>
      <vt:lpstr>Восстановите предложения и  запишите их. Объясните знаки препинания. Подумайте, можно ли вставить между частями предложения союзы. Что от этого изменится?</vt:lpstr>
      <vt:lpstr>Презентация PowerPoint</vt:lpstr>
      <vt:lpstr>Тире между частями бессоюзного сложного предложения также ставится, если во второй части есть сравнение или говорится о  быстрой смене событий:  Молвит слово  — соловей поет. (М.  Лермонтов); Сыр выпал  — с  ним была плутовка такова. (И.  Крылов). Такие бессоюзные сложные предложения редки.</vt:lpstr>
      <vt:lpstr>Домашнее задание Упражнение:305 А или Б ( с. 172 ).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Тире в  бессоюзном сложном предложении</dc:title>
  <dc:creator>Svitlana</dc:creator>
  <cp:lastModifiedBy>Svitlana</cp:lastModifiedBy>
  <cp:revision>14</cp:revision>
  <dcterms:created xsi:type="dcterms:W3CDTF">2021-03-23T10:13:21Z</dcterms:created>
  <dcterms:modified xsi:type="dcterms:W3CDTF">2021-03-23T11:08:41Z</dcterms:modified>
</cp:coreProperties>
</file>