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61" r:id="rId4"/>
    <p:sldId id="262" r:id="rId5"/>
    <p:sldId id="263" r:id="rId6"/>
    <p:sldId id="260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0FAB2-9A7A-4680-8AEC-28B42F2713EA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B7E3D-A104-4D9A-9F87-984B7BD0780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70025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atin typeface="Georgia" pitchFamily="18" charset="0"/>
              </a:rPr>
              <a:t>Тема уроку: </a:t>
            </a:r>
            <a:r>
              <a:rPr lang="uk-UA" sz="3600" b="1" dirty="0" smtClean="0">
                <a:latin typeface="Georgia" pitchFamily="18" charset="0"/>
              </a:rPr>
              <a:t/>
            </a:r>
            <a:br>
              <a:rPr lang="uk-UA" sz="3600" b="1" dirty="0" smtClean="0">
                <a:latin typeface="Georgia" pitchFamily="18" charset="0"/>
              </a:rPr>
            </a:br>
            <a:r>
              <a:rPr lang="uk-UA" sz="3600" b="1" dirty="0" smtClean="0">
                <a:latin typeface="Georgia" pitchFamily="18" charset="0"/>
              </a:rPr>
              <a:t>Ярослав Стельмах </a:t>
            </a:r>
            <a:r>
              <a:rPr lang="uk-UA" sz="3600" b="1" dirty="0" smtClean="0">
                <a:latin typeface="Georgia" pitchFamily="18" charset="0"/>
              </a:rPr>
              <a:t>«</a:t>
            </a:r>
            <a:r>
              <a:rPr lang="uk-UA" sz="3600" b="1" dirty="0" err="1" smtClean="0">
                <a:latin typeface="Georgia" pitchFamily="18" charset="0"/>
              </a:rPr>
              <a:t>Митькозавр</a:t>
            </a:r>
            <a:r>
              <a:rPr lang="uk-UA" sz="3600" b="1" dirty="0" smtClean="0">
                <a:latin typeface="Georgia" pitchFamily="18" charset="0"/>
              </a:rPr>
              <a:t> із </a:t>
            </a:r>
            <a:r>
              <a:rPr lang="uk-UA" sz="3600" b="1" dirty="0" err="1" smtClean="0">
                <a:latin typeface="Georgia" pitchFamily="18" charset="0"/>
              </a:rPr>
              <a:t>Юрківки</a:t>
            </a:r>
            <a:r>
              <a:rPr lang="uk-UA" sz="3600" b="1" dirty="0" smtClean="0">
                <a:latin typeface="Georgia" pitchFamily="18" charset="0"/>
              </a:rPr>
              <a:t> , або Химера лісового озера</a:t>
            </a:r>
            <a:r>
              <a:rPr lang="uk-UA" sz="3600" b="1" dirty="0" smtClean="0">
                <a:latin typeface="Georgia" pitchFamily="18" charset="0"/>
              </a:rPr>
              <a:t>».</a:t>
            </a:r>
            <a:br>
              <a:rPr lang="uk-UA" sz="3600" b="1" dirty="0" smtClean="0">
                <a:latin typeface="Georgia" pitchFamily="18" charset="0"/>
              </a:rPr>
            </a:br>
            <a:r>
              <a:rPr lang="uk-UA" sz="3600" b="1" dirty="0" smtClean="0">
                <a:latin typeface="Georgia" pitchFamily="18" charset="0"/>
              </a:rPr>
              <a:t>Таємничі, веселі й незвичайні події в повісті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447800" y="533400"/>
            <a:ext cx="8356600" cy="720725"/>
          </a:xfrm>
          <a:noFill/>
        </p:spPr>
        <p:txBody>
          <a:bodyPr wrap="square" lIns="90000" tIns="46800" rIns="90000" bIns="46800" numCol="1" anchor="b" anchorCtr="0" compatLnSpc="1">
            <a:prstTxWarp prst="textNoShape">
              <a:avLst/>
            </a:prstTxWarp>
            <a:no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 smtClean="0">
                <a:latin typeface="Arial" charset="0"/>
                <a:cs typeface="Arial" charset="0"/>
              </a:rPr>
              <a:t>Ярослав Михайлович </a:t>
            </a:r>
            <a:br>
              <a:rPr lang="ru-RU" sz="3600" b="1" dirty="0" smtClean="0">
                <a:latin typeface="Arial" charset="0"/>
                <a:cs typeface="Arial" charset="0"/>
              </a:rPr>
            </a:br>
            <a:r>
              <a:rPr lang="ru-RU" sz="3600" b="1" dirty="0" smtClean="0">
                <a:latin typeface="Arial" charset="0"/>
                <a:cs typeface="Arial" charset="0"/>
              </a:rPr>
              <a:t>Стельмах</a:t>
            </a:r>
            <a:r>
              <a:rPr lang="ru-RU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r>
              <a:rPr lang="uk-UA" sz="3600" cap="none" dirty="0" smtClean="0">
                <a:solidFill>
                  <a:schemeClr val="tx1"/>
                </a:solidFill>
                <a:effectLst/>
                <a:latin typeface="Arial" charset="0"/>
              </a:rPr>
              <a:t>        </a:t>
            </a:r>
          </a:p>
        </p:txBody>
      </p:sp>
      <p:pic>
        <p:nvPicPr>
          <p:cNvPr id="43011" name="Picture 5" descr="Заставка_В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9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r="2869" b="14148"/>
          <a:stretch>
            <a:fillRect/>
          </a:stretch>
        </p:blipFill>
        <p:spPr bwMode="auto">
          <a:xfrm>
            <a:off x="1828800" y="1371600"/>
            <a:ext cx="3169070" cy="403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34000" y="2057400"/>
            <a:ext cx="3810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indent="-339725" defTabSz="449263" eaLnBrk="0" hangingPunct="0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народився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30 листопада</a:t>
            </a:r>
          </a:p>
          <a:p>
            <a:pPr marL="339725" indent="-339725" defTabSz="449263" eaLnBrk="0" hangingPunct="0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1949 р. у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Києві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родині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39725" indent="-339725" defTabSz="449263" eaLnBrk="0" hangingPunct="0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відомого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українського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39725" indent="-339725" defTabSz="449263" eaLnBrk="0" hangingPunct="0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письменника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Михайла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39725" indent="-339725" defTabSz="449263" eaLnBrk="0" hangingPunct="0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Стельмаха. 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908175" y="188913"/>
            <a:ext cx="6916738" cy="1143000"/>
          </a:xfrm>
          <a:noFill/>
        </p:spPr>
        <p:txBody>
          <a:bodyPr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cap="none" smtClean="0">
                <a:solidFill>
                  <a:schemeClr val="tx1"/>
                </a:solidFill>
                <a:effectLst/>
                <a:latin typeface="Arial" charset="0"/>
              </a:rPr>
              <a:t>              Два Стельмахи:                             Ярослав – син та Михайло - батько</a:t>
            </a:r>
          </a:p>
        </p:txBody>
      </p:sp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412875"/>
            <a:ext cx="3676650" cy="444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03788" y="1412875"/>
            <a:ext cx="4060825" cy="446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2771775" y="5876925"/>
            <a:ext cx="467995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>
                <a:solidFill>
                  <a:srgbClr val="003366"/>
                </a:solidFill>
                <a:latin typeface="Tahoma" pitchFamily="34" charset="0"/>
                <a:ea typeface="Microsoft YaHei" pitchFamily="34" charset="-122"/>
              </a:rPr>
              <a:t>Маленький Ярослав зі своїм батьком Михайлом Панасовичем Стельмахом</a:t>
            </a:r>
          </a:p>
        </p:txBody>
      </p:sp>
      <p:pic>
        <p:nvPicPr>
          <p:cNvPr id="18437" name="Picture 5" descr="Заставка_Ви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9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 -6 3.33333 -6  C 0.06892 3.33333 -6  0.125 0.02847  0.125 0.06389  C 0.125 0.09907  0.06892 0.12777  3.61111 -6 0.12777  C -0.0691 0.12777  -0.125 0.09907  -0.125 0.06389  C -0.125 0.02847  -0.0691 3.33333 -6  3.61111 -6 3.33333 -6  Z">
                                      <p:cBhvr additive="repl">
                                        <p:cTn id="6" dur="2000" fill="hold"/>
                                        <p:tgtEl>
                                          <p:spTgt spid="50178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body" idx="4294967295"/>
          </p:nvPr>
        </p:nvSpPr>
        <p:spPr>
          <a:xfrm>
            <a:off x="1476375" y="3716338"/>
            <a:ext cx="6659563" cy="2925762"/>
          </a:xfrm>
        </p:spPr>
        <p:txBody>
          <a:bodyPr lIns="90000" tIns="46800" rIns="90000" bIns="46800"/>
          <a:lstStyle/>
          <a:p>
            <a:pPr marL="339725" indent="-339725" defTabSz="449263"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uk-UA" smtClean="0">
                <a:solidFill>
                  <a:schemeClr val="tx1"/>
                </a:solidFill>
                <a:latin typeface="Arial" charset="0"/>
              </a:rPr>
              <a:t>1971 -</a:t>
            </a:r>
            <a:r>
              <a:rPr lang="uk-UA" b="1" smtClean="0">
                <a:solidFill>
                  <a:schemeClr val="tx1"/>
                </a:solidFill>
                <a:latin typeface="Arial" charset="0"/>
              </a:rPr>
              <a:t>  </a:t>
            </a:r>
            <a:r>
              <a:rPr lang="uk-UA" smtClean="0">
                <a:solidFill>
                  <a:schemeClr val="tx1"/>
                </a:solidFill>
                <a:latin typeface="Arial" charset="0"/>
              </a:rPr>
              <a:t> Київський педагогічний інститут іноземних мов. </a:t>
            </a:r>
          </a:p>
          <a:p>
            <a:pPr marL="339725" indent="-339725" defTabSz="449263"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uk-UA" smtClean="0">
                <a:solidFill>
                  <a:schemeClr val="tx1"/>
                </a:solidFill>
                <a:latin typeface="Arial" charset="0"/>
              </a:rPr>
              <a:t>1981 - Вищі літературні курси в Москві, аспірантуру. </a:t>
            </a:r>
          </a:p>
          <a:p>
            <a:pPr marL="339725" indent="-339725" defTabSz="449263">
              <a:buClr>
                <a:srgbClr val="003366"/>
              </a:buClr>
              <a:buSzPct val="75000"/>
              <a:buFont typeface="Wingdings" pitchFamily="2" charset="2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uk-UA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404813"/>
            <a:ext cx="2463800" cy="2952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404813"/>
            <a:ext cx="3671888" cy="304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4" name="Picture 5" descr="Заставка_Ви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9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763713" y="260350"/>
            <a:ext cx="7924800" cy="1143000"/>
          </a:xfrm>
          <a:noFill/>
        </p:spPr>
        <p:txBody>
          <a:bodyPr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700" cap="none" smtClean="0">
                <a:solidFill>
                  <a:schemeClr val="tx1"/>
                </a:solidFill>
                <a:effectLst/>
                <a:latin typeface="Arial" charset="0"/>
              </a:rPr>
              <a:t>«Шкільна драма», «Вікентій Прерозумний», «Митькозавр із Юрківки» та інші …</a:t>
            </a:r>
          </a:p>
        </p:txBody>
      </p:sp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989138"/>
            <a:ext cx="3160713" cy="4868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3213100"/>
            <a:ext cx="1571625" cy="2189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5"/>
          <a:srcRect l="10692" r="11064"/>
          <a:stretch>
            <a:fillRect/>
          </a:stretch>
        </p:blipFill>
        <p:spPr bwMode="auto">
          <a:xfrm>
            <a:off x="6456363" y="1989138"/>
            <a:ext cx="2687637" cy="4868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9" name="Picture 5" descr="Заставка_Ви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69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7046---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609600"/>
            <a:ext cx="2565700" cy="4300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1371021526_11-06-2013-1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2638">
            <a:off x="4800600" y="990600"/>
            <a:ext cx="2805113" cy="44881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Теорія літератури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295400"/>
            <a:ext cx="7467600" cy="4525963"/>
          </a:xfrm>
        </p:spPr>
        <p:txBody>
          <a:bodyPr>
            <a:normAutofit/>
          </a:bodyPr>
          <a:lstStyle/>
          <a:p>
            <a:r>
              <a:rPr lang="uk-UA" sz="2600" b="1" dirty="0" smtClean="0"/>
              <a:t>Пригода </a:t>
            </a:r>
            <a:r>
              <a:rPr lang="uk-UA" sz="2600" b="1" dirty="0" err="1" smtClean="0"/>
              <a:t>–це</a:t>
            </a:r>
            <a:r>
              <a:rPr lang="uk-UA" sz="2600" b="1" dirty="0" smtClean="0"/>
              <a:t> події,що трапляються з ким – </a:t>
            </a:r>
            <a:r>
              <a:rPr lang="uk-UA" sz="2600" b="1" dirty="0" err="1" smtClean="0"/>
              <a:t>небудь</a:t>
            </a:r>
            <a:r>
              <a:rPr lang="uk-UA" sz="2600" b="1" dirty="0" smtClean="0"/>
              <a:t>( часто непередбачувані, несподівані). </a:t>
            </a:r>
            <a:r>
              <a:rPr lang="uk-UA" sz="1700" dirty="0" smtClean="0"/>
              <a:t>(ВИЗНАЧЕННЯ ЗА ТЛУМАЧНИМ СЛОВНИКОМ).</a:t>
            </a:r>
          </a:p>
          <a:p>
            <a:r>
              <a:rPr lang="uk-UA" sz="2600" b="1" dirty="0" smtClean="0"/>
              <a:t>Пригодницький твір – це твір із захопливим сюжетом про складні випробування, через які проходять герої. В основі цього твору гострі конфлікти, а герої учасники багатьох цікавих подій, у яких з великою силою виявляються їх розум, винахідливість і мужність. Ці герої розкривають таємниці, здійснюють відкриття, показують чудеса відваги.</a:t>
            </a:r>
            <a:endParaRPr lang="ru-RU" sz="26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1282"/>
            <a:ext cx="72390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 smtClean="0"/>
              <a:t>Домашнє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295400"/>
            <a:ext cx="746760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err="1" smtClean="0"/>
              <a:t>Прочитати</a:t>
            </a:r>
            <a:r>
              <a:rPr lang="ru-RU" dirty="0" smtClean="0"/>
              <a:t> </a:t>
            </a:r>
            <a:r>
              <a:rPr lang="ru-RU" dirty="0" err="1" smtClean="0"/>
              <a:t>повість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941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157</Words>
  <Application>Microsoft Office PowerPoint</Application>
  <PresentationFormat>Екран (4:3)</PresentationFormat>
  <Paragraphs>18</Paragraphs>
  <Slides>8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5" baseType="lpstr">
      <vt:lpstr>Microsoft YaHei</vt:lpstr>
      <vt:lpstr>Arial</vt:lpstr>
      <vt:lpstr>Calibri</vt:lpstr>
      <vt:lpstr>Georgia</vt:lpstr>
      <vt:lpstr>Tahoma</vt:lpstr>
      <vt:lpstr>Wingdings</vt:lpstr>
      <vt:lpstr>Office Theme</vt:lpstr>
      <vt:lpstr>Тема уроку:  Ярослав Стельмах «Митькозавр із Юрківки , або Химера лісового озера». Таємничі, веселі й незвичайні події в повісті</vt:lpstr>
      <vt:lpstr>Ярослав Михайлович  Стельмах         </vt:lpstr>
      <vt:lpstr>              Два Стельмахи:                             Ярослав – син та Михайло - батько</vt:lpstr>
      <vt:lpstr>Презентація PowerPoint</vt:lpstr>
      <vt:lpstr>«Шкільна драма», «Вікентій Прерозумний», «Митькозавр із Юрківки» та інші …</vt:lpstr>
      <vt:lpstr>Презентація PowerPoint</vt:lpstr>
      <vt:lpstr>Теорія літератури</vt:lpstr>
      <vt:lpstr>Домашнє завдання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User</cp:lastModifiedBy>
  <cp:revision>8</cp:revision>
  <dcterms:created xsi:type="dcterms:W3CDTF">2013-10-20T14:54:06Z</dcterms:created>
  <dcterms:modified xsi:type="dcterms:W3CDTF">2021-03-12T09:42:14Z</dcterms:modified>
</cp:coreProperties>
</file>