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1" r:id="rId4"/>
    <p:sldId id="270" r:id="rId5"/>
    <p:sldId id="268" r:id="rId6"/>
    <p:sldId id="267" r:id="rId7"/>
    <p:sldId id="266" r:id="rId8"/>
    <p:sldId id="265" r:id="rId9"/>
    <p:sldId id="293" r:id="rId10"/>
    <p:sldId id="292" r:id="rId11"/>
    <p:sldId id="291" r:id="rId12"/>
    <p:sldId id="29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17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47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4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01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3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2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56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10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2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72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55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784D3-0687-4DCD-992D-3BD5E56D27B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EBE6A-3E9E-4276-B8EC-CA0469191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39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836712"/>
            <a:ext cx="4855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rgbClr val="C00000"/>
                </a:solidFill>
                <a:latin typeface="Georgia" pitchFamily="18" charset="0"/>
                <a:ea typeface="Calibri"/>
                <a:cs typeface="Times New Roman"/>
              </a:rPr>
              <a:t>Оксана ДУМАНСЬКА</a:t>
            </a:r>
            <a:endParaRPr lang="ru-RU" sz="32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77454" y="2060848"/>
            <a:ext cx="35958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  <a:latin typeface="Georgia" pitchFamily="18" charset="0"/>
                <a:ea typeface="Calibri"/>
                <a:cs typeface="Times New Roman"/>
              </a:rPr>
              <a:t>«Школярка </a:t>
            </a:r>
          </a:p>
          <a:p>
            <a:r>
              <a:rPr lang="uk-UA" sz="3600" b="1" dirty="0" smtClean="0">
                <a:solidFill>
                  <a:srgbClr val="0070C0"/>
                </a:solidFill>
                <a:latin typeface="Georgia" pitchFamily="18" charset="0"/>
                <a:ea typeface="Calibri"/>
                <a:cs typeface="Times New Roman"/>
              </a:rPr>
              <a:t>з передмістя»</a:t>
            </a:r>
            <a:endParaRPr lang="ru-RU" sz="36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321" y="5733256"/>
            <a:ext cx="5756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Georgia" pitchFamily="18" charset="0"/>
              </a:rPr>
              <a:t>Урок </a:t>
            </a:r>
            <a:r>
              <a:rPr lang="ru-RU" sz="2800" b="1" dirty="0" err="1" smtClean="0">
                <a:latin typeface="Georgia" pitchFamily="18" charset="0"/>
              </a:rPr>
              <a:t>позакласного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читання</a:t>
            </a:r>
            <a:r>
              <a:rPr lang="ru-RU" sz="2800" b="1" dirty="0" smtClean="0">
                <a:latin typeface="Georgia" pitchFamily="18" charset="0"/>
              </a:rPr>
              <a:t> </a:t>
            </a:r>
            <a:endParaRPr lang="ru-RU" sz="2800" b="1" dirty="0">
              <a:latin typeface="Georgia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286553" cy="498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633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548680"/>
            <a:ext cx="5292080" cy="4832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Оксана </a:t>
            </a:r>
            <a:r>
              <a:rPr lang="ru-RU" sz="3200" b="1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Іванівна</a:t>
            </a:r>
            <a:r>
              <a:rPr lang="ru-RU" sz="3200" b="1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Думанська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  — 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українська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 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письменниця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перекладач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, доцент 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кафедри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видавничої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справи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 і 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редагування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 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Української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академії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друкарства</a:t>
            </a:r>
            <a:r>
              <a:rPr lang="ru-RU" sz="3200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.</a:t>
            </a: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342659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279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79849" y="1156102"/>
            <a:ext cx="4458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latin typeface="Georgia" pitchFamily="18" charset="0"/>
              </a:rPr>
              <a:t>Рік</a:t>
            </a:r>
            <a:r>
              <a:rPr lang="ru-RU" sz="3200" b="1" dirty="0" smtClean="0">
                <a:latin typeface="Georgia" pitchFamily="18" charset="0"/>
              </a:rPr>
              <a:t> </a:t>
            </a:r>
            <a:r>
              <a:rPr lang="ru-RU" sz="3200" b="1" dirty="0" err="1" smtClean="0">
                <a:latin typeface="Georgia" pitchFamily="18" charset="0"/>
              </a:rPr>
              <a:t>видання</a:t>
            </a:r>
            <a:r>
              <a:rPr lang="ru-RU" sz="3200" b="1" dirty="0" smtClean="0">
                <a:latin typeface="Georgia" pitchFamily="18" charset="0"/>
              </a:rPr>
              <a:t>: </a:t>
            </a:r>
            <a:r>
              <a:rPr lang="ru-RU" sz="3200" dirty="0" smtClean="0">
                <a:latin typeface="Georgia" pitchFamily="18" charset="0"/>
              </a:rPr>
              <a:t>2008р.</a:t>
            </a:r>
            <a:endParaRPr lang="ru-RU" sz="3200" dirty="0">
              <a:latin typeface="Georgia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79"/>
            <a:ext cx="3456384" cy="532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22984" y="2643726"/>
            <a:ext cx="4913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Georgia" pitchFamily="18" charset="0"/>
                <a:ea typeface="Calibri"/>
                <a:cs typeface="Times New Roman"/>
              </a:rPr>
              <a:t>Письменниця Оксана  </a:t>
            </a:r>
            <a:r>
              <a:rPr lang="uk-UA" sz="3200" dirty="0" err="1">
                <a:latin typeface="Georgia" pitchFamily="18" charset="0"/>
                <a:ea typeface="Calibri"/>
                <a:cs typeface="Times New Roman"/>
              </a:rPr>
              <a:t>Думанська</a:t>
            </a:r>
            <a:r>
              <a:rPr lang="uk-UA" sz="3200" dirty="0">
                <a:latin typeface="Georgia" pitchFamily="18" charset="0"/>
                <a:ea typeface="Calibri"/>
                <a:cs typeface="Times New Roman"/>
              </a:rPr>
              <a:t>  визначила жанр своєї книги як </a:t>
            </a:r>
            <a:r>
              <a:rPr lang="uk-UA" sz="3200" b="1" dirty="0">
                <a:latin typeface="Georgia" pitchFamily="18" charset="0"/>
                <a:ea typeface="Calibri"/>
                <a:cs typeface="Times New Roman"/>
              </a:rPr>
              <a:t>«щоденник, дописаний з уяви». 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3" y="538913"/>
            <a:ext cx="5256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>
                <a:solidFill>
                  <a:srgbClr val="0070C0"/>
                </a:solidFill>
                <a:latin typeface="Georgia" pitchFamily="18" charset="0"/>
                <a:ea typeface="Calibri"/>
                <a:cs typeface="Times New Roman"/>
              </a:rPr>
              <a:t>«Школярка </a:t>
            </a:r>
            <a:r>
              <a:rPr lang="uk-UA" sz="2800" b="1" dirty="0" smtClean="0">
                <a:solidFill>
                  <a:srgbClr val="0070C0"/>
                </a:solidFill>
                <a:latin typeface="Georgia" pitchFamily="18" charset="0"/>
                <a:ea typeface="Calibri"/>
                <a:cs typeface="Times New Roman"/>
              </a:rPr>
              <a:t>з передмістя</a:t>
            </a:r>
            <a:r>
              <a:rPr lang="uk-UA" sz="2800" b="1" dirty="0">
                <a:solidFill>
                  <a:srgbClr val="0070C0"/>
                </a:solidFill>
                <a:latin typeface="Georgia" pitchFamily="18" charset="0"/>
                <a:ea typeface="Calibri"/>
                <a:cs typeface="Times New Roman"/>
              </a:rPr>
              <a:t>»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7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8190" y="332656"/>
            <a:ext cx="6696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000" b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Проблематика твору: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1102693"/>
            <a:ext cx="55446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стосунки батьків і дітей;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соціальне сирітство;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стосунки між подружжям;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духовний </a:t>
            </a:r>
            <a:r>
              <a:rPr lang="uk-UA" sz="3200" dirty="0" err="1">
                <a:latin typeface="Georgia" pitchFamily="18" charset="0"/>
              </a:rPr>
              <a:t>зв</a:t>
            </a:r>
            <a:r>
              <a:rPr lang="en-US" sz="3200" dirty="0">
                <a:latin typeface="Georgia" pitchFamily="18" charset="0"/>
              </a:rPr>
              <a:t>’</a:t>
            </a:r>
            <a:r>
              <a:rPr lang="uk-UA" sz="3200" dirty="0" err="1">
                <a:latin typeface="Georgia" pitchFamily="18" charset="0"/>
              </a:rPr>
              <a:t>язок</a:t>
            </a:r>
            <a:r>
              <a:rPr lang="uk-UA" sz="3200" dirty="0">
                <a:latin typeface="Georgia" pitchFamily="18" charset="0"/>
              </a:rPr>
              <a:t> поколінь;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система освіти;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кохання і дружба;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життєвий вибір;</a:t>
            </a:r>
          </a:p>
          <a:p>
            <a:pPr lvl="0">
              <a:buFont typeface="Wingdings" pitchFamily="2" charset="2"/>
              <a:buChar char="§"/>
            </a:pPr>
            <a:r>
              <a:rPr lang="uk-UA" sz="3200" dirty="0">
                <a:latin typeface="Georgia" pitchFamily="18" charset="0"/>
              </a:rPr>
              <a:t> підліток і суспільство.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97" y="1083619"/>
            <a:ext cx="297989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03" y="3573016"/>
            <a:ext cx="3029189" cy="2784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07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 dirty="0" smtClean="0"/>
              <a:t>Щоде́нник</a:t>
            </a:r>
            <a:r>
              <a:rPr lang="vi-VN" sz="2400" dirty="0" smtClean="0"/>
              <a:t> </a:t>
            </a:r>
            <a:r>
              <a:rPr lang="vi-VN" sz="2400" dirty="0"/>
              <a:t>— літературно-побутовий жанр, фіксація побаченої, почутої, внутрішньої пережитої події, яка щойно сталася</a:t>
            </a:r>
            <a:r>
              <a:rPr lang="vi-VN" sz="2400" dirty="0" smtClean="0"/>
              <a:t>.</a:t>
            </a:r>
            <a:endParaRPr lang="uk-UA" sz="2400" dirty="0" smtClean="0"/>
          </a:p>
          <a:p>
            <a:r>
              <a:rPr lang="vi-VN" sz="2400" dirty="0" smtClean="0"/>
              <a:t> </a:t>
            </a:r>
            <a:r>
              <a:rPr lang="vi-VN" sz="2400" dirty="0"/>
              <a:t>Щоденник може бути </a:t>
            </a:r>
            <a:r>
              <a:rPr lang="vi-VN" sz="2400" b="1" i="1" dirty="0"/>
              <a:t>фрагментарним</a:t>
            </a:r>
            <a:r>
              <a:rPr lang="vi-VN" sz="2400" dirty="0"/>
              <a:t>, веденим тільки у певний період (творчого піднесення, фіксація зустрічей з уславленою особою, частіще, у періоди закоханості), а може бути </a:t>
            </a:r>
            <a:r>
              <a:rPr lang="vi-VN" sz="2400" b="1" i="1" dirty="0"/>
              <a:t>постійним</a:t>
            </a:r>
            <a:r>
              <a:rPr lang="vi-VN" sz="2400" dirty="0"/>
              <a:t> і слугувати переліком тем для статей чи літературних творів</a:t>
            </a:r>
            <a:r>
              <a:rPr lang="vi-VN" sz="2400" dirty="0" smtClean="0"/>
              <a:t>.</a:t>
            </a:r>
            <a:endParaRPr lang="uk-UA" sz="2400" dirty="0" smtClean="0"/>
          </a:p>
          <a:p>
            <a:r>
              <a:rPr lang="vi-VN" sz="2400" dirty="0" smtClean="0"/>
              <a:t>Щоденник </a:t>
            </a:r>
            <a:r>
              <a:rPr lang="vi-VN" sz="2400" dirty="0"/>
              <a:t>пишеться для себе і не розрахований на публічне сприймання, у ньому нотуються переважно явища особистого, приватного життя, здебільшого у монологічній формі, хоча може бути й внутрішньо ділогічна (полеміка із самим собою, з уявним опонентом тощо).</a:t>
            </a:r>
            <a:endParaRPr lang="ru-RU" sz="2400" dirty="0"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404663"/>
            <a:ext cx="4814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>
                <a:solidFill>
                  <a:srgbClr val="C00000"/>
                </a:solidFill>
                <a:latin typeface="Georgia" pitchFamily="18" charset="0"/>
              </a:rPr>
              <a:t>Т</a:t>
            </a:r>
            <a:r>
              <a:rPr lang="ru-RU" sz="3600" b="1" dirty="0" err="1" smtClean="0">
                <a:solidFill>
                  <a:srgbClr val="C00000"/>
                </a:solidFill>
                <a:latin typeface="Georgia" pitchFamily="18" charset="0"/>
              </a:rPr>
              <a:t>еорія</a:t>
            </a:r>
            <a:r>
              <a:rPr lang="ru-RU" sz="3600" b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Georgia" pitchFamily="18" charset="0"/>
              </a:rPr>
              <a:t>літератури</a:t>
            </a:r>
            <a:r>
              <a:rPr lang="ru-RU" sz="3600" b="1" dirty="0">
                <a:solidFill>
                  <a:srgbClr val="C00000"/>
                </a:solidFill>
                <a:latin typeface="Georgia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7607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1196752"/>
            <a:ext cx="51845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uk-UA" sz="3600" dirty="0" smtClean="0">
                <a:latin typeface="Georgia" pitchFamily="18" charset="0"/>
                <a:ea typeface="Times New Roman"/>
              </a:rPr>
              <a:t>зображення </a:t>
            </a:r>
            <a:r>
              <a:rPr lang="uk-UA" sz="3600" dirty="0">
                <a:latin typeface="Georgia" pitchFamily="18" charset="0"/>
                <a:ea typeface="Times New Roman"/>
              </a:rPr>
              <a:t>життя Школярки, </a:t>
            </a:r>
            <a:r>
              <a:rPr lang="uk-UA" sz="3600" dirty="0" smtClean="0">
                <a:latin typeface="Georgia" pitchFamily="18" charset="0"/>
                <a:ea typeface="Times New Roman"/>
              </a:rPr>
              <a:t>дитини заробітчан , яку виховує бабуся, з усіма його проблемами і пригодами.  </a:t>
            </a:r>
            <a:endParaRPr lang="ru-RU" sz="3600" dirty="0">
              <a:effectLst/>
              <a:latin typeface="Georgia" pitchFamily="18" charset="0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3" y="332656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rgbClr val="C00000"/>
                </a:solidFill>
                <a:latin typeface="Georgia" pitchFamily="18" charset="0"/>
                <a:ea typeface="Times New Roman"/>
              </a:rPr>
              <a:t>Тема: </a:t>
            </a:r>
            <a:endParaRPr lang="ru-RU" sz="40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484784"/>
            <a:ext cx="3476603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074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6" y="970093"/>
            <a:ext cx="46805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err="1" smtClean="0">
                <a:latin typeface="Georgia" pitchFamily="18" charset="0"/>
              </a:rPr>
              <a:t>зворушлива</a:t>
            </a:r>
            <a:r>
              <a:rPr lang="ru-RU" sz="3000" dirty="0" smtClean="0">
                <a:latin typeface="Georgia" pitchFamily="18" charset="0"/>
              </a:rPr>
              <a:t> </a:t>
            </a:r>
            <a:r>
              <a:rPr lang="ru-RU" sz="3000" dirty="0">
                <a:latin typeface="Georgia" pitchFamily="18" charset="0"/>
              </a:rPr>
              <a:t>й тепла </a:t>
            </a:r>
            <a:r>
              <a:rPr lang="ru-RU" sz="3000" dirty="0" err="1">
                <a:latin typeface="Georgia" pitchFamily="18" charset="0"/>
              </a:rPr>
              <a:t>історія</a:t>
            </a:r>
            <a:r>
              <a:rPr lang="ru-RU" sz="3000" dirty="0">
                <a:latin typeface="Georgia" pitchFamily="18" charset="0"/>
              </a:rPr>
              <a:t> </a:t>
            </a:r>
            <a:r>
              <a:rPr lang="ru-RU" sz="3000" dirty="0" err="1">
                <a:latin typeface="Georgia" pitchFamily="18" charset="0"/>
              </a:rPr>
              <a:t>зі</a:t>
            </a:r>
            <a:r>
              <a:rPr lang="ru-RU" sz="3000" dirty="0">
                <a:latin typeface="Georgia" pitchFamily="18" charset="0"/>
              </a:rPr>
              <a:t> </a:t>
            </a:r>
            <a:r>
              <a:rPr lang="ru-RU" sz="3000" dirty="0" err="1">
                <a:latin typeface="Georgia" pitchFamily="18" charset="0"/>
              </a:rPr>
              <a:t>щасливим</a:t>
            </a:r>
            <a:r>
              <a:rPr lang="ru-RU" sz="3000" dirty="0">
                <a:latin typeface="Georgia" pitchFamily="18" charset="0"/>
              </a:rPr>
              <a:t> </a:t>
            </a:r>
            <a:r>
              <a:rPr lang="ru-RU" sz="3000" dirty="0" err="1">
                <a:latin typeface="Georgia" pitchFamily="18" charset="0"/>
              </a:rPr>
              <a:t>фіналом</a:t>
            </a:r>
            <a:r>
              <a:rPr lang="ru-RU" sz="3000" dirty="0">
                <a:latin typeface="Georgia" pitchFamily="18" charset="0"/>
              </a:rPr>
              <a:t> про </a:t>
            </a:r>
            <a:r>
              <a:rPr lang="ru-RU" sz="3000" dirty="0" err="1">
                <a:latin typeface="Georgia" pitchFamily="18" charset="0"/>
              </a:rPr>
              <a:t>формування</a:t>
            </a:r>
            <a:r>
              <a:rPr lang="ru-RU" sz="3000" dirty="0">
                <a:latin typeface="Georgia" pitchFamily="18" charset="0"/>
              </a:rPr>
              <a:t> характеру, </a:t>
            </a:r>
            <a:r>
              <a:rPr lang="ru-RU" sz="3000" dirty="0" err="1">
                <a:latin typeface="Georgia" pitchFamily="18" charset="0"/>
              </a:rPr>
              <a:t>зусилля</a:t>
            </a:r>
            <a:r>
              <a:rPr lang="ru-RU" sz="3000" dirty="0">
                <a:latin typeface="Georgia" pitchFamily="18" charset="0"/>
              </a:rPr>
              <a:t> над собою </a:t>
            </a:r>
            <a:r>
              <a:rPr lang="ru-RU" sz="3000" dirty="0" err="1">
                <a:latin typeface="Georgia" pitchFamily="18" charset="0"/>
              </a:rPr>
              <a:t>заради</a:t>
            </a:r>
            <a:r>
              <a:rPr lang="ru-RU" sz="3000" dirty="0">
                <a:latin typeface="Georgia" pitchFamily="18" charset="0"/>
              </a:rPr>
              <a:t> того, кого </a:t>
            </a:r>
            <a:r>
              <a:rPr lang="ru-RU" sz="3000" dirty="0" err="1">
                <a:latin typeface="Georgia" pitchFamily="18" charset="0"/>
              </a:rPr>
              <a:t>любиш</a:t>
            </a:r>
            <a:r>
              <a:rPr lang="ru-RU" sz="3000" dirty="0">
                <a:latin typeface="Georgia" pitchFamily="18" charset="0"/>
              </a:rPr>
              <a:t>, про </a:t>
            </a:r>
            <a:r>
              <a:rPr lang="ru-RU" sz="3000" dirty="0" err="1">
                <a:latin typeface="Georgia" pitchFamily="18" charset="0"/>
              </a:rPr>
              <a:t>підтримку</a:t>
            </a:r>
            <a:r>
              <a:rPr lang="ru-RU" sz="3000" dirty="0">
                <a:latin typeface="Georgia" pitchFamily="18" charset="0"/>
              </a:rPr>
              <a:t> </a:t>
            </a:r>
            <a:r>
              <a:rPr lang="ru-RU" sz="3000" dirty="0" err="1">
                <a:latin typeface="Georgia" pitchFamily="18" charset="0"/>
              </a:rPr>
              <a:t>рідних</a:t>
            </a:r>
            <a:r>
              <a:rPr lang="ru-RU" sz="3000" dirty="0">
                <a:latin typeface="Georgia" pitchFamily="18" charset="0"/>
              </a:rPr>
              <a:t> та </a:t>
            </a:r>
            <a:r>
              <a:rPr lang="ru-RU" sz="3000" dirty="0" err="1">
                <a:latin typeface="Georgia" pitchFamily="18" charset="0"/>
              </a:rPr>
              <a:t>повагу</a:t>
            </a:r>
            <a:r>
              <a:rPr lang="ru-RU" sz="3000" dirty="0">
                <a:latin typeface="Georgia" pitchFamily="18" charset="0"/>
              </a:rPr>
              <a:t> до </a:t>
            </a:r>
            <a:r>
              <a:rPr lang="ru-RU" sz="3000" dirty="0" err="1">
                <a:latin typeface="Georgia" pitchFamily="18" charset="0"/>
              </a:rPr>
              <a:t>найголовнішого</a:t>
            </a:r>
            <a:r>
              <a:rPr lang="ru-RU" sz="3000" dirty="0">
                <a:latin typeface="Georgia" pitchFamily="18" charset="0"/>
              </a:rPr>
              <a:t> в </a:t>
            </a:r>
            <a:r>
              <a:rPr lang="ru-RU" sz="3000" dirty="0" err="1">
                <a:latin typeface="Georgia" pitchFamily="18" charset="0"/>
              </a:rPr>
              <a:t>людині</a:t>
            </a:r>
            <a:r>
              <a:rPr lang="ru-RU" sz="3000" dirty="0">
                <a:latin typeface="Georgia" pitchFamily="18" charset="0"/>
              </a:rPr>
              <a:t> – до </a:t>
            </a:r>
            <a:r>
              <a:rPr lang="ru-RU" sz="3000" dirty="0" err="1">
                <a:latin typeface="Georgia" pitchFamily="18" charset="0"/>
              </a:rPr>
              <a:t>її</a:t>
            </a:r>
            <a:r>
              <a:rPr lang="ru-RU" sz="3000" dirty="0">
                <a:latin typeface="Georgia" pitchFamily="18" charset="0"/>
              </a:rPr>
              <a:t> </a:t>
            </a:r>
            <a:r>
              <a:rPr lang="ru-RU" sz="3000" dirty="0" err="1">
                <a:latin typeface="Georgia" pitchFamily="18" charset="0"/>
              </a:rPr>
              <a:t>душі</a:t>
            </a:r>
            <a:r>
              <a:rPr lang="ru-RU" sz="3000" dirty="0">
                <a:latin typeface="Georgia" pitchFamily="18" charset="0"/>
              </a:rPr>
              <a:t> й </a:t>
            </a:r>
            <a:r>
              <a:rPr lang="ru-RU" sz="3000" dirty="0" err="1">
                <a:latin typeface="Georgia" pitchFamily="18" charset="0"/>
              </a:rPr>
              <a:t>серця</a:t>
            </a:r>
            <a:r>
              <a:rPr lang="ru-RU" sz="3000" dirty="0">
                <a:latin typeface="Georgia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36675" y="260648"/>
            <a:ext cx="16706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>
                <a:solidFill>
                  <a:srgbClr val="C00000"/>
                </a:solidFill>
                <a:latin typeface="Georgia" pitchFamily="18" charset="0"/>
              </a:rPr>
              <a:t>Ідея</a:t>
            </a:r>
            <a:r>
              <a:rPr lang="ru-RU" sz="4000" b="1" dirty="0">
                <a:solidFill>
                  <a:srgbClr val="C00000"/>
                </a:solidFill>
                <a:latin typeface="Georgia" pitchFamily="18" charset="0"/>
              </a:rPr>
              <a:t>: </a:t>
            </a:r>
          </a:p>
        </p:txBody>
      </p:sp>
      <p:pic>
        <p:nvPicPr>
          <p:cNvPr id="7" name="Рисунок 6" descr="Похожее 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3116"/>
            <a:ext cx="3816424" cy="4188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607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27784" y="1930411"/>
            <a:ext cx="640871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dirty="0" smtClean="0">
                <a:latin typeface="Georgia" pitchFamily="18" charset="0"/>
                <a:ea typeface="Calibri"/>
                <a:cs typeface="Times New Roman"/>
              </a:rPr>
              <a:t>Саму </a:t>
            </a:r>
            <a:r>
              <a:rPr lang="uk-UA" sz="2000" dirty="0">
                <a:latin typeface="Georgia" pitchFamily="18" charset="0"/>
                <a:ea typeface="Calibri"/>
                <a:cs typeface="Times New Roman"/>
              </a:rPr>
              <a:t>повість та її переклад англійською написано приємною, іронічною й не обтяжливою мовою, і читаються вони легко та зрозуміло. На відміну від традиційної шкільної літератури, книжки геть позбавлені повчань чи настанов, як і зверхнього «дорослого» погляду на непрості й цілком реалістичні події. Кожен читач виявить в оповіді знайомі та зрозумілі життєві сюжети, почасти знаходячи підбадьорення і заспокоєння, в усвідомленні, що не лише в нього є, як є, а не як годилося б.</a:t>
            </a:r>
            <a:endParaRPr lang="ru-RU" sz="2000" dirty="0">
              <a:latin typeface="Georgia" pitchFamily="18" charset="0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75266"/>
            <a:ext cx="547778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>
                <a:solidFill>
                  <a:srgbClr val="C00000"/>
                </a:solidFill>
                <a:latin typeface="Georgia" pitchFamily="18" charset="0"/>
                <a:ea typeface="Calibri"/>
                <a:cs typeface="Times New Roman"/>
              </a:rPr>
              <a:t>Жанр твору : </a:t>
            </a:r>
            <a:r>
              <a:rPr lang="uk-UA" sz="3600" b="1" dirty="0">
                <a:solidFill>
                  <a:prstClr val="black"/>
                </a:solidFill>
                <a:latin typeface="Georgia" pitchFamily="18" charset="0"/>
                <a:ea typeface="Calibri"/>
                <a:cs typeface="Times New Roman"/>
              </a:rPr>
              <a:t>повість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196752"/>
            <a:ext cx="494398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>
                <a:solidFill>
                  <a:srgbClr val="C00000"/>
                </a:solidFill>
                <a:latin typeface="Georgia" pitchFamily="18" charset="0"/>
                <a:ea typeface="Calibri"/>
                <a:cs typeface="Times New Roman"/>
              </a:rPr>
              <a:t>Особливості твору: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26182"/>
            <a:ext cx="2381244" cy="339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07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13000" y="425083"/>
            <a:ext cx="55752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Georgia" pitchFamily="18" charset="0"/>
              </a:rPr>
              <a:t>Домашнє</a:t>
            </a:r>
            <a:r>
              <a:rPr lang="ru-RU" sz="3600" b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Georgia" pitchFamily="18" charset="0"/>
              </a:rPr>
              <a:t>завдання</a:t>
            </a:r>
            <a:r>
              <a:rPr lang="ru-RU" sz="3600" b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Georgia" pitchFamily="18" charset="0"/>
              </a:rPr>
              <a:t>Виконати</a:t>
            </a:r>
            <a:r>
              <a:rPr lang="ru-RU" sz="3600" b="1" dirty="0" smtClean="0">
                <a:solidFill>
                  <a:srgbClr val="C00000"/>
                </a:solidFill>
                <a:latin typeface="Georgia" pitchFamily="18" charset="0"/>
              </a:rPr>
              <a:t> тести:</a:t>
            </a:r>
            <a:endParaRPr lang="ru-RU" sz="36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086" y="1689643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itchFamily="18" charset="0"/>
              </a:rPr>
              <a:t>1.Що </a:t>
            </a:r>
            <a:r>
              <a:rPr lang="ru-RU" sz="2800" b="1" dirty="0" err="1" smtClean="0">
                <a:latin typeface="Georgia" pitchFamily="18" charset="0"/>
              </a:rPr>
              <a:t>подарував</a:t>
            </a:r>
            <a:r>
              <a:rPr lang="ru-RU" sz="2800" b="1" dirty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сусід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>
                <a:latin typeface="Georgia" pitchFamily="18" charset="0"/>
              </a:rPr>
              <a:t>Школярці</a:t>
            </a:r>
            <a:r>
              <a:rPr lang="ru-RU" sz="2800" b="1" dirty="0">
                <a:latin typeface="Georgia" pitchFamily="18" charset="0"/>
              </a:rPr>
              <a:t>?</a:t>
            </a:r>
          </a:p>
          <a:p>
            <a:r>
              <a:rPr lang="ru-RU" sz="2800" dirty="0">
                <a:latin typeface="Georgia" pitchFamily="18" charset="0"/>
              </a:rPr>
              <a:t>А)абрикос; Б)апельсин; </a:t>
            </a:r>
            <a:r>
              <a:rPr lang="ru-RU" sz="2800" dirty="0" smtClean="0">
                <a:latin typeface="Georgia" pitchFamily="18" charset="0"/>
              </a:rPr>
              <a:t>В)ананас</a:t>
            </a:r>
          </a:p>
          <a:p>
            <a:endParaRPr lang="ru-RU" sz="2800" dirty="0">
              <a:latin typeface="Georgia" pitchFamily="18" charset="0"/>
            </a:endParaRPr>
          </a:p>
          <a:p>
            <a:r>
              <a:rPr lang="ru-RU" sz="2800" b="1" dirty="0">
                <a:latin typeface="Georgia" pitchFamily="18" charset="0"/>
              </a:rPr>
              <a:t>2.Як </a:t>
            </a:r>
            <a:r>
              <a:rPr lang="ru-RU" sz="2800" b="1" dirty="0" err="1">
                <a:latin typeface="Georgia" pitchFamily="18" charset="0"/>
              </a:rPr>
              <a:t>відбувалося</a:t>
            </a:r>
            <a:r>
              <a:rPr lang="ru-RU" sz="2800" b="1" dirty="0">
                <a:latin typeface="Georgia" pitchFamily="18" charset="0"/>
              </a:rPr>
              <a:t> </a:t>
            </a:r>
            <a:r>
              <a:rPr lang="ru-RU" sz="2800" b="1" dirty="0" err="1">
                <a:latin typeface="Georgia" pitchFamily="18" charset="0"/>
              </a:rPr>
              <a:t>моє</a:t>
            </a:r>
            <a:r>
              <a:rPr lang="ru-RU" sz="2800" b="1" dirty="0">
                <a:latin typeface="Georgia" pitchFamily="18" charset="0"/>
              </a:rPr>
              <a:t> </a:t>
            </a:r>
            <a:r>
              <a:rPr lang="ru-RU" sz="2800" b="1" dirty="0" err="1">
                <a:latin typeface="Georgia" pitchFamily="18" charset="0"/>
              </a:rPr>
              <a:t>пристосування</a:t>
            </a:r>
            <a:r>
              <a:rPr lang="ru-RU" sz="2800" b="1" dirty="0">
                <a:latin typeface="Georgia" pitchFamily="18" charset="0"/>
              </a:rPr>
              <a:t> до нового способу </a:t>
            </a:r>
            <a:r>
              <a:rPr lang="ru-RU" sz="2800" b="1" dirty="0" err="1">
                <a:latin typeface="Georgia" pitchFamily="18" charset="0"/>
              </a:rPr>
              <a:t>життя</a:t>
            </a:r>
            <a:r>
              <a:rPr lang="ru-RU" sz="2800" b="1" dirty="0">
                <a:latin typeface="Georgia" pitchFamily="18" charset="0"/>
              </a:rPr>
              <a:t>? </a:t>
            </a:r>
          </a:p>
          <a:p>
            <a:r>
              <a:rPr lang="ru-RU" sz="2800" dirty="0">
                <a:latin typeface="Georgia" pitchFamily="18" charset="0"/>
              </a:rPr>
              <a:t>А) легко; Б)</a:t>
            </a:r>
            <a:r>
              <a:rPr lang="ru-RU" sz="2800" dirty="0" err="1">
                <a:latin typeface="Georgia" pitchFamily="18" charset="0"/>
              </a:rPr>
              <a:t>болісноВ</a:t>
            </a:r>
            <a:r>
              <a:rPr lang="ru-RU" sz="2800" dirty="0">
                <a:latin typeface="Georgia" pitchFamily="18" charset="0"/>
              </a:rPr>
              <a:t>)без </a:t>
            </a:r>
            <a:r>
              <a:rPr lang="ru-RU" sz="2800" dirty="0" err="1" smtClean="0">
                <a:latin typeface="Georgia" pitchFamily="18" charset="0"/>
              </a:rPr>
              <a:t>перешкод</a:t>
            </a:r>
            <a:endParaRPr lang="ru-RU" sz="2800" dirty="0" smtClean="0">
              <a:latin typeface="Georgia" pitchFamily="18" charset="0"/>
            </a:endParaRPr>
          </a:p>
          <a:p>
            <a:endParaRPr lang="ru-RU" sz="2800" dirty="0">
              <a:latin typeface="Georgia" pitchFamily="18" charset="0"/>
            </a:endParaRPr>
          </a:p>
          <a:p>
            <a:r>
              <a:rPr lang="ru-RU" sz="2800" b="1" dirty="0">
                <a:latin typeface="Georgia" pitchFamily="18" charset="0"/>
              </a:rPr>
              <a:t>3. Чим </a:t>
            </a:r>
            <a:r>
              <a:rPr lang="ru-RU" sz="2800" b="1" dirty="0" err="1">
                <a:latin typeface="Georgia" pitchFamily="18" charset="0"/>
              </a:rPr>
              <a:t>має</a:t>
            </a:r>
            <a:r>
              <a:rPr lang="ru-RU" sz="2800" b="1" dirty="0">
                <a:latin typeface="Georgia" pitchFamily="18" charset="0"/>
              </a:rPr>
              <a:t> </a:t>
            </a:r>
            <a:r>
              <a:rPr lang="ru-RU" sz="2800" b="1" dirty="0" err="1">
                <a:latin typeface="Georgia" pitchFamily="18" charset="0"/>
              </a:rPr>
              <a:t>пахнути</a:t>
            </a:r>
            <a:r>
              <a:rPr lang="ru-RU" sz="2800" b="1" dirty="0">
                <a:latin typeface="Georgia" pitchFamily="18" charset="0"/>
              </a:rPr>
              <a:t> у </a:t>
            </a:r>
            <a:r>
              <a:rPr lang="ru-RU" sz="2800" b="1" dirty="0" err="1">
                <a:latin typeface="Georgia" pitchFamily="18" charset="0"/>
              </a:rPr>
              <a:t>дворі</a:t>
            </a:r>
            <a:r>
              <a:rPr lang="ru-RU" sz="2800" b="1" dirty="0">
                <a:latin typeface="Georgia" pitchFamily="18" charset="0"/>
              </a:rPr>
              <a:t>? </a:t>
            </a:r>
          </a:p>
          <a:p>
            <a:r>
              <a:rPr lang="ru-RU" sz="2800" dirty="0">
                <a:latin typeface="Georgia" pitchFamily="18" charset="0"/>
              </a:rPr>
              <a:t>А)</a:t>
            </a:r>
            <a:r>
              <a:rPr lang="ru-RU" sz="2800" dirty="0" err="1">
                <a:latin typeface="Georgia" pitchFamily="18" charset="0"/>
              </a:rPr>
              <a:t>бузком</a:t>
            </a:r>
            <a:r>
              <a:rPr lang="ru-RU" sz="2800" dirty="0">
                <a:latin typeface="Georgia" pitchFamily="18" charset="0"/>
              </a:rPr>
              <a:t> та </a:t>
            </a:r>
            <a:r>
              <a:rPr lang="ru-RU" sz="2800" dirty="0" err="1">
                <a:latin typeface="Georgia" pitchFamily="18" charset="0"/>
              </a:rPr>
              <a:t>м'ятою</a:t>
            </a:r>
            <a:r>
              <a:rPr lang="ru-RU" sz="2800" dirty="0">
                <a:latin typeface="Georgia" pitchFamily="18" charset="0"/>
              </a:rPr>
              <a:t>; Б)</a:t>
            </a:r>
            <a:r>
              <a:rPr lang="ru-RU" sz="2800" dirty="0" err="1">
                <a:latin typeface="Georgia" pitchFamily="18" charset="0"/>
              </a:rPr>
              <a:t>бузком</a:t>
            </a:r>
            <a:r>
              <a:rPr lang="ru-RU" sz="2800" dirty="0">
                <a:latin typeface="Georgia" pitchFamily="18" charset="0"/>
              </a:rPr>
              <a:t> та </a:t>
            </a:r>
            <a:r>
              <a:rPr lang="ru-RU" sz="2800" dirty="0" err="1">
                <a:latin typeface="Georgia" pitchFamily="18" charset="0"/>
              </a:rPr>
              <a:t>матіолою</a:t>
            </a:r>
            <a:r>
              <a:rPr lang="ru-RU" sz="2800" dirty="0">
                <a:latin typeface="Georgia" pitchFamily="18" charset="0"/>
              </a:rPr>
              <a:t>; В)</a:t>
            </a:r>
            <a:r>
              <a:rPr lang="ru-RU" sz="2800" dirty="0" err="1">
                <a:latin typeface="Georgia" pitchFamily="18" charset="0"/>
              </a:rPr>
              <a:t>бузком</a:t>
            </a:r>
            <a:r>
              <a:rPr lang="ru-RU" sz="2800" dirty="0">
                <a:latin typeface="Georgia" pitchFamily="18" charset="0"/>
              </a:rPr>
              <a:t> та </a:t>
            </a:r>
            <a:r>
              <a:rPr lang="ru-RU" sz="2800" dirty="0" err="1">
                <a:latin typeface="Georgia" pitchFamily="18" charset="0"/>
              </a:rPr>
              <a:t>чорнобривцями</a:t>
            </a:r>
            <a:endParaRPr lang="ru-RU" sz="28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8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980728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Georgia" pitchFamily="18" charset="0"/>
              </a:rPr>
              <a:t>4. </a:t>
            </a:r>
            <a:r>
              <a:rPr lang="ru-RU" sz="3200" b="1" dirty="0" err="1">
                <a:latin typeface="Georgia" pitchFamily="18" charset="0"/>
              </a:rPr>
              <a:t>Які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парфумами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були</a:t>
            </a:r>
            <a:r>
              <a:rPr lang="ru-RU" sz="3200" b="1" dirty="0">
                <a:latin typeface="Georgia" pitchFamily="18" charset="0"/>
              </a:rPr>
              <a:t> у тата? </a:t>
            </a:r>
          </a:p>
          <a:p>
            <a:r>
              <a:rPr lang="ru-RU" sz="3200" dirty="0">
                <a:latin typeface="Georgia" pitchFamily="18" charset="0"/>
              </a:rPr>
              <a:t>А)"</a:t>
            </a:r>
            <a:r>
              <a:rPr lang="ru-RU" sz="3200" dirty="0" err="1">
                <a:latin typeface="Georgia" pitchFamily="18" charset="0"/>
              </a:rPr>
              <a:t>Дубельвіскі</a:t>
            </a:r>
            <a:r>
              <a:rPr lang="ru-RU" sz="3200" dirty="0">
                <a:latin typeface="Georgia" pitchFamily="18" charset="0"/>
              </a:rPr>
              <a:t>"; Б)"</a:t>
            </a:r>
            <a:r>
              <a:rPr lang="ru-RU" sz="3200" dirty="0" err="1">
                <a:latin typeface="Georgia" pitchFamily="18" charset="0"/>
              </a:rPr>
              <a:t>Шенель</a:t>
            </a:r>
            <a:r>
              <a:rPr lang="ru-RU" sz="3200" dirty="0">
                <a:latin typeface="Georgia" pitchFamily="18" charset="0"/>
              </a:rPr>
              <a:t>; В)"</a:t>
            </a:r>
            <a:r>
              <a:rPr lang="ru-RU" sz="3200" dirty="0" smtClean="0">
                <a:latin typeface="Georgia" pitchFamily="18" charset="0"/>
              </a:rPr>
              <a:t>Версаче«</a:t>
            </a:r>
          </a:p>
          <a:p>
            <a:endParaRPr lang="ru-RU" sz="3200" dirty="0">
              <a:latin typeface="Georgia" pitchFamily="18" charset="0"/>
            </a:endParaRPr>
          </a:p>
          <a:p>
            <a:r>
              <a:rPr lang="ru-RU" sz="3200" b="1" dirty="0">
                <a:latin typeface="Georgia" pitchFamily="18" charset="0"/>
              </a:rPr>
              <a:t>5. Яке </a:t>
            </a:r>
            <a:r>
              <a:rPr lang="ru-RU" sz="3200" b="1" dirty="0" err="1">
                <a:latin typeface="Georgia" pitchFamily="18" charset="0"/>
              </a:rPr>
              <a:t>було</a:t>
            </a:r>
            <a:r>
              <a:rPr lang="ru-RU" sz="3200" b="1" dirty="0">
                <a:latin typeface="Georgia" pitchFamily="18" charset="0"/>
              </a:rPr>
              <a:t> у </a:t>
            </a:r>
            <a:r>
              <a:rPr lang="ru-RU" sz="3200" b="1" dirty="0" err="1">
                <a:latin typeface="Georgia" pitchFamily="18" charset="0"/>
              </a:rPr>
              <a:t>ліричної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героїні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майбутнє</a:t>
            </a:r>
            <a:r>
              <a:rPr lang="ru-RU" sz="3200" b="1" dirty="0">
                <a:latin typeface="Georgia" pitchFamily="18" charset="0"/>
              </a:rPr>
              <a:t>?</a:t>
            </a:r>
          </a:p>
          <a:p>
            <a:r>
              <a:rPr lang="ru-RU" sz="3200" dirty="0">
                <a:latin typeface="Georgia" pitchFamily="18" charset="0"/>
              </a:rPr>
              <a:t>А)</a:t>
            </a:r>
            <a:r>
              <a:rPr lang="ru-RU" sz="3200" dirty="0" err="1">
                <a:latin typeface="Georgia" pitchFamily="18" charset="0"/>
              </a:rPr>
              <a:t>туманне</a:t>
            </a:r>
            <a:r>
              <a:rPr lang="ru-RU" sz="3200" dirty="0">
                <a:latin typeface="Georgia" pitchFamily="18" charset="0"/>
              </a:rPr>
              <a:t>; Б)</a:t>
            </a:r>
            <a:r>
              <a:rPr lang="ru-RU" sz="3200" dirty="0" err="1">
                <a:latin typeface="Georgia" pitchFamily="18" charset="0"/>
              </a:rPr>
              <a:t>перспективне</a:t>
            </a:r>
            <a:r>
              <a:rPr lang="ru-RU" sz="3200" dirty="0">
                <a:latin typeface="Georgia" pitchFamily="18" charset="0"/>
              </a:rPr>
              <a:t>; </a:t>
            </a:r>
            <a:r>
              <a:rPr lang="ru-RU" sz="3200" dirty="0" smtClean="0">
                <a:latin typeface="Georgia" pitchFamily="18" charset="0"/>
              </a:rPr>
              <a:t>В)</a:t>
            </a:r>
            <a:r>
              <a:rPr lang="ru-RU" sz="3200" dirty="0" err="1" smtClean="0">
                <a:latin typeface="Georgia" pitchFamily="18" charset="0"/>
              </a:rPr>
              <a:t>гарне</a:t>
            </a:r>
            <a:endParaRPr lang="ru-RU" sz="3200" dirty="0" smtClean="0">
              <a:latin typeface="Georgia" pitchFamily="18" charset="0"/>
            </a:endParaRPr>
          </a:p>
          <a:p>
            <a:endParaRPr lang="ru-RU" sz="3200" dirty="0">
              <a:latin typeface="Georgia" pitchFamily="18" charset="0"/>
            </a:endParaRPr>
          </a:p>
          <a:p>
            <a:r>
              <a:rPr lang="ru-RU" sz="3200" b="1" dirty="0">
                <a:latin typeface="Georgia" pitchFamily="18" charset="0"/>
              </a:rPr>
              <a:t>6. Ким </a:t>
            </a:r>
            <a:r>
              <a:rPr lang="ru-RU" sz="3200" b="1" dirty="0" err="1">
                <a:latin typeface="Georgia" pitchFamily="18" charset="0"/>
              </a:rPr>
              <a:t>працювала</a:t>
            </a:r>
            <a:r>
              <a:rPr lang="ru-RU" sz="3200" b="1" dirty="0">
                <a:latin typeface="Georgia" pitchFamily="18" charset="0"/>
              </a:rPr>
              <a:t> бабуся до </a:t>
            </a:r>
            <a:r>
              <a:rPr lang="ru-RU" sz="3200" b="1" dirty="0" err="1">
                <a:latin typeface="Georgia" pitchFamily="18" charset="0"/>
              </a:rPr>
              <a:t>виходу</a:t>
            </a:r>
            <a:r>
              <a:rPr lang="ru-RU" sz="3200" b="1" dirty="0">
                <a:latin typeface="Georgia" pitchFamily="18" charset="0"/>
              </a:rPr>
              <a:t> на </a:t>
            </a:r>
            <a:r>
              <a:rPr lang="ru-RU" sz="3200" b="1" dirty="0" err="1">
                <a:latin typeface="Georgia" pitchFamily="18" charset="0"/>
              </a:rPr>
              <a:t>пенсію</a:t>
            </a:r>
            <a:r>
              <a:rPr lang="ru-RU" sz="3200" b="1" dirty="0">
                <a:latin typeface="Georgia" pitchFamily="18" charset="0"/>
              </a:rPr>
              <a:t>? </a:t>
            </a:r>
          </a:p>
          <a:p>
            <a:r>
              <a:rPr lang="ru-RU" sz="3200" dirty="0">
                <a:latin typeface="Georgia" pitchFamily="18" charset="0"/>
              </a:rPr>
              <a:t>А)</a:t>
            </a:r>
            <a:r>
              <a:rPr lang="ru-RU" sz="3200" dirty="0" err="1">
                <a:latin typeface="Georgia" pitchFamily="18" charset="0"/>
              </a:rPr>
              <a:t>лікаркою</a:t>
            </a:r>
            <a:r>
              <a:rPr lang="ru-RU" sz="3200" dirty="0">
                <a:latin typeface="Georgia" pitchFamily="18" charset="0"/>
              </a:rPr>
              <a:t>; Б)</a:t>
            </a:r>
            <a:r>
              <a:rPr lang="ru-RU" sz="3200" dirty="0" err="1">
                <a:latin typeface="Georgia" pitchFamily="18" charset="0"/>
              </a:rPr>
              <a:t>вчителем</a:t>
            </a:r>
            <a:r>
              <a:rPr lang="ru-RU" sz="3200" dirty="0">
                <a:latin typeface="Georgia" pitchFamily="18" charset="0"/>
              </a:rPr>
              <a:t>; В)секретарем</a:t>
            </a:r>
          </a:p>
        </p:txBody>
      </p:sp>
    </p:spTree>
    <p:extLst>
      <p:ext uri="{BB962C8B-B14F-4D97-AF65-F5344CB8AC3E}">
        <p14:creationId xmlns:p14="http://schemas.microsoft.com/office/powerpoint/2010/main" val="3325687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938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6932" y="836712"/>
            <a:ext cx="849694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Georgia" pitchFamily="18" charset="0"/>
              </a:rPr>
              <a:t>7. Яка </a:t>
            </a:r>
            <a:r>
              <a:rPr lang="ru-RU" sz="3200" b="1" dirty="0" err="1">
                <a:latin typeface="Georgia" pitchFamily="18" charset="0"/>
              </a:rPr>
              <a:t>пісня</a:t>
            </a:r>
            <a:r>
              <a:rPr lang="ru-RU" sz="3200" b="1" dirty="0">
                <a:latin typeface="Georgia" pitchFamily="18" charset="0"/>
              </a:rPr>
              <a:t> народного </a:t>
            </a:r>
            <a:r>
              <a:rPr lang="ru-RU" sz="3200" b="1" dirty="0" err="1">
                <a:latin typeface="Georgia" pitchFamily="18" charset="0"/>
              </a:rPr>
              <a:t>пісенного</a:t>
            </a:r>
            <a:r>
              <a:rPr lang="ru-RU" sz="3200" b="1" dirty="0">
                <a:latin typeface="Georgia" pitchFamily="18" charset="0"/>
              </a:rPr>
              <a:t> репертуару </a:t>
            </a:r>
            <a:r>
              <a:rPr lang="ru-RU" sz="3200" b="1" dirty="0" err="1">
                <a:latin typeface="Georgia" pitchFamily="18" charset="0"/>
              </a:rPr>
              <a:t>згадується</a:t>
            </a:r>
            <a:r>
              <a:rPr lang="ru-RU" sz="3200" b="1" dirty="0">
                <a:latin typeface="Georgia" pitchFamily="18" charset="0"/>
              </a:rPr>
              <a:t> в </a:t>
            </a:r>
            <a:r>
              <a:rPr lang="ru-RU" sz="3200" b="1" dirty="0" err="1">
                <a:latin typeface="Georgia" pitchFamily="18" charset="0"/>
              </a:rPr>
              <a:t>творі</a:t>
            </a:r>
            <a:r>
              <a:rPr lang="ru-RU" sz="3200" b="1" dirty="0">
                <a:latin typeface="Georgia" pitchFamily="18" charset="0"/>
              </a:rPr>
              <a:t>?</a:t>
            </a:r>
          </a:p>
          <a:p>
            <a:r>
              <a:rPr lang="ru-RU" sz="3200" dirty="0">
                <a:latin typeface="Georgia" pitchFamily="18" charset="0"/>
              </a:rPr>
              <a:t>А)"</a:t>
            </a:r>
            <a:r>
              <a:rPr lang="ru-RU" sz="3200" dirty="0" err="1">
                <a:latin typeface="Georgia" pitchFamily="18" charset="0"/>
              </a:rPr>
              <a:t>Засвіт</a:t>
            </a:r>
            <a:r>
              <a:rPr lang="ru-RU" sz="3200" dirty="0">
                <a:latin typeface="Georgia" pitchFamily="18" charset="0"/>
              </a:rPr>
              <a:t> встали </a:t>
            </a:r>
            <a:r>
              <a:rPr lang="ru-RU" sz="3200" dirty="0" err="1">
                <a:latin typeface="Georgia" pitchFamily="18" charset="0"/>
              </a:rPr>
              <a:t>козаченьки</a:t>
            </a:r>
            <a:r>
              <a:rPr lang="ru-RU" sz="3200" dirty="0">
                <a:latin typeface="Georgia" pitchFamily="18" charset="0"/>
              </a:rPr>
              <a:t>..."; Б)«</a:t>
            </a:r>
            <a:r>
              <a:rPr lang="ru-RU" sz="3200" dirty="0" err="1">
                <a:latin typeface="Georgia" pitchFamily="18" charset="0"/>
              </a:rPr>
              <a:t>Чому</a:t>
            </a:r>
            <a:r>
              <a:rPr lang="ru-RU" sz="3200" dirty="0">
                <a:latin typeface="Georgia" pitchFamily="18" charset="0"/>
              </a:rPr>
              <a:t> </a:t>
            </a:r>
            <a:r>
              <a:rPr lang="ru-RU" sz="3200" dirty="0" err="1">
                <a:latin typeface="Georgia" pitchFamily="18" charset="0"/>
              </a:rPr>
              <a:t>розплетена</a:t>
            </a:r>
            <a:r>
              <a:rPr lang="ru-RU" sz="3200" dirty="0">
                <a:latin typeface="Georgia" pitchFamily="18" charset="0"/>
              </a:rPr>
              <a:t> коса…»; В)"Ой не ходи </a:t>
            </a:r>
            <a:r>
              <a:rPr lang="ru-RU" sz="3200" dirty="0" err="1">
                <a:latin typeface="Georgia" pitchFamily="18" charset="0"/>
              </a:rPr>
              <a:t>Грицю</a:t>
            </a:r>
            <a:r>
              <a:rPr lang="ru-RU" sz="3200" dirty="0">
                <a:latin typeface="Georgia" pitchFamily="18" charset="0"/>
              </a:rPr>
              <a:t>..."</a:t>
            </a:r>
          </a:p>
          <a:p>
            <a:r>
              <a:rPr lang="ru-RU" sz="3200" b="1" dirty="0">
                <a:latin typeface="Georgia" pitchFamily="18" charset="0"/>
              </a:rPr>
              <a:t>8. Де </a:t>
            </a:r>
            <a:r>
              <a:rPr lang="ru-RU" sz="3200" b="1" dirty="0" err="1">
                <a:latin typeface="Georgia" pitchFamily="18" charset="0"/>
              </a:rPr>
              <a:t>була</a:t>
            </a:r>
            <a:r>
              <a:rPr lang="ru-RU" sz="3200" b="1" dirty="0">
                <a:latin typeface="Georgia" pitchFamily="18" charset="0"/>
              </a:rPr>
              <a:t> на </a:t>
            </a:r>
            <a:r>
              <a:rPr lang="ru-RU" sz="3200" b="1" dirty="0" err="1">
                <a:latin typeface="Georgia" pitchFamily="18" charset="0"/>
              </a:rPr>
              <a:t>заробітках</a:t>
            </a:r>
            <a:r>
              <a:rPr lang="ru-RU" sz="3200" b="1" dirty="0">
                <a:latin typeface="Georgia" pitchFamily="18" charset="0"/>
              </a:rPr>
              <a:t> мама </a:t>
            </a:r>
            <a:r>
              <a:rPr lang="ru-RU" sz="3200" b="1" dirty="0" err="1">
                <a:latin typeface="Georgia" pitchFamily="18" charset="0"/>
              </a:rPr>
              <a:t>головної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героїні</a:t>
            </a:r>
            <a:r>
              <a:rPr lang="ru-RU" sz="3200" b="1" dirty="0">
                <a:latin typeface="Georgia" pitchFamily="18" charset="0"/>
              </a:rPr>
              <a:t>? </a:t>
            </a:r>
          </a:p>
          <a:p>
            <a:r>
              <a:rPr lang="ru-RU" sz="3200" dirty="0">
                <a:latin typeface="Georgia" pitchFamily="18" charset="0"/>
              </a:rPr>
              <a:t>А) в </a:t>
            </a:r>
            <a:r>
              <a:rPr lang="ru-RU" sz="3200" dirty="0" err="1">
                <a:latin typeface="Georgia" pitchFamily="18" charset="0"/>
              </a:rPr>
              <a:t>Іспанії</a:t>
            </a:r>
            <a:r>
              <a:rPr lang="ru-RU" sz="3200" dirty="0">
                <a:latin typeface="Georgia" pitchFamily="18" charset="0"/>
              </a:rPr>
              <a:t>; Б)в </a:t>
            </a:r>
            <a:r>
              <a:rPr lang="ru-RU" sz="3200" dirty="0" err="1">
                <a:latin typeface="Georgia" pitchFamily="18" charset="0"/>
              </a:rPr>
              <a:t>Греції</a:t>
            </a:r>
            <a:r>
              <a:rPr lang="ru-RU" sz="3200" dirty="0">
                <a:latin typeface="Georgia" pitchFamily="18" charset="0"/>
              </a:rPr>
              <a:t>; В)в </a:t>
            </a:r>
            <a:r>
              <a:rPr lang="ru-RU" sz="3200" dirty="0" err="1">
                <a:latin typeface="Georgia" pitchFamily="18" charset="0"/>
              </a:rPr>
              <a:t>Італії</a:t>
            </a:r>
            <a:endParaRPr lang="ru-RU" sz="3200" dirty="0">
              <a:latin typeface="Georgia" pitchFamily="18" charset="0"/>
            </a:endParaRPr>
          </a:p>
          <a:p>
            <a:r>
              <a:rPr lang="ru-RU" sz="3200" b="1" dirty="0">
                <a:latin typeface="Georgia" pitchFamily="18" charset="0"/>
              </a:rPr>
              <a:t>9. Як </a:t>
            </a:r>
            <a:r>
              <a:rPr lang="ru-RU" sz="3200" b="1" dirty="0" err="1">
                <a:latin typeface="Georgia" pitchFamily="18" charset="0"/>
              </a:rPr>
              <a:t>називали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доньку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бізнесмена</a:t>
            </a:r>
            <a:r>
              <a:rPr lang="ru-RU" sz="3200" b="1" dirty="0">
                <a:latin typeface="Georgia" pitchFamily="18" charset="0"/>
              </a:rPr>
              <a:t>, </a:t>
            </a:r>
            <a:r>
              <a:rPr lang="ru-RU" sz="3200" b="1" dirty="0" err="1">
                <a:latin typeface="Georgia" pitchFamily="18" charset="0"/>
              </a:rPr>
              <a:t>що</a:t>
            </a:r>
            <a:r>
              <a:rPr lang="ru-RU" sz="3200" b="1" dirty="0">
                <a:latin typeface="Georgia" pitchFamily="18" charset="0"/>
              </a:rPr>
              <a:t> поставив у </a:t>
            </a:r>
            <a:r>
              <a:rPr lang="ru-RU" sz="3200" b="1" dirty="0" err="1">
                <a:latin typeface="Georgia" pitchFamily="18" charset="0"/>
              </a:rPr>
              <a:t>класі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нові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вікна</a:t>
            </a:r>
            <a:r>
              <a:rPr lang="ru-RU" sz="3200" b="1" dirty="0">
                <a:latin typeface="Georgia" pitchFamily="18" charset="0"/>
              </a:rPr>
              <a:t>? </a:t>
            </a:r>
          </a:p>
          <a:p>
            <a:r>
              <a:rPr lang="ru-RU" sz="3200" dirty="0">
                <a:latin typeface="Georgia" pitchFamily="18" charset="0"/>
              </a:rPr>
              <a:t>А)</a:t>
            </a:r>
            <a:r>
              <a:rPr lang="ru-RU" sz="3200" dirty="0" err="1">
                <a:latin typeface="Georgia" pitchFamily="18" charset="0"/>
              </a:rPr>
              <a:t>банкіра</a:t>
            </a:r>
            <a:r>
              <a:rPr lang="ru-RU" sz="3200" dirty="0">
                <a:latin typeface="Georgia" pitchFamily="18" charset="0"/>
              </a:rPr>
              <a:t>; Б)</a:t>
            </a:r>
            <a:r>
              <a:rPr lang="ru-RU" sz="3200" dirty="0" err="1">
                <a:latin typeface="Georgia" pitchFamily="18" charset="0"/>
              </a:rPr>
              <a:t>бізнесмена</a:t>
            </a:r>
            <a:r>
              <a:rPr lang="ru-RU" sz="3200" dirty="0">
                <a:latin typeface="Georgia" pitchFamily="18" charset="0"/>
              </a:rPr>
              <a:t>; В)</a:t>
            </a:r>
            <a:r>
              <a:rPr lang="ru-RU" sz="3200" dirty="0" err="1">
                <a:latin typeface="Georgia" pitchFamily="18" charset="0"/>
              </a:rPr>
              <a:t>бізнес-леді</a:t>
            </a:r>
            <a:endParaRPr lang="ru-RU" sz="3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8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" y="0"/>
            <a:ext cx="9134875" cy="6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1" y="738570"/>
            <a:ext cx="89630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Georgia" pitchFamily="18" charset="0"/>
              </a:rPr>
              <a:t>10. Подруга з </a:t>
            </a:r>
            <a:r>
              <a:rPr lang="ru-RU" sz="3200" b="1" dirty="0" err="1">
                <a:latin typeface="Georgia" pitchFamily="18" charset="0"/>
              </a:rPr>
              <a:t>низьким</a:t>
            </a:r>
            <a:r>
              <a:rPr lang="ru-RU" sz="3200" b="1" dirty="0" smtClean="0">
                <a:latin typeface="Georgia" pitchFamily="18" charset="0"/>
              </a:rPr>
              <a:t>..</a:t>
            </a:r>
            <a:endParaRPr lang="ru-RU" sz="3200" b="1" dirty="0">
              <a:latin typeface="Georgia" pitchFamily="18" charset="0"/>
            </a:endParaRPr>
          </a:p>
          <a:p>
            <a:r>
              <a:rPr lang="ru-RU" sz="3200" dirty="0">
                <a:latin typeface="Georgia" pitchFamily="18" charset="0"/>
              </a:rPr>
              <a:t>А)характером; Б)темпераментом; </a:t>
            </a:r>
            <a:r>
              <a:rPr lang="ru-RU" sz="3200" dirty="0" smtClean="0">
                <a:latin typeface="Georgia" pitchFamily="18" charset="0"/>
              </a:rPr>
              <a:t>В)</a:t>
            </a:r>
            <a:r>
              <a:rPr lang="ru-RU" sz="3200" dirty="0" err="1" smtClean="0">
                <a:latin typeface="Georgia" pitchFamily="18" charset="0"/>
              </a:rPr>
              <a:t>айкю</a:t>
            </a:r>
            <a:endParaRPr lang="ru-RU" sz="3200" dirty="0" smtClean="0">
              <a:latin typeface="Georgia" pitchFamily="18" charset="0"/>
            </a:endParaRPr>
          </a:p>
          <a:p>
            <a:endParaRPr lang="ru-RU" sz="3200" dirty="0">
              <a:latin typeface="Georgia" pitchFamily="18" charset="0"/>
            </a:endParaRPr>
          </a:p>
          <a:p>
            <a:r>
              <a:rPr lang="ru-RU" sz="3200" b="1" dirty="0">
                <a:latin typeface="Georgia" pitchFamily="18" charset="0"/>
              </a:rPr>
              <a:t>11. </a:t>
            </a:r>
            <a:r>
              <a:rPr lang="ru-RU" sz="3200" b="1" dirty="0" err="1">
                <a:latin typeface="Georgia" pitchFamily="18" charset="0"/>
              </a:rPr>
              <a:t>Що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привіз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тато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із</a:t>
            </a:r>
            <a:r>
              <a:rPr lang="ru-RU" sz="3200" b="1" dirty="0">
                <a:latin typeface="Georgia" pitchFamily="18" charset="0"/>
              </a:rPr>
              <a:t> </a:t>
            </a:r>
            <a:r>
              <a:rPr lang="ru-RU" sz="3200" b="1" dirty="0" err="1">
                <a:latin typeface="Georgia" pitchFamily="18" charset="0"/>
              </a:rPr>
              <a:t>заробітків</a:t>
            </a:r>
            <a:r>
              <a:rPr lang="ru-RU" sz="3200" b="1" dirty="0">
                <a:latin typeface="Georgia" pitchFamily="18" charset="0"/>
              </a:rPr>
              <a:t>? </a:t>
            </a:r>
          </a:p>
          <a:p>
            <a:r>
              <a:rPr lang="ru-RU" sz="3200" dirty="0">
                <a:latin typeface="Georgia" pitchFamily="18" charset="0"/>
              </a:rPr>
              <a:t>А)</a:t>
            </a:r>
            <a:r>
              <a:rPr lang="ru-RU" sz="3200" dirty="0" err="1">
                <a:latin typeface="Georgia" pitchFamily="18" charset="0"/>
              </a:rPr>
              <a:t>хустку</a:t>
            </a:r>
            <a:r>
              <a:rPr lang="ru-RU" sz="3200" dirty="0">
                <a:latin typeface="Georgia" pitchFamily="18" charset="0"/>
              </a:rPr>
              <a:t>; Б)</a:t>
            </a:r>
            <a:r>
              <a:rPr lang="ru-RU" sz="3200" dirty="0" err="1">
                <a:latin typeface="Georgia" pitchFamily="18" charset="0"/>
              </a:rPr>
              <a:t>дублянку</a:t>
            </a:r>
            <a:r>
              <a:rPr lang="ru-RU" sz="3200" dirty="0">
                <a:latin typeface="Georgia" pitchFamily="18" charset="0"/>
              </a:rPr>
              <a:t>; </a:t>
            </a:r>
            <a:r>
              <a:rPr lang="ru-RU" sz="3200" dirty="0" smtClean="0">
                <a:latin typeface="Georgia" pitchFamily="18" charset="0"/>
              </a:rPr>
              <a:t>В)</a:t>
            </a:r>
            <a:r>
              <a:rPr lang="ru-RU" sz="3200" dirty="0" err="1" smtClean="0">
                <a:latin typeface="Georgia" pitchFamily="18" charset="0"/>
              </a:rPr>
              <a:t>сукню</a:t>
            </a:r>
            <a:endParaRPr lang="ru-RU" sz="3200" dirty="0" smtClean="0">
              <a:latin typeface="Georgia" pitchFamily="18" charset="0"/>
            </a:endParaRPr>
          </a:p>
          <a:p>
            <a:endParaRPr lang="ru-RU" sz="3200" dirty="0">
              <a:latin typeface="Georgia" pitchFamily="18" charset="0"/>
            </a:endParaRPr>
          </a:p>
          <a:p>
            <a:r>
              <a:rPr lang="ru-RU" sz="3200" b="1" dirty="0">
                <a:latin typeface="Georgia" pitchFamily="18" charset="0"/>
              </a:rPr>
              <a:t>12. Кого бабуся </a:t>
            </a:r>
            <a:r>
              <a:rPr lang="ru-RU" sz="3200" b="1" dirty="0" err="1">
                <a:latin typeface="Georgia" pitchFamily="18" charset="0"/>
              </a:rPr>
              <a:t>називала</a:t>
            </a:r>
            <a:r>
              <a:rPr lang="ru-RU" sz="3200" b="1" dirty="0">
                <a:latin typeface="Georgia" pitchFamily="18" charset="0"/>
              </a:rPr>
              <a:t> «</a:t>
            </a:r>
            <a:r>
              <a:rPr lang="ru-RU" sz="3200" b="1" dirty="0" err="1">
                <a:latin typeface="Georgia" pitchFamily="18" charset="0"/>
              </a:rPr>
              <a:t>дворянкою</a:t>
            </a:r>
            <a:r>
              <a:rPr lang="ru-RU" sz="3200" b="1" dirty="0">
                <a:latin typeface="Georgia" pitchFamily="18" charset="0"/>
              </a:rPr>
              <a:t>»? </a:t>
            </a:r>
          </a:p>
          <a:p>
            <a:r>
              <a:rPr lang="ru-RU" sz="3200" dirty="0">
                <a:latin typeface="Georgia" pitchFamily="18" charset="0"/>
              </a:rPr>
              <a:t>А)собаку </a:t>
            </a:r>
            <a:r>
              <a:rPr lang="ru-RU" sz="3200" dirty="0" err="1">
                <a:latin typeface="Georgia" pitchFamily="18" charset="0"/>
              </a:rPr>
              <a:t>Пріму</a:t>
            </a:r>
            <a:r>
              <a:rPr lang="ru-RU" sz="3200" dirty="0">
                <a:latin typeface="Georgia" pitchFamily="18" charset="0"/>
              </a:rPr>
              <a:t>; Б)собаку </a:t>
            </a:r>
            <a:r>
              <a:rPr lang="ru-RU" sz="3200" dirty="0" err="1">
                <a:latin typeface="Georgia" pitchFamily="18" charset="0"/>
              </a:rPr>
              <a:t>Ніку</a:t>
            </a:r>
            <a:r>
              <a:rPr lang="ru-RU" sz="3200" dirty="0">
                <a:latin typeface="Georgia" pitchFamily="18" charset="0"/>
              </a:rPr>
              <a:t>; В)собаку </a:t>
            </a:r>
            <a:r>
              <a:rPr lang="ru-RU" sz="3200" dirty="0" err="1">
                <a:latin typeface="Georgia" pitchFamily="18" charset="0"/>
              </a:rPr>
              <a:t>Біллі</a:t>
            </a:r>
            <a:endParaRPr lang="ru-RU" sz="3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633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543</Words>
  <Application>Microsoft Office PowerPoint</Application>
  <PresentationFormat>Экран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28</cp:revision>
  <dcterms:created xsi:type="dcterms:W3CDTF">2017-08-13T09:46:05Z</dcterms:created>
  <dcterms:modified xsi:type="dcterms:W3CDTF">2021-03-09T19:26:33Z</dcterms:modified>
</cp:coreProperties>
</file>