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6" r:id="rId4"/>
    <p:sldId id="291" r:id="rId5"/>
    <p:sldId id="261" r:id="rId6"/>
    <p:sldId id="262" r:id="rId7"/>
    <p:sldId id="271" r:id="rId8"/>
    <p:sldId id="270" r:id="rId9"/>
    <p:sldId id="269" r:id="rId10"/>
    <p:sldId id="268" r:id="rId11"/>
    <p:sldId id="267" r:id="rId12"/>
    <p:sldId id="28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38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4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41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41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62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497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171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318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132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45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9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39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82393-7A6E-4EAB-9DFF-1DFD2AAAB3E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54FAF-A5B9-4905-B311-70B469F9351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68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45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88640"/>
            <a:ext cx="6768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err="1" smtClean="0">
                <a:solidFill>
                  <a:srgbClr val="FFFF00"/>
                </a:solidFill>
              </a:rPr>
              <a:t>Володимир</a:t>
            </a:r>
            <a:r>
              <a:rPr lang="ru-RU" sz="5400" b="1" i="1" dirty="0" smtClean="0">
                <a:solidFill>
                  <a:srgbClr val="FFFF00"/>
                </a:solidFill>
              </a:rPr>
              <a:t>  Дрозд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039962"/>
            <a:ext cx="61206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FFFF00"/>
                </a:solidFill>
              </a:rPr>
              <a:t>«</a:t>
            </a:r>
            <a:r>
              <a:rPr lang="ru-RU" sz="4400" b="1" i="1" dirty="0" err="1" smtClean="0">
                <a:solidFill>
                  <a:srgbClr val="FFFF00"/>
                </a:solidFill>
              </a:rPr>
              <a:t>Білий</a:t>
            </a:r>
            <a:r>
              <a:rPr lang="ru-RU" sz="4400" b="1" i="1" dirty="0" smtClean="0">
                <a:solidFill>
                  <a:srgbClr val="FFFF00"/>
                </a:solidFill>
              </a:rPr>
              <a:t> </a:t>
            </a:r>
            <a:r>
              <a:rPr lang="ru-RU" sz="4400" b="1" i="1" dirty="0" err="1" smtClean="0">
                <a:solidFill>
                  <a:srgbClr val="FFFF00"/>
                </a:solidFill>
              </a:rPr>
              <a:t>кінь</a:t>
            </a:r>
            <a:r>
              <a:rPr lang="ru-RU" sz="4400" b="1" i="1" dirty="0" smtClean="0">
                <a:solidFill>
                  <a:srgbClr val="FFFF00"/>
                </a:solidFill>
              </a:rPr>
              <a:t> Шептало» </a:t>
            </a:r>
            <a:endParaRPr lang="ru-RU" sz="4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06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" y="-1324"/>
            <a:ext cx="9142107" cy="6859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1719" y="270533"/>
            <a:ext cx="66967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err="1" smtClean="0">
                <a:solidFill>
                  <a:srgbClr val="FF0000"/>
                </a:solidFill>
              </a:rPr>
              <a:t>Портфоліо</a:t>
            </a:r>
            <a:r>
              <a:rPr lang="ru-RU" sz="44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err="1" smtClean="0">
                <a:solidFill>
                  <a:srgbClr val="FF0000"/>
                </a:solidFill>
              </a:rPr>
              <a:t>письменника</a:t>
            </a:r>
            <a:r>
              <a:rPr lang="ru-RU" sz="4400" b="1" i="1" dirty="0" smtClean="0">
                <a:solidFill>
                  <a:srgbClr val="FF0000"/>
                </a:solidFill>
              </a:rPr>
              <a:t>:</a:t>
            </a:r>
            <a:endParaRPr lang="ru-RU" sz="4400" b="1" i="1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102084"/>
            <a:ext cx="1835696" cy="283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1128249"/>
            <a:ext cx="7920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 smtClean="0">
                <a:solidFill>
                  <a:srgbClr val="0070C0"/>
                </a:solidFill>
              </a:rPr>
              <a:t>Прізвище</a:t>
            </a:r>
            <a:r>
              <a:rPr lang="ru-RU" sz="2800" b="1" i="1" dirty="0" smtClean="0">
                <a:solidFill>
                  <a:srgbClr val="0070C0"/>
                </a:solidFill>
              </a:rPr>
              <a:t> при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народженні</a:t>
            </a:r>
            <a:r>
              <a:rPr lang="ru-RU" sz="2800" b="1" i="1" dirty="0" smtClean="0"/>
              <a:t>:  </a:t>
            </a:r>
            <a:r>
              <a:rPr lang="ru-RU" sz="2800" b="1" i="1" dirty="0" smtClean="0">
                <a:solidFill>
                  <a:srgbClr val="FF0000"/>
                </a:solidFill>
              </a:rPr>
              <a:t>Дрозд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Володимир</a:t>
            </a:r>
            <a:r>
              <a:rPr lang="ru-RU" sz="2800" b="1" i="1" dirty="0" smtClean="0">
                <a:solidFill>
                  <a:srgbClr val="FF0000"/>
                </a:solidFill>
              </a:rPr>
              <a:t> Григорович</a:t>
            </a:r>
          </a:p>
          <a:p>
            <a:r>
              <a:rPr lang="ru-RU" sz="2800" b="1" i="1" dirty="0" smtClean="0">
                <a:solidFill>
                  <a:srgbClr val="0070C0"/>
                </a:solidFill>
              </a:rPr>
              <a:t>Дата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народження</a:t>
            </a:r>
            <a:r>
              <a:rPr lang="ru-RU" sz="2800" b="1" i="1" dirty="0" smtClean="0">
                <a:solidFill>
                  <a:srgbClr val="0070C0"/>
                </a:solidFill>
              </a:rPr>
              <a:t>:</a:t>
            </a:r>
            <a:r>
              <a:rPr lang="ru-RU" sz="2800" b="1" i="1" dirty="0"/>
              <a:t> </a:t>
            </a:r>
            <a:r>
              <a:rPr lang="ru-RU" sz="2800" b="1" i="1" dirty="0" smtClean="0"/>
              <a:t>  25 </a:t>
            </a:r>
            <a:r>
              <a:rPr lang="ru-RU" sz="2800" b="1" i="1" dirty="0" err="1" smtClean="0"/>
              <a:t>серпня</a:t>
            </a:r>
            <a:r>
              <a:rPr lang="ru-RU" sz="2800" b="1" i="1" dirty="0" smtClean="0"/>
              <a:t> 1939</a:t>
            </a:r>
          </a:p>
          <a:p>
            <a:r>
              <a:rPr lang="ru-RU" sz="2800" b="1" i="1" dirty="0" err="1" smtClean="0">
                <a:solidFill>
                  <a:srgbClr val="0070C0"/>
                </a:solidFill>
              </a:rPr>
              <a:t>Місце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народження</a:t>
            </a:r>
            <a:r>
              <a:rPr lang="ru-RU" sz="2800" b="1" i="1" dirty="0" smtClean="0">
                <a:solidFill>
                  <a:srgbClr val="0070C0"/>
                </a:solidFill>
              </a:rPr>
              <a:t>: </a:t>
            </a:r>
            <a:r>
              <a:rPr lang="ru-RU" sz="2800" b="1" i="1" dirty="0" smtClean="0"/>
              <a:t>с. Петрушин </a:t>
            </a:r>
            <a:r>
              <a:rPr lang="ru-RU" sz="2800" b="1" i="1" dirty="0" err="1" smtClean="0"/>
              <a:t>Чернігівської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області</a:t>
            </a:r>
            <a:r>
              <a:rPr lang="ru-RU" sz="2800" b="1" i="1" dirty="0" smtClean="0"/>
              <a:t>	</a:t>
            </a:r>
          </a:p>
          <a:p>
            <a:r>
              <a:rPr lang="ru-RU" sz="2800" b="1" i="1" dirty="0" smtClean="0">
                <a:solidFill>
                  <a:srgbClr val="0070C0"/>
                </a:solidFill>
              </a:rPr>
              <a:t>Дата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смерті</a:t>
            </a:r>
            <a:r>
              <a:rPr lang="ru-RU" sz="2800" b="1" i="1" dirty="0" smtClean="0">
                <a:solidFill>
                  <a:srgbClr val="0070C0"/>
                </a:solidFill>
              </a:rPr>
              <a:t>:  </a:t>
            </a:r>
            <a:r>
              <a:rPr lang="ru-RU" sz="2800" b="1" i="1" dirty="0" smtClean="0"/>
              <a:t>23 </a:t>
            </a:r>
            <a:r>
              <a:rPr lang="ru-RU" sz="2800" b="1" i="1" dirty="0" err="1" smtClean="0"/>
              <a:t>жовтня</a:t>
            </a:r>
            <a:r>
              <a:rPr lang="ru-RU" sz="2800" b="1" i="1" dirty="0" smtClean="0"/>
              <a:t> 2003р.	</a:t>
            </a:r>
          </a:p>
          <a:p>
            <a:r>
              <a:rPr lang="ru-RU" sz="2800" b="1" i="1" dirty="0" err="1" smtClean="0">
                <a:solidFill>
                  <a:srgbClr val="0070C0"/>
                </a:solidFill>
              </a:rPr>
              <a:t>Місце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смерті</a:t>
            </a:r>
            <a:r>
              <a:rPr lang="ru-RU" sz="2800" b="1" i="1" dirty="0" smtClean="0">
                <a:solidFill>
                  <a:srgbClr val="0070C0"/>
                </a:solidFill>
              </a:rPr>
              <a:t>:</a:t>
            </a:r>
            <a:r>
              <a:rPr lang="ru-RU" sz="2800" b="1" i="1" dirty="0" smtClean="0"/>
              <a:t>	</a:t>
            </a:r>
            <a:r>
              <a:rPr lang="ru-RU" sz="2800" b="1" i="1" dirty="0" err="1" smtClean="0"/>
              <a:t>Київ</a:t>
            </a:r>
            <a:endParaRPr lang="ru-RU" sz="2800" b="1" i="1" dirty="0" smtClean="0"/>
          </a:p>
          <a:p>
            <a:r>
              <a:rPr lang="ru-RU" sz="2800" b="1" i="1" dirty="0" err="1" smtClean="0">
                <a:solidFill>
                  <a:srgbClr val="0070C0"/>
                </a:solidFill>
              </a:rPr>
              <a:t>Національність</a:t>
            </a:r>
            <a:r>
              <a:rPr lang="ru-RU" sz="2800" b="1" i="1" dirty="0" smtClean="0">
                <a:solidFill>
                  <a:srgbClr val="0070C0"/>
                </a:solidFill>
              </a:rPr>
              <a:t>:	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українець</a:t>
            </a:r>
            <a:endParaRPr lang="ru-RU" sz="2800" b="1" i="1" dirty="0" smtClean="0">
              <a:solidFill>
                <a:srgbClr val="0070C0"/>
              </a:solidFill>
            </a:endParaRPr>
          </a:p>
          <a:p>
            <a:r>
              <a:rPr lang="ru-RU" sz="2800" b="1" i="1" dirty="0" err="1" smtClean="0">
                <a:solidFill>
                  <a:srgbClr val="0070C0"/>
                </a:solidFill>
              </a:rPr>
              <a:t>Мова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творів</a:t>
            </a:r>
            <a:r>
              <a:rPr lang="ru-RU" sz="2800" b="1" i="1" dirty="0" smtClean="0">
                <a:solidFill>
                  <a:srgbClr val="0070C0"/>
                </a:solidFill>
              </a:rPr>
              <a:t>:	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українська</a:t>
            </a:r>
            <a:endParaRPr lang="ru-RU" sz="2800" b="1" i="1" dirty="0" smtClean="0">
              <a:solidFill>
                <a:srgbClr val="0070C0"/>
              </a:solidFill>
            </a:endParaRPr>
          </a:p>
          <a:p>
            <a:r>
              <a:rPr lang="ru-RU" sz="2800" b="1" i="1" dirty="0" err="1" smtClean="0">
                <a:solidFill>
                  <a:srgbClr val="0070C0"/>
                </a:solidFill>
              </a:rPr>
              <a:t>Рід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діяльності</a:t>
            </a:r>
            <a:r>
              <a:rPr lang="ru-RU" sz="2800" b="1" i="1" dirty="0" smtClean="0">
                <a:solidFill>
                  <a:srgbClr val="0070C0"/>
                </a:solidFill>
              </a:rPr>
              <a:t>:</a:t>
            </a:r>
            <a:r>
              <a:rPr lang="ru-RU" sz="2800" b="1" i="1" dirty="0" smtClean="0"/>
              <a:t>	</a:t>
            </a:r>
            <a:r>
              <a:rPr lang="ru-RU" sz="2800" b="1" i="1" dirty="0" err="1" smtClean="0"/>
              <a:t>письменник</a:t>
            </a:r>
            <a:endParaRPr lang="ru-RU" sz="2800" b="1" i="1" dirty="0" smtClean="0"/>
          </a:p>
          <a:p>
            <a:r>
              <a:rPr lang="ru-RU" sz="2800" b="1" i="1" dirty="0" smtClean="0">
                <a:solidFill>
                  <a:srgbClr val="0070C0"/>
                </a:solidFill>
              </a:rPr>
              <a:t>Роки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активності</a:t>
            </a:r>
            <a:r>
              <a:rPr lang="ru-RU" sz="2800" b="1" i="1" dirty="0" smtClean="0">
                <a:solidFill>
                  <a:srgbClr val="0070C0"/>
                </a:solidFill>
              </a:rPr>
              <a:t>:</a:t>
            </a:r>
            <a:r>
              <a:rPr lang="ru-RU" sz="2800" b="1" i="1" dirty="0" smtClean="0"/>
              <a:t>	1959 –2003</a:t>
            </a:r>
          </a:p>
          <a:p>
            <a:r>
              <a:rPr lang="uk-UA" sz="2800" b="1" i="1" dirty="0" smtClean="0">
                <a:solidFill>
                  <a:srgbClr val="0070C0"/>
                </a:solidFill>
              </a:rPr>
              <a:t>Жанри: </a:t>
            </a:r>
            <a:r>
              <a:rPr lang="uk-UA" sz="2800" b="1" i="1" dirty="0" smtClean="0"/>
              <a:t>оповідання, новели, повісті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1063260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0" y="260648"/>
            <a:ext cx="9144000" cy="4221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Основні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твори —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повісті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й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романи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«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Маслини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» (1967), «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Семирозум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» (1967), «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Ирій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» (1974), «Катастрофа» (1968), «Спектакль» (1985), «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Листя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землі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» (1985-1990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рр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.; роман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нагороджений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Шевченківською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премією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у 1992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році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4" name="Picture 2" descr="C:\Users\Kost\Desktop\kYaqPq4vbS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4"/>
            <a:ext cx="5727120" cy="382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-18256"/>
            <a:ext cx="6876256" cy="687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619672" y="0"/>
            <a:ext cx="55451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Білий кінь Шептало</a:t>
            </a:r>
            <a:endParaRPr lang="uk-UA" sz="5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34"/>
            <a:ext cx="9144000" cy="6861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19872" y="980728"/>
            <a:ext cx="525658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 smtClean="0"/>
              <a:t>       </a:t>
            </a:r>
            <a:r>
              <a:rPr lang="ru-RU" sz="4800" b="1" i="1" dirty="0" err="1" smtClean="0"/>
              <a:t>Життя</a:t>
            </a:r>
            <a:r>
              <a:rPr lang="ru-RU" sz="4800" b="1" i="1" dirty="0" smtClean="0"/>
              <a:t> </a:t>
            </a:r>
            <a:r>
              <a:rPr lang="ru-RU" sz="4800" b="1" i="1" dirty="0" err="1" smtClean="0"/>
              <a:t>закоротке</a:t>
            </a:r>
            <a:r>
              <a:rPr lang="ru-RU" sz="4800" b="1" i="1" dirty="0" smtClean="0"/>
              <a:t> для </a:t>
            </a:r>
            <a:r>
              <a:rPr lang="ru-RU" sz="4800" b="1" i="1" dirty="0" err="1" smtClean="0"/>
              <a:t>щастя</a:t>
            </a:r>
            <a:r>
              <a:rPr lang="ru-RU" sz="4800" b="1" i="1" dirty="0" smtClean="0"/>
              <a:t>, а </a:t>
            </a:r>
            <a:r>
              <a:rPr lang="ru-RU" sz="4800" b="1" i="1" dirty="0" err="1" smtClean="0"/>
              <a:t>задовге</a:t>
            </a:r>
            <a:r>
              <a:rPr lang="ru-RU" sz="4800" b="1" i="1" dirty="0" smtClean="0"/>
              <a:t> для </a:t>
            </a:r>
            <a:r>
              <a:rPr lang="ru-RU" sz="4800" b="1" i="1" dirty="0" err="1" smtClean="0"/>
              <a:t>терпіння</a:t>
            </a:r>
            <a:r>
              <a:rPr lang="ru-RU" sz="4800" b="1" i="1" dirty="0" smtClean="0"/>
              <a:t>.</a:t>
            </a:r>
          </a:p>
          <a:p>
            <a:r>
              <a:rPr lang="ru-RU" sz="3600" b="1" i="1" dirty="0" smtClean="0"/>
              <a:t>Народна </a:t>
            </a:r>
            <a:r>
              <a:rPr lang="ru-RU" sz="3600" b="1" i="1" dirty="0" err="1" smtClean="0"/>
              <a:t>мудрість</a:t>
            </a:r>
            <a:endParaRPr lang="ru-RU" sz="3600" b="1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2646294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839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pedsovet.su/_ld/265/163253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139952" y="692696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</a:rPr>
              <a:t> Тема: </a:t>
            </a:r>
            <a:r>
              <a:rPr lang="ru-RU" sz="6000" b="1" i="1" dirty="0" err="1" smtClean="0"/>
              <a:t>розповідь</a:t>
            </a:r>
            <a:r>
              <a:rPr lang="ru-RU" sz="6000" b="1" i="1" dirty="0" smtClean="0"/>
              <a:t> про </a:t>
            </a:r>
            <a:r>
              <a:rPr lang="ru-RU" sz="6000" b="1" i="1" dirty="0" err="1" smtClean="0"/>
              <a:t>буденне</a:t>
            </a:r>
            <a:r>
              <a:rPr lang="ru-RU" sz="6000" b="1" i="1" dirty="0" smtClean="0"/>
              <a:t> </a:t>
            </a:r>
            <a:r>
              <a:rPr lang="ru-RU" sz="6000" b="1" i="1" dirty="0" err="1" smtClean="0"/>
              <a:t>життя</a:t>
            </a:r>
            <a:r>
              <a:rPr lang="ru-RU" sz="6000" b="1" i="1" dirty="0" smtClean="0"/>
              <a:t> коня Шептала.</a:t>
            </a:r>
            <a:endParaRPr lang="ru-RU" sz="6000" b="1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3640137" cy="42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704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pedsovet.su/_ld/265/163253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43" y="1556792"/>
            <a:ext cx="3753834" cy="3063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95936" y="548680"/>
            <a:ext cx="51480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 err="1" smtClean="0">
                <a:solidFill>
                  <a:srgbClr val="FF0000"/>
                </a:solidFill>
              </a:rPr>
              <a:t>Ідея</a:t>
            </a:r>
            <a:r>
              <a:rPr lang="ru-RU" sz="4800" b="1" i="1" dirty="0" smtClean="0">
                <a:solidFill>
                  <a:srgbClr val="FF0000"/>
                </a:solidFill>
              </a:rPr>
              <a:t>: </a:t>
            </a:r>
            <a:r>
              <a:rPr lang="ru-RU" sz="4800" b="1" i="1" dirty="0" err="1" smtClean="0"/>
              <a:t>возвеличення</a:t>
            </a:r>
            <a:r>
              <a:rPr lang="ru-RU" sz="4800" b="1" i="1" dirty="0" smtClean="0"/>
              <a:t> </a:t>
            </a:r>
            <a:r>
              <a:rPr lang="ru-RU" sz="4800" b="1" i="1" dirty="0" err="1" smtClean="0"/>
              <a:t>гармонії</a:t>
            </a:r>
            <a:r>
              <a:rPr lang="ru-RU" sz="4800" b="1" i="1" dirty="0" smtClean="0"/>
              <a:t>, яка </a:t>
            </a:r>
            <a:r>
              <a:rPr lang="ru-RU" sz="4800" b="1" i="1" dirty="0" err="1" smtClean="0"/>
              <a:t>простежується</a:t>
            </a:r>
            <a:r>
              <a:rPr lang="ru-RU" sz="4800" b="1" i="1" dirty="0" smtClean="0"/>
              <a:t> у </a:t>
            </a:r>
            <a:r>
              <a:rPr lang="ru-RU" sz="4800" b="1" i="1" dirty="0" err="1" smtClean="0"/>
              <a:t>взаємостосунках</a:t>
            </a:r>
            <a:r>
              <a:rPr lang="ru-RU" sz="4800" b="1" i="1" dirty="0" smtClean="0"/>
              <a:t> </a:t>
            </a:r>
            <a:r>
              <a:rPr lang="ru-RU" sz="4800" b="1" i="1" dirty="0" err="1" smtClean="0"/>
              <a:t>людини</a:t>
            </a:r>
            <a:r>
              <a:rPr lang="ru-RU" sz="4800" b="1" i="1" dirty="0" smtClean="0"/>
              <a:t> </a:t>
            </a:r>
            <a:r>
              <a:rPr lang="ru-RU" sz="4800" b="1" i="1" dirty="0" err="1" smtClean="0"/>
              <a:t>із</a:t>
            </a:r>
            <a:r>
              <a:rPr lang="ru-RU" sz="4800" b="1" i="1" dirty="0" smtClean="0"/>
              <a:t> </a:t>
            </a:r>
            <a:r>
              <a:rPr lang="ru-RU" sz="4800" b="1" i="1" dirty="0" err="1" smtClean="0"/>
              <a:t>світом</a:t>
            </a:r>
            <a:r>
              <a:rPr lang="ru-RU" sz="4800" b="1" i="1" dirty="0" smtClean="0"/>
              <a:t> </a:t>
            </a:r>
            <a:r>
              <a:rPr lang="ru-RU" sz="4800" b="1" i="1" dirty="0" err="1" smtClean="0"/>
              <a:t>тварин</a:t>
            </a:r>
            <a:r>
              <a:rPr lang="ru-RU" sz="4800" b="1" i="1" dirty="0" smtClean="0"/>
              <a:t>.</a:t>
            </a:r>
            <a:endParaRPr lang="ru-RU" sz="4800" b="1" i="1" dirty="0"/>
          </a:p>
        </p:txBody>
      </p:sp>
    </p:spTree>
    <p:extLst>
      <p:ext uri="{BB962C8B-B14F-4D97-AF65-F5344CB8AC3E}">
        <p14:creationId xmlns:p14="http://schemas.microsoft.com/office/powerpoint/2010/main" val="1309409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pedsovet.su/_ld/265/163253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338533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2840" y="764704"/>
            <a:ext cx="57596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 err="1" smtClean="0">
                <a:solidFill>
                  <a:srgbClr val="FF0000"/>
                </a:solidFill>
              </a:rPr>
              <a:t>Основна</a:t>
            </a:r>
            <a:r>
              <a:rPr lang="ru-RU" sz="4800" b="1" i="1" dirty="0" smtClean="0">
                <a:solidFill>
                  <a:srgbClr val="FF0000"/>
                </a:solidFill>
              </a:rPr>
              <a:t> думка: </a:t>
            </a:r>
            <a:r>
              <a:rPr lang="ru-RU" sz="4800" b="1" i="1" dirty="0" err="1" smtClean="0"/>
              <a:t>людина</a:t>
            </a:r>
            <a:r>
              <a:rPr lang="ru-RU" sz="4800" b="1" i="1" dirty="0" smtClean="0"/>
              <a:t> і природа — </a:t>
            </a:r>
            <a:r>
              <a:rPr lang="ru-RU" sz="4800" b="1" i="1" dirty="0" err="1" smtClean="0"/>
              <a:t>взаємопов’язані</a:t>
            </a:r>
            <a:r>
              <a:rPr lang="ru-RU" sz="4800" b="1" i="1" dirty="0" smtClean="0"/>
              <a:t>, </a:t>
            </a:r>
            <a:r>
              <a:rPr lang="ru-RU" sz="4800" b="1" i="1" dirty="0" err="1" smtClean="0"/>
              <a:t>бо</a:t>
            </a:r>
            <a:r>
              <a:rPr lang="ru-RU" sz="4800" b="1" i="1" dirty="0" smtClean="0"/>
              <a:t> </a:t>
            </a:r>
            <a:r>
              <a:rPr lang="ru-RU" sz="4800" b="1" i="1" dirty="0" err="1" smtClean="0"/>
              <a:t>становлять</a:t>
            </a:r>
            <a:r>
              <a:rPr lang="ru-RU" sz="4800" b="1" i="1" dirty="0" smtClean="0"/>
              <a:t> </a:t>
            </a:r>
            <a:r>
              <a:rPr lang="ru-RU" sz="4800" b="1" i="1" dirty="0" err="1" smtClean="0"/>
              <a:t>єдине</a:t>
            </a:r>
            <a:r>
              <a:rPr lang="ru-RU" sz="4800" b="1" i="1" dirty="0" smtClean="0"/>
              <a:t> </a:t>
            </a:r>
            <a:r>
              <a:rPr lang="ru-RU" sz="4800" b="1" i="1" dirty="0" err="1" smtClean="0"/>
              <a:t>ціле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09409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pedsovet.su/_ld/265/163253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404664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</a:rPr>
              <a:t>Жанр: </a:t>
            </a:r>
            <a:r>
              <a:rPr lang="ru-RU" sz="6000" b="1" i="1" dirty="0" err="1" smtClean="0"/>
              <a:t>оповідання</a:t>
            </a:r>
            <a:r>
              <a:rPr lang="ru-RU" sz="6000" dirty="0" smtClean="0"/>
              <a:t>.</a:t>
            </a:r>
            <a:endParaRPr lang="ru-RU" sz="6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1844824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</a:rPr>
              <a:t>Проблематика: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1777" y="2889153"/>
            <a:ext cx="87129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/>
              <a:t>-  </a:t>
            </a:r>
            <a:r>
              <a:rPr lang="ru-RU" sz="5400" b="1" i="1" dirty="0" err="1" smtClean="0"/>
              <a:t>людина</a:t>
            </a:r>
            <a:r>
              <a:rPr lang="ru-RU" sz="5400" b="1" i="1" dirty="0" smtClean="0"/>
              <a:t> в </a:t>
            </a:r>
            <a:r>
              <a:rPr lang="ru-RU" sz="5400" b="1" i="1" dirty="0" err="1" smtClean="0"/>
              <a:t>суспільстві</a:t>
            </a:r>
            <a:r>
              <a:rPr lang="ru-RU" sz="5400" b="1" i="1" dirty="0" smtClean="0"/>
              <a:t>;</a:t>
            </a:r>
          </a:p>
          <a:p>
            <a:r>
              <a:rPr lang="ru-RU" sz="5400" b="1" i="1" dirty="0" smtClean="0"/>
              <a:t>-  свобода і неволя;</a:t>
            </a:r>
          </a:p>
          <a:p>
            <a:r>
              <a:rPr lang="ru-RU" sz="5400" b="1" i="1" dirty="0" smtClean="0"/>
              <a:t>-  </a:t>
            </a:r>
            <a:r>
              <a:rPr lang="ru-RU" sz="5400" b="1" i="1" dirty="0" err="1" smtClean="0"/>
              <a:t>особистість</a:t>
            </a:r>
            <a:r>
              <a:rPr lang="ru-RU" sz="5400" b="1" i="1" dirty="0" smtClean="0"/>
              <a:t> і </a:t>
            </a:r>
            <a:r>
              <a:rPr lang="ru-RU" sz="5400" b="1" i="1" dirty="0" err="1" smtClean="0"/>
              <a:t>натовп</a:t>
            </a:r>
            <a:r>
              <a:rPr lang="ru-RU" sz="5400" b="1" i="1" dirty="0" smtClean="0"/>
              <a:t>;</a:t>
            </a:r>
          </a:p>
          <a:p>
            <a:r>
              <a:rPr lang="ru-RU" sz="5400" b="1" i="1" dirty="0" smtClean="0"/>
              <a:t>-  </a:t>
            </a:r>
            <a:r>
              <a:rPr lang="ru-RU" sz="5400" b="1" i="1" dirty="0" err="1" smtClean="0"/>
              <a:t>дійсність</a:t>
            </a:r>
            <a:r>
              <a:rPr lang="ru-RU" sz="5400" b="1" i="1" dirty="0" smtClean="0"/>
              <a:t> і </a:t>
            </a:r>
            <a:r>
              <a:rPr lang="ru-RU" sz="5400" b="1" i="1" dirty="0" err="1" smtClean="0"/>
              <a:t>мрія</a:t>
            </a:r>
            <a:r>
              <a:rPr lang="ru-RU" sz="5400" b="1" i="1" dirty="0" smtClean="0"/>
              <a:t>.</a:t>
            </a:r>
            <a:endParaRPr lang="ru-RU" sz="5400" b="1" i="1" dirty="0"/>
          </a:p>
        </p:txBody>
      </p:sp>
      <p:pic>
        <p:nvPicPr>
          <p:cNvPr id="8" name="Picture 5" descr="D:\Наташа\фотка картинки\фотки 2\kopiya2de75a8025e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288" y="717175"/>
            <a:ext cx="210820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409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pedsovet.su/_ld/265/163253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835697" y="260648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err="1" smtClean="0">
                <a:solidFill>
                  <a:srgbClr val="FF0000"/>
                </a:solidFill>
              </a:rPr>
              <a:t>Композиція</a:t>
            </a:r>
            <a:r>
              <a:rPr lang="ru-RU" sz="5400" b="1" i="1" dirty="0" smtClean="0">
                <a:solidFill>
                  <a:srgbClr val="FF0000"/>
                </a:solidFill>
              </a:rPr>
              <a:t>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5" y="1124744"/>
            <a:ext cx="84969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err="1" smtClean="0">
                <a:solidFill>
                  <a:srgbClr val="0070C0"/>
                </a:solidFill>
              </a:rPr>
              <a:t>Експозиція</a:t>
            </a:r>
            <a:r>
              <a:rPr lang="ru-RU" sz="4000" b="1" i="1" dirty="0" smtClean="0">
                <a:solidFill>
                  <a:srgbClr val="0070C0"/>
                </a:solidFill>
              </a:rPr>
              <a:t>:  </a:t>
            </a:r>
            <a:r>
              <a:rPr lang="ru-RU" sz="4000" b="1" i="1" dirty="0" err="1" smtClean="0"/>
              <a:t>знайомство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читача</a:t>
            </a:r>
            <a:r>
              <a:rPr lang="ru-RU" sz="4000" b="1" i="1" dirty="0" smtClean="0"/>
              <a:t> з конем.</a:t>
            </a:r>
          </a:p>
          <a:p>
            <a:r>
              <a:rPr lang="ru-RU" sz="4000" b="1" i="1" dirty="0" err="1" smtClean="0">
                <a:solidFill>
                  <a:srgbClr val="0070C0"/>
                </a:solidFill>
              </a:rPr>
              <a:t>Зав’язка</a:t>
            </a:r>
            <a:r>
              <a:rPr lang="ru-RU" sz="4000" b="1" i="1" dirty="0" smtClean="0">
                <a:solidFill>
                  <a:srgbClr val="0070C0"/>
                </a:solidFill>
              </a:rPr>
              <a:t>: </a:t>
            </a:r>
            <a:r>
              <a:rPr lang="ru-RU" sz="4000" b="1" i="1" dirty="0" smtClean="0"/>
              <a:t>Степан з конем </a:t>
            </a:r>
            <a:r>
              <a:rPr lang="ru-RU" sz="4000" b="1" i="1" dirty="0" err="1" smtClean="0"/>
              <a:t>Шепталом</a:t>
            </a:r>
            <a:r>
              <a:rPr lang="ru-RU" sz="4000" b="1" i="1" dirty="0" smtClean="0"/>
              <a:t>  </a:t>
            </a:r>
            <a:r>
              <a:rPr lang="ru-RU" sz="4000" b="1" i="1" dirty="0" err="1" smtClean="0"/>
              <a:t>вирушив</a:t>
            </a:r>
            <a:r>
              <a:rPr lang="ru-RU" sz="4000" b="1" i="1" dirty="0" smtClean="0"/>
              <a:t> за зеленим харчем для свиней.</a:t>
            </a:r>
          </a:p>
          <a:p>
            <a:r>
              <a:rPr lang="ru-RU" sz="4000" b="1" i="1" dirty="0" err="1" smtClean="0">
                <a:solidFill>
                  <a:srgbClr val="0070C0"/>
                </a:solidFill>
              </a:rPr>
              <a:t>Кульмінація</a:t>
            </a:r>
            <a:r>
              <a:rPr lang="ru-RU" sz="4000" b="1" i="1" dirty="0" smtClean="0">
                <a:solidFill>
                  <a:srgbClr val="0070C0"/>
                </a:solidFill>
              </a:rPr>
              <a:t>: </a:t>
            </a:r>
            <a:r>
              <a:rPr lang="ru-RU" sz="4000" b="1" i="1" dirty="0" smtClean="0"/>
              <a:t>Шептало на </a:t>
            </a:r>
            <a:r>
              <a:rPr lang="ru-RU" sz="4000" b="1" i="1" dirty="0" err="1" smtClean="0"/>
              <a:t>волі</a:t>
            </a:r>
            <a:r>
              <a:rPr lang="ru-RU" sz="4000" b="1" i="1" dirty="0" smtClean="0"/>
              <a:t>, </a:t>
            </a:r>
            <a:r>
              <a:rPr lang="ru-RU" sz="4000" b="1" i="1" dirty="0" err="1" smtClean="0"/>
              <a:t>насолодження</a:t>
            </a:r>
            <a:r>
              <a:rPr lang="ru-RU" sz="4000" b="1" i="1" dirty="0" smtClean="0"/>
              <a:t> нею.</a:t>
            </a:r>
          </a:p>
          <a:p>
            <a:r>
              <a:rPr lang="ru-RU" sz="4000" b="1" i="1" dirty="0" err="1" smtClean="0">
                <a:solidFill>
                  <a:srgbClr val="0070C0"/>
                </a:solidFill>
              </a:rPr>
              <a:t>Розв’язка</a:t>
            </a:r>
            <a:r>
              <a:rPr lang="ru-RU" sz="4000" b="1" i="1" dirty="0" smtClean="0">
                <a:solidFill>
                  <a:srgbClr val="0070C0"/>
                </a:solidFill>
              </a:rPr>
              <a:t>: </a:t>
            </a:r>
            <a:r>
              <a:rPr lang="ru-RU" sz="4000" b="1" i="1" dirty="0" err="1" smtClean="0"/>
              <a:t>повернення</a:t>
            </a:r>
            <a:r>
              <a:rPr lang="ru-RU" sz="4000" b="1" i="1" dirty="0" smtClean="0"/>
              <a:t> коня </a:t>
            </a:r>
            <a:r>
              <a:rPr lang="ru-RU" sz="4000" b="1" i="1" dirty="0" err="1" smtClean="0"/>
              <a:t>додому</a:t>
            </a:r>
            <a:r>
              <a:rPr lang="ru-RU" sz="4000" b="1" i="1" dirty="0" smtClean="0"/>
              <a:t>.</a:t>
            </a:r>
            <a:endParaRPr lang="ru-RU" sz="4000" b="1" i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0404"/>
            <a:ext cx="1823269" cy="120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409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pedsovet.su/_ld/265/163253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008839" y="332656"/>
            <a:ext cx="512082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</a:rPr>
              <a:t>Лейтмотив </a:t>
            </a:r>
            <a:r>
              <a:rPr lang="ru-RU" sz="5400" b="1" i="1" dirty="0" err="1" smtClean="0">
                <a:solidFill>
                  <a:srgbClr val="FF0000"/>
                </a:solidFill>
              </a:rPr>
              <a:t>твору</a:t>
            </a:r>
            <a:r>
              <a:rPr lang="ru-RU" sz="5400" b="1" i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5400" b="1" i="1" dirty="0" smtClean="0"/>
              <a:t> краса </a:t>
            </a:r>
            <a:r>
              <a:rPr lang="ru-RU" sz="5400" b="1" i="1" dirty="0" err="1" smtClean="0"/>
              <a:t>природи</a:t>
            </a:r>
            <a:r>
              <a:rPr lang="ru-RU" sz="5400" b="1" i="1" dirty="0" smtClean="0"/>
              <a:t> </a:t>
            </a:r>
            <a:r>
              <a:rPr lang="ru-RU" sz="5400" b="1" i="1" dirty="0" err="1" smtClean="0"/>
              <a:t>належить</a:t>
            </a:r>
            <a:r>
              <a:rPr lang="ru-RU" sz="5400" b="1" i="1" dirty="0" smtClean="0"/>
              <a:t> тому, </a:t>
            </a:r>
            <a:r>
              <a:rPr lang="ru-RU" sz="5400" b="1" i="1" dirty="0" err="1" smtClean="0"/>
              <a:t>хто</a:t>
            </a:r>
            <a:r>
              <a:rPr lang="ru-RU" sz="5400" b="1" i="1" dirty="0" smtClean="0"/>
              <a:t> </a:t>
            </a:r>
            <a:r>
              <a:rPr lang="ru-RU" sz="5400" b="1" i="1" dirty="0" err="1" smtClean="0"/>
              <a:t>її</a:t>
            </a:r>
            <a:r>
              <a:rPr lang="ru-RU" sz="5400" b="1" i="1" dirty="0" smtClean="0"/>
              <a:t> </a:t>
            </a:r>
            <a:r>
              <a:rPr lang="ru-RU" sz="5400" b="1" i="1" dirty="0" err="1" smtClean="0"/>
              <a:t>розуміє</a:t>
            </a:r>
            <a:r>
              <a:rPr lang="ru-RU" sz="5400" b="1" i="1" dirty="0" smtClean="0"/>
              <a:t>, </a:t>
            </a:r>
            <a:r>
              <a:rPr lang="ru-RU" sz="5400" b="1" i="1" dirty="0" err="1" smtClean="0"/>
              <a:t>цінує</a:t>
            </a:r>
            <a:r>
              <a:rPr lang="ru-RU" sz="5400" b="1" i="1" dirty="0" smtClean="0"/>
              <a:t>, </a:t>
            </a:r>
            <a:r>
              <a:rPr lang="ru-RU" sz="5400" b="1" i="1" dirty="0" err="1" smtClean="0"/>
              <a:t>вшановує</a:t>
            </a:r>
            <a:r>
              <a:rPr lang="ru-RU" sz="5400" b="1" i="1" dirty="0" smtClean="0"/>
              <a:t>.</a:t>
            </a:r>
            <a:endParaRPr lang="ru-RU" sz="5400" b="1" i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7"/>
          <a:stretch/>
        </p:blipFill>
        <p:spPr bwMode="auto">
          <a:xfrm>
            <a:off x="35871" y="1484784"/>
            <a:ext cx="395971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409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pedsovet.su/_ld/265/1632534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116632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 smtClean="0">
                <a:solidFill>
                  <a:srgbClr val="FF0000"/>
                </a:solidFill>
              </a:rPr>
              <a:t>Головні</a:t>
            </a: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герої</a:t>
            </a: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оповідання«Білий</a:t>
            </a: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кінь</a:t>
            </a:r>
            <a:r>
              <a:rPr lang="ru-RU" sz="3600" b="1" i="1" dirty="0" smtClean="0">
                <a:solidFill>
                  <a:srgbClr val="FF0000"/>
                </a:solidFill>
              </a:rPr>
              <a:t> Шептало»: 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155679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 err="1" smtClean="0"/>
              <a:t>кінь</a:t>
            </a:r>
            <a:r>
              <a:rPr lang="ru-RU" sz="4800" b="1" i="1" dirty="0" smtClean="0"/>
              <a:t> Шептало</a:t>
            </a:r>
            <a:endParaRPr lang="ru-RU" sz="48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653136"/>
            <a:ext cx="446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/>
              <a:t>к</a:t>
            </a:r>
            <a:r>
              <a:rPr lang="ru-RU" sz="4800" b="1" i="1" dirty="0" smtClean="0"/>
              <a:t>онюх Степан</a:t>
            </a:r>
            <a:endParaRPr lang="ru-RU" sz="4800" b="1" i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87944"/>
            <a:ext cx="1927225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98198"/>
            <a:ext cx="3852387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67232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227</Words>
  <Application>Microsoft Office PowerPoint</Application>
  <PresentationFormat>Екран (4:3)</PresentationFormat>
  <Paragraphs>36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8" baseType="lpstr">
      <vt:lpstr>Arial</vt:lpstr>
      <vt:lpstr>Calibri</vt:lpstr>
      <vt:lpstr>Georgia</vt:lpstr>
      <vt:lpstr>Monotype Corsiva</vt:lpstr>
      <vt:lpstr>Trebuchet MS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55</cp:revision>
  <dcterms:created xsi:type="dcterms:W3CDTF">2014-07-29T16:21:51Z</dcterms:created>
  <dcterms:modified xsi:type="dcterms:W3CDTF">2021-03-30T07:50:52Z</dcterms:modified>
</cp:coreProperties>
</file>