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sldIdLst>
    <p:sldId id="256" r:id="rId2"/>
    <p:sldId id="257" r:id="rId3"/>
    <p:sldId id="259" r:id="rId4"/>
    <p:sldId id="266" r:id="rId5"/>
    <p:sldId id="267" r:id="rId6"/>
    <p:sldId id="274" r:id="rId7"/>
    <p:sldId id="272" r:id="rId8"/>
    <p:sldId id="27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633" autoAdjust="0"/>
  </p:normalViewPr>
  <p:slideViewPr>
    <p:cSldViewPr>
      <p:cViewPr varScale="1">
        <p:scale>
          <a:sx n="69" d="100"/>
          <a:sy n="69" d="100"/>
        </p:scale>
        <p:origin x="141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uk.wikipedia.org/wiki/%D0%9C%D0%B0%D1%80%D0%BA%D0%BE_%D0%9A%D1%80%D0%BE%D0%BF%D0%B8%D0%B2%D0%BD%D0%B8%D1%86%D1%8C%D0%BA%D0%B8%D0%B9" TargetMode="External"/><Relationship Id="rId3" Type="http://schemas.openxmlformats.org/officeDocument/2006/relationships/hyperlink" Target="http://uk.wikipedia.org/wiki/1862" TargetMode="External"/><Relationship Id="rId7" Type="http://schemas.openxmlformats.org/officeDocument/2006/relationships/hyperlink" Target="http://uk.wikipedia.org/wiki/%D0%9C%D0%BE%D1%81%D0%BA%D0%B2%D0%B0" TargetMode="External"/><Relationship Id="rId12" Type="http://schemas.openxmlformats.org/officeDocument/2006/relationships/image" Target="../media/image7.jpeg"/><Relationship Id="rId2" Type="http://schemas.openxmlformats.org/officeDocument/2006/relationships/hyperlink" Target="http://uk.wikipedia.org/wiki/1860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uk.wikipedia.org/wiki/1899" TargetMode="External"/><Relationship Id="rId11" Type="http://schemas.openxmlformats.org/officeDocument/2006/relationships/hyperlink" Target="http://uk.wikipedia.org/wiki/%D0%91%D0%B0%D0%BB%D0%B0%D0%BD%D0%BE%D0%B2%D1%81%D1%8C%D0%BA%D0%B8%D0%B9_%D0%AE%D1%80%D1%96%D0%B9_%D0%92%D0%B0%D1%81%D0%B8%D0%BB%D1%8C%D0%BE%D0%B2%D0%B8%D1%87" TargetMode="External"/><Relationship Id="rId5" Type="http://schemas.openxmlformats.org/officeDocument/2006/relationships/hyperlink" Target="http://uk.wikipedia.org/wiki/%D0%90%D1%80%D0%BA%D0%B0%D1%81_%D0%9C%D0%B8%D0%BA%D0%BE%D0%BB%D0%B0_%D0%9C%D0%B8%D0%BA%D0%BE%D0%BB%D0%B0%D0%B9%D0%BE%D0%B2%D0%B8%D1%87_(%D1%81%D1%82%D0%B0%D1%80%D1%88%D0%B8%D0%B9)" TargetMode="External"/><Relationship Id="rId10" Type="http://schemas.openxmlformats.org/officeDocument/2006/relationships/hyperlink" Target="http://uk.wikipedia.org/wiki/1911_%D1%83_%D0%BA%D1%96%D0%BD%D0%BE" TargetMode="External"/><Relationship Id="rId4" Type="http://schemas.openxmlformats.org/officeDocument/2006/relationships/hyperlink" Target="http://uk.wikipedia.org/wiki/%D0%9A%D0%B0%D1%82%D0%B5%D1%80%D0%B8%D0%BD%D0%B0_(%D0%BE%D0%BF%D0%B5%D1%80%D0%B0)" TargetMode="External"/><Relationship Id="rId9" Type="http://schemas.openxmlformats.org/officeDocument/2006/relationships/hyperlink" Target="http://uk.wikipedia.org/w/index.php?title=%D0%9A%D0%B0%D1%82%D0%B5%D1%80%D0%B8%D0%BD%D0%B0_(%D1%84%D1%96%D0%BB%D1%8C%D0%BC)&amp;action=edit&amp;redlink=1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776902476"/>
              </p:ext>
            </p:extLst>
          </p:nvPr>
        </p:nvGraphicFramePr>
        <p:xfrm>
          <a:off x="539552" y="620688"/>
          <a:ext cx="4248472" cy="39898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48472">
                  <a:extLst>
                    <a:ext uri="{9D8B030D-6E8A-4147-A177-3AD203B41FA5}">
                      <a16:colId xmlns:a16="http://schemas.microsoft.com/office/drawing/2014/main" val="3468117804"/>
                    </a:ext>
                  </a:extLst>
                </a:gridCol>
              </a:tblGrid>
              <a:tr h="3989825">
                <a:tc>
                  <a:txBody>
                    <a:bodyPr/>
                    <a:lstStyle/>
                    <a:p>
                      <a:pPr indent="-1270"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</a:rPr>
                        <a:t>Урок </a:t>
                      </a:r>
                      <a:r>
                        <a:rPr lang="ru-RU" sz="2800" dirty="0" err="1">
                          <a:effectLst/>
                        </a:rPr>
                        <a:t>мовленнєвого</a:t>
                      </a:r>
                      <a:r>
                        <a:rPr lang="ru-RU" sz="2800" dirty="0">
                          <a:effectLst/>
                        </a:rPr>
                        <a:t> </a:t>
                      </a:r>
                      <a:r>
                        <a:rPr lang="ru-RU" sz="2800" dirty="0" err="1">
                          <a:effectLst/>
                        </a:rPr>
                        <a:t>розвитку</a:t>
                      </a:r>
                      <a:r>
                        <a:rPr lang="ru-RU" sz="2800" dirty="0">
                          <a:effectLst/>
                        </a:rPr>
                        <a:t> №3. Характеристика </a:t>
                      </a:r>
                      <a:r>
                        <a:rPr lang="ru-RU" sz="2800" dirty="0" err="1">
                          <a:effectLst/>
                        </a:rPr>
                        <a:t>головної</a:t>
                      </a:r>
                      <a:r>
                        <a:rPr lang="ru-RU" sz="2800" dirty="0">
                          <a:effectLst/>
                        </a:rPr>
                        <a:t> </a:t>
                      </a:r>
                      <a:r>
                        <a:rPr lang="ru-RU" sz="2800" dirty="0" err="1">
                          <a:effectLst/>
                        </a:rPr>
                        <a:t>героїні</a:t>
                      </a:r>
                      <a:r>
                        <a:rPr lang="ru-RU" sz="2800" dirty="0">
                          <a:effectLst/>
                        </a:rPr>
                        <a:t> </a:t>
                      </a:r>
                      <a:r>
                        <a:rPr lang="ru-RU" sz="2800" dirty="0" err="1">
                          <a:effectLst/>
                        </a:rPr>
                        <a:t>поеми</a:t>
                      </a:r>
                      <a:r>
                        <a:rPr lang="ru-RU" sz="2800" dirty="0">
                          <a:effectLst/>
                        </a:rPr>
                        <a:t> </a:t>
                      </a:r>
                      <a:r>
                        <a:rPr lang="ru-RU" sz="2800" dirty="0" err="1">
                          <a:effectLst/>
                        </a:rPr>
                        <a:t>Т.Г.Шевченка</a:t>
                      </a:r>
                      <a:r>
                        <a:rPr lang="ru-RU" sz="2800" dirty="0">
                          <a:effectLst/>
                        </a:rPr>
                        <a:t> «Катерина»</a:t>
                      </a:r>
                      <a:endParaRPr lang="uk-UA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149" marR="32149" marT="0" marB="0"/>
                </a:tc>
                <a:extLst>
                  <a:ext uri="{0D108BD9-81ED-4DB2-BD59-A6C34878D82A}">
                    <a16:rowId xmlns:a16="http://schemas.microsoft.com/office/drawing/2014/main" val="100578749"/>
                  </a:ext>
                </a:extLst>
              </a:tr>
            </a:tbl>
          </a:graphicData>
        </a:graphic>
      </p:graphicFrame>
      <p:graphicFrame>
        <p:nvGraphicFramePr>
          <p:cNvPr id="3" name="Объект 2"/>
          <p:cNvGraphicFramePr>
            <a:graphicFrameLocks noGrp="1"/>
          </p:cNvGraphicFramePr>
          <p:nvPr>
            <p:ph sz="quarter" idx="14"/>
          </p:nvPr>
        </p:nvGraphicFramePr>
        <p:xfrm>
          <a:off x="4645025" y="3949817"/>
          <a:ext cx="3419475" cy="2204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19475">
                  <a:extLst>
                    <a:ext uri="{9D8B030D-6E8A-4147-A177-3AD203B41FA5}">
                      <a16:colId xmlns:a16="http://schemas.microsoft.com/office/drawing/2014/main" val="1242197870"/>
                    </a:ext>
                  </a:extLst>
                </a:gridCol>
              </a:tblGrid>
              <a:tr h="220429">
                <a:tc>
                  <a:txBody>
                    <a:bodyPr/>
                    <a:lstStyle/>
                    <a:p>
                      <a:pPr indent="-1270"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Т. Шевченко. Урок </a:t>
                      </a:r>
                      <a:r>
                        <a:rPr lang="ru-RU" sz="600" dirty="0" err="1">
                          <a:effectLst/>
                        </a:rPr>
                        <a:t>мовленнєвого</a:t>
                      </a:r>
                      <a:r>
                        <a:rPr lang="ru-RU" sz="600" dirty="0">
                          <a:effectLst/>
                        </a:rPr>
                        <a:t> </a:t>
                      </a:r>
                      <a:r>
                        <a:rPr lang="ru-RU" sz="600" dirty="0" err="1">
                          <a:effectLst/>
                        </a:rPr>
                        <a:t>розвитку</a:t>
                      </a:r>
                      <a:r>
                        <a:rPr lang="ru-RU" sz="600" dirty="0">
                          <a:effectLst/>
                        </a:rPr>
                        <a:t> №3. Характеристика </a:t>
                      </a:r>
                      <a:r>
                        <a:rPr lang="ru-RU" sz="600" dirty="0" err="1">
                          <a:effectLst/>
                        </a:rPr>
                        <a:t>головної</a:t>
                      </a:r>
                      <a:r>
                        <a:rPr lang="ru-RU" sz="600" dirty="0">
                          <a:effectLst/>
                        </a:rPr>
                        <a:t> </a:t>
                      </a:r>
                      <a:r>
                        <a:rPr lang="ru-RU" sz="600" dirty="0" err="1">
                          <a:effectLst/>
                        </a:rPr>
                        <a:t>героїні</a:t>
                      </a:r>
                      <a:r>
                        <a:rPr lang="ru-RU" sz="600" dirty="0">
                          <a:effectLst/>
                        </a:rPr>
                        <a:t> </a:t>
                      </a:r>
                      <a:r>
                        <a:rPr lang="ru-RU" sz="600" dirty="0" err="1">
                          <a:effectLst/>
                        </a:rPr>
                        <a:t>поеми</a:t>
                      </a:r>
                      <a:r>
                        <a:rPr lang="ru-RU" sz="600" dirty="0">
                          <a:effectLst/>
                        </a:rPr>
                        <a:t> </a:t>
                      </a:r>
                      <a:r>
                        <a:rPr lang="ru-RU" sz="600" dirty="0" err="1">
                          <a:effectLst/>
                        </a:rPr>
                        <a:t>Т.Г.Шевченка</a:t>
                      </a:r>
                      <a:r>
                        <a:rPr lang="ru-RU" sz="600" dirty="0">
                          <a:effectLst/>
                        </a:rPr>
                        <a:t> «Катерина»</a:t>
                      </a:r>
                      <a:endParaRPr lang="uk-UA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12" marR="33912" marT="0" marB="0"/>
                </a:tc>
                <a:extLst>
                  <a:ext uri="{0D108BD9-81ED-4DB2-BD59-A6C34878D82A}">
                    <a16:rowId xmlns:a16="http://schemas.microsoft.com/office/drawing/2014/main" val="3876721035"/>
                  </a:ext>
                </a:extLst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140968"/>
            <a:ext cx="3600400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668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836712"/>
            <a:ext cx="79928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Поема «Катерина».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</a:t>
            </a:r>
            <a:r>
              <a:rPr lang="uk-UA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зображення трагедії селянки-покритки, зумовлену таким суспільним ладом, при якому пани могли безкарно знущатися з трудящих.</a:t>
            </a:r>
          </a:p>
          <a:p>
            <a:pPr algn="just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Ідея:</a:t>
            </a:r>
            <a:r>
              <a:rPr lang="uk-UA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висловлення глибокого співчуття до жінки-покритки і водночас, засудження жорстокості, підступності, бездушності панів, які глумилися над кріпаками.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 думка: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нещасливу долю своєї героїні Т. Шевченко розкриває соціальне коріння трагічної матері-покритки в тогочасному суспільстві й висловлює гнівний протест не лише проти консервативного побуту, забобонів і передсудів недобрих людей, а й проти існуючого ладу.</a:t>
            </a:r>
          </a:p>
          <a:p>
            <a:pPr algn="just"/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Жанр: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реалістична ліро-епічна соціально-побутова поема</a:t>
            </a:r>
            <a:r>
              <a:rPr lang="uk-UA" sz="2400" dirty="0" smtClean="0"/>
              <a:t>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667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692696"/>
            <a:ext cx="7776864" cy="5904656"/>
          </a:xfrm>
        </p:spPr>
        <p:txBody>
          <a:bodyPr>
            <a:normAutofit fontScale="77500" lnSpcReduction="20000"/>
          </a:bodyPr>
          <a:lstStyle/>
          <a:p>
            <a:pPr marL="68580" indent="0">
              <a:buNone/>
            </a:pPr>
            <a:r>
              <a:rPr lang="ru-RU" dirty="0"/>
              <a:t> </a:t>
            </a:r>
            <a:r>
              <a:rPr lang="uk-UA" sz="34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Експозиція</a:t>
            </a:r>
            <a:r>
              <a:rPr lang="uk-UA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пролог-звернення поета до дівчат із застереженням не кохатися із москалями; кохання і розлучення Катерини з офіцером.</a:t>
            </a:r>
          </a:p>
          <a:p>
            <a:pPr marL="68580" indent="0">
              <a:buNone/>
            </a:pPr>
            <a:r>
              <a:rPr lang="uk-UA" sz="3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4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Зав’язка:</a:t>
            </a:r>
            <a:r>
              <a:rPr lang="uk-UA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Катерина залишає рідну домівку за наказом батьків.</a:t>
            </a:r>
          </a:p>
          <a:p>
            <a:pPr marL="68580" indent="0">
              <a:buNone/>
            </a:pPr>
            <a:r>
              <a:rPr lang="uk-UA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4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Кульмінація:</a:t>
            </a:r>
            <a:r>
              <a:rPr lang="uk-UA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зустріч героїні з москалем; її самогубство.</a:t>
            </a:r>
          </a:p>
          <a:p>
            <a:pPr marL="68580" indent="0">
              <a:buNone/>
            </a:pPr>
            <a:r>
              <a:rPr lang="uk-UA" sz="34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Розв’язка</a:t>
            </a:r>
            <a:r>
              <a:rPr lang="uk-UA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епілог — життєва доля Івася - байстря, його випадкова зустріч з «батьком».</a:t>
            </a:r>
          </a:p>
          <a:p>
            <a:pPr marL="68580" indent="0">
              <a:buNone/>
            </a:pPr>
            <a:r>
              <a:rPr lang="uk-UA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uk-UA" sz="34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Проблематика:</a:t>
            </a:r>
          </a:p>
          <a:p>
            <a:pPr marL="68580" indent="0">
              <a:buNone/>
            </a:pPr>
            <a:r>
              <a:rPr lang="uk-UA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любов і страждання;</a:t>
            </a:r>
          </a:p>
          <a:p>
            <a:pPr marL="68580" indent="0">
              <a:buNone/>
            </a:pPr>
            <a:r>
              <a:rPr lang="uk-UA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батьки і діти;</a:t>
            </a:r>
          </a:p>
          <a:p>
            <a:pPr marL="68580" indent="0">
              <a:buNone/>
            </a:pPr>
            <a:r>
              <a:rPr lang="uk-UA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моральні закони тогочасного суспільства, їх порушення;</a:t>
            </a:r>
          </a:p>
          <a:p>
            <a:pPr marL="68580" indent="0">
              <a:buNone/>
            </a:pPr>
            <a:r>
              <a:rPr lang="uk-UA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честь і безвідповідальність;</a:t>
            </a:r>
          </a:p>
          <a:p>
            <a:pPr marL="68580" indent="0">
              <a:buNone/>
            </a:pPr>
            <a:r>
              <a:rPr lang="uk-UA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крах ілюзій.</a:t>
            </a:r>
            <a:endParaRPr lang="uk-UA" sz="3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51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4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6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8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08720"/>
            <a:ext cx="7920880" cy="5472608"/>
          </a:xfrm>
        </p:spPr>
        <p:txBody>
          <a:bodyPr>
            <a:normAutofit fontScale="85000" lnSpcReduction="20000"/>
          </a:bodyPr>
          <a:lstStyle/>
          <a:p>
            <a:pPr marL="68580" indent="0" algn="ctr">
              <a:buNone/>
            </a:pP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Складання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інформативного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ґрона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образу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головної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героїні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uk-UA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uk-UA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Катерина  </a:t>
            </a:r>
            <a:r>
              <a:rPr lang="uk-UA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дівчина, яка має:  </a:t>
            </a:r>
          </a:p>
          <a:p>
            <a:pPr marL="68580" lvl="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- «біле личко»,</a:t>
            </a:r>
          </a:p>
          <a:p>
            <a:pPr marL="68580" lvl="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- «чорні брови», </a:t>
            </a:r>
          </a:p>
          <a:p>
            <a:pPr marL="68580" lvl="0" indent="0">
              <a:buNone/>
            </a:pPr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- «карі очі»;</a:t>
            </a:r>
          </a:p>
          <a:p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покритка;</a:t>
            </a:r>
          </a:p>
          <a:p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здатна на великі страждання;</a:t>
            </a:r>
          </a:p>
          <a:p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рішуча,</a:t>
            </a:r>
          </a:p>
          <a:p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безжалісна;</a:t>
            </a:r>
          </a:p>
          <a:p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проста, </a:t>
            </a:r>
          </a:p>
          <a:p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чесна і благородна;</a:t>
            </a:r>
          </a:p>
          <a:p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відверта і довірлива.</a:t>
            </a:r>
          </a:p>
          <a:p>
            <a:pPr marL="68580" indent="0"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C:\Users\Света\Desktop\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734734"/>
            <a:ext cx="3491880" cy="5108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9847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5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Рисунок 1" descr="http://i.diduric.ru/u/53/73b1e39b5a4c66b3d2549f92d27bae/-/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4940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1295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Света\Desktop\3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Света\Desktop\Shevchenko_Kateryna_Olia_184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149080"/>
            <a:ext cx="2123728" cy="2684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316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 fontScale="90000"/>
          </a:bodyPr>
          <a:lstStyle/>
          <a:p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інтерпретації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1268760"/>
            <a:ext cx="4176464" cy="5400600"/>
          </a:xfrm>
        </p:spPr>
        <p:txBody>
          <a:bodyPr>
            <a:normAutofit fontScale="85000" lnSpcReduction="10000"/>
          </a:bodyPr>
          <a:lstStyle/>
          <a:p>
            <a:pPr marL="68580" indent="0" algn="ctr">
              <a:buNone/>
            </a:pP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Поема «Катерина» лягла в основу оперети Г.  С. Карпенка (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 tooltip="1860"/>
              </a:rPr>
              <a:t>1860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</a:p>
          <a:p>
            <a:pPr marL="68580" indent="0" algn="ctr">
              <a:buNone/>
            </a:pP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мелодрами П. </a:t>
            </a:r>
            <a:r>
              <a:rPr lang="uk-UA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Свєнціцького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tooltip="1862"/>
              </a:rPr>
              <a:t>1862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68580" indent="0" algn="ctr">
              <a:buNone/>
            </a:pP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Відома також інсценізація «Катерина» </a:t>
            </a:r>
            <a:r>
              <a:rPr lang="uk-UA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Пухальського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(1903).</a:t>
            </a:r>
          </a:p>
          <a:p>
            <a:pPr marL="68580" indent="0" algn="ctr">
              <a:buNone/>
            </a:pP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Першою оперою за мотивами творчості Тараса Шевченка б</a:t>
            </a:r>
            <a:r>
              <a:rPr lang="uk-UA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ула </a:t>
            </a:r>
            <a:r>
              <a:rPr lang="uk-UA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 tooltip="Катерина (опера)"/>
              </a:rPr>
              <a:t>«Катерина»</a:t>
            </a:r>
            <a:r>
              <a:rPr lang="uk-UA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 tooltip="Аркас Микола Миколайович (старший)"/>
              </a:rPr>
              <a:t>М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 tooltip="Аркас Микола Миколайович (старший)"/>
              </a:rPr>
              <a:t>иколи Аркаса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 tooltip="1899"/>
              </a:rPr>
              <a:t>1899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 tooltip="Москва"/>
              </a:rPr>
              <a:t>Москва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трупа 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8" tooltip="Марко Кропивницький"/>
              </a:rPr>
              <a:t>Марка Кропивницького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як і перший фільм, знятий за сюжетами творів Шевченка —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9" tooltip="Катерина (фільм) (ще не написана)"/>
              </a:rPr>
              <a:t>«Катерина»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0" tooltip="1911 у кіно"/>
              </a:rPr>
              <a:t>1911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68580" indent="0" algn="ctr">
              <a:buNone/>
            </a:pP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 творів образотворчого мистецтва, присвячених поемі, </a:t>
            </a:r>
            <a:r>
              <a:rPr lang="uk-UA" u="sng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офорт «Катерина» </a:t>
            </a:r>
          </a:p>
          <a:p>
            <a:pPr marL="68580" indent="0" algn="ctr">
              <a:buNone/>
            </a:pP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1" tooltip="Балановський Юрій Васильович"/>
              </a:rPr>
              <a:t>Юрія </a:t>
            </a:r>
            <a:r>
              <a:rPr lang="uk-UA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1" tooltip="Балановський Юрій Васильович"/>
              </a:rPr>
              <a:t>Балановського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(1940).</a:t>
            </a:r>
          </a:p>
          <a:p>
            <a:pPr marL="68580" indent="0"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Света\Desktop\загруженное (1)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774" y="1196752"/>
            <a:ext cx="3999682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9712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75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25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500"/>
                            </p:stCondLst>
                            <p:childTnLst>
                              <p:par>
                                <p:cTn id="4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404664"/>
            <a:ext cx="4176464" cy="4104456"/>
          </a:xfrm>
        </p:spPr>
        <p:txBody>
          <a:bodyPr>
            <a:normAutofit/>
          </a:bodyPr>
          <a:lstStyle/>
          <a:p>
            <a:pPr marL="68580" indent="0" algn="ctr">
              <a:buNone/>
            </a:pP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Фрагмент пам'ятника Т. Шевченку в Харкові — скульптури на зворотному боці пам'ятника, третя зліва — «Катерина»</a:t>
            </a:r>
          </a:p>
          <a:p>
            <a:pPr marL="68580" indent="0" algn="ctr">
              <a:buNone/>
            </a:pP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Персонаж Катерини, що уособлює кріпачку, є серед скульптурних композицій пам'ятника       Тарасові Шевченку у Харкові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Света\Desktop\images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-1"/>
            <a:ext cx="4716016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Света\Desktop\images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365103"/>
            <a:ext cx="4320480" cy="2481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1435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2053</TotalTime>
  <Words>329</Words>
  <Application>Microsoft Office PowerPoint</Application>
  <PresentationFormat>Экран (4:3)</PresentationFormat>
  <Paragraphs>41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Century Gothic</vt:lpstr>
      <vt:lpstr>Times New Roman</vt:lpstr>
      <vt:lpstr>Wingdings 2</vt:lpstr>
      <vt:lpstr>Остин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Художні інтерпретації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Света</dc:creator>
  <cp:lastModifiedBy>Пользователь Windows</cp:lastModifiedBy>
  <cp:revision>35</cp:revision>
  <dcterms:created xsi:type="dcterms:W3CDTF">2014-02-27T11:09:32Z</dcterms:created>
  <dcterms:modified xsi:type="dcterms:W3CDTF">2021-03-22T09:34:47Z</dcterms:modified>
</cp:coreProperties>
</file>