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2" r:id="rId4"/>
    <p:sldId id="259" r:id="rId5"/>
    <p:sldId id="261" r:id="rId6"/>
    <p:sldId id="266" r:id="rId7"/>
    <p:sldId id="281" r:id="rId8"/>
    <p:sldId id="28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FF99"/>
    <a:srgbClr val="66FF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23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CD9B0-4BB3-4A96-AF97-761D66B0FA48}" type="datetimeFigureOut">
              <a:rPr lang="uk-UA" smtClean="0"/>
              <a:t>30.03.2021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8CD1D-E4DB-4D76-92A3-690411C5B89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679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8CD1D-E4DB-4D76-92A3-690411C5B893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44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37" y="4437112"/>
            <a:ext cx="2360783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i="1" dirty="0" err="1" smtClean="0"/>
              <a:t>Трагедія</a:t>
            </a:r>
            <a:r>
              <a:rPr lang="ru-RU" i="1" dirty="0" smtClean="0"/>
              <a:t> </a:t>
            </a:r>
            <a:r>
              <a:rPr lang="ru-RU" i="1" dirty="0" err="1"/>
              <a:t>жінки</a:t>
            </a:r>
            <a:r>
              <a:rPr lang="ru-RU" i="1" dirty="0"/>
              <a:t> </a:t>
            </a:r>
            <a:r>
              <a:rPr lang="ru-RU" i="1" dirty="0" err="1"/>
              <a:t>матері</a:t>
            </a:r>
            <a:r>
              <a:rPr lang="ru-RU" i="1" dirty="0"/>
              <a:t> </a:t>
            </a:r>
            <a:r>
              <a:rPr lang="ru-RU" i="1" dirty="0" err="1"/>
              <a:t>боротьба</a:t>
            </a:r>
            <a:r>
              <a:rPr lang="ru-RU" i="1" dirty="0"/>
              <a:t> за </a:t>
            </a:r>
            <a:r>
              <a:rPr lang="ru-RU" i="1" dirty="0" err="1"/>
              <a:t>своє</a:t>
            </a:r>
            <a:r>
              <a:rPr lang="ru-RU" i="1" dirty="0"/>
              <a:t> материнство </a:t>
            </a:r>
            <a:r>
              <a:rPr lang="ru-RU" i="1" dirty="0" err="1"/>
              <a:t>жорстокість</a:t>
            </a:r>
            <a:r>
              <a:rPr lang="ru-RU" i="1" dirty="0"/>
              <a:t> </a:t>
            </a:r>
            <a:r>
              <a:rPr lang="ru-RU" i="1" dirty="0" err="1"/>
              <a:t>народної</a:t>
            </a:r>
            <a:r>
              <a:rPr lang="ru-RU" i="1" dirty="0"/>
              <a:t> </a:t>
            </a:r>
            <a:r>
              <a:rPr lang="ru-RU" i="1" dirty="0" err="1"/>
              <a:t>моралі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1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982609" cy="68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8" algn="r"/>
            <a:r>
              <a:rPr lang="uk-UA" sz="4800" b="1" dirty="0" smtClean="0"/>
              <a:t>Епіграф: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uk-UA" sz="4100" b="1" dirty="0" smtClean="0"/>
              <a:t>У </a:t>
            </a:r>
            <a:r>
              <a:rPr lang="uk-UA" sz="4100" b="1" dirty="0"/>
              <a:t>нашім раї на землі</a:t>
            </a:r>
            <a:endParaRPr lang="ru-RU" sz="4100" b="1" dirty="0"/>
          </a:p>
          <a:p>
            <a:pPr marL="0" indent="0" algn="r">
              <a:buNone/>
            </a:pPr>
            <a:r>
              <a:rPr lang="uk-UA" sz="4100" b="1" dirty="0"/>
              <a:t>Нічого кращого </a:t>
            </a:r>
            <a:endParaRPr lang="uk-UA" sz="4100" b="1" dirty="0" smtClean="0"/>
          </a:p>
          <a:p>
            <a:pPr marL="0" indent="0" algn="r">
              <a:buNone/>
            </a:pPr>
            <a:r>
              <a:rPr lang="uk-UA" sz="4100" b="1" dirty="0" smtClean="0"/>
              <a:t>немає</a:t>
            </a:r>
            <a:r>
              <a:rPr lang="uk-UA" sz="4100" b="1" dirty="0"/>
              <a:t>,</a:t>
            </a:r>
            <a:endParaRPr lang="ru-RU" sz="4100" b="1" dirty="0"/>
          </a:p>
          <a:p>
            <a:pPr marL="0" indent="0" algn="r">
              <a:buNone/>
            </a:pPr>
            <a:r>
              <a:rPr lang="uk-UA" sz="4100" b="1" dirty="0"/>
              <a:t>Як </a:t>
            </a:r>
            <a:r>
              <a:rPr lang="uk-UA" sz="4100" b="1" dirty="0" err="1"/>
              <a:t>тая</a:t>
            </a:r>
            <a:r>
              <a:rPr lang="uk-UA" sz="4100" b="1" dirty="0"/>
              <a:t> мати </a:t>
            </a:r>
            <a:r>
              <a:rPr lang="uk-UA" sz="4100" b="1" dirty="0" err="1"/>
              <a:t>молодая</a:t>
            </a:r>
            <a:endParaRPr lang="ru-RU" sz="4100" b="1" dirty="0"/>
          </a:p>
          <a:p>
            <a:pPr marL="0" indent="0" algn="r">
              <a:buNone/>
            </a:pPr>
            <a:r>
              <a:rPr lang="uk-UA" sz="4100" b="1" dirty="0"/>
              <a:t>З своїм дитяточком </a:t>
            </a:r>
            <a:endParaRPr lang="uk-UA" sz="4100" b="1" dirty="0" smtClean="0"/>
          </a:p>
          <a:p>
            <a:pPr marL="0" indent="0" algn="r">
              <a:buNone/>
            </a:pPr>
            <a:r>
              <a:rPr lang="uk-UA" sz="4100" b="1" dirty="0" smtClean="0"/>
              <a:t>малим.</a:t>
            </a:r>
          </a:p>
          <a:p>
            <a:pPr marL="0" indent="0" algn="r">
              <a:buNone/>
            </a:pPr>
            <a:endParaRPr lang="ru-RU" sz="4100" b="1" dirty="0"/>
          </a:p>
          <a:p>
            <a:pPr marL="0" indent="0" algn="r">
              <a:buNone/>
            </a:pPr>
            <a:r>
              <a:rPr lang="uk-UA" sz="4100" b="1" i="1" dirty="0"/>
              <a:t>Т.Шевченко</a:t>
            </a:r>
            <a:endParaRPr lang="ru-RU" sz="4100" b="1" i="1" dirty="0"/>
          </a:p>
          <a:p>
            <a:pPr marL="0" indent="0">
              <a:buNone/>
            </a:pPr>
            <a:r>
              <a:rPr lang="ru-RU" sz="4400" b="1" dirty="0"/>
              <a:t> 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11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uk-UA" b="1" dirty="0" smtClean="0"/>
              <a:t>Тема жіночої долі – одна з провідних у творчості  Шевченка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dirty="0" smtClean="0"/>
              <a:t>   </a:t>
            </a:r>
            <a:r>
              <a:rPr lang="uk-UA" sz="2000" i="1" dirty="0" smtClean="0"/>
              <a:t>«Такого </a:t>
            </a:r>
            <a:r>
              <a:rPr lang="uk-UA" sz="2000" i="1" dirty="0" err="1" smtClean="0"/>
              <a:t>полум</a:t>
            </a:r>
            <a:r>
              <a:rPr lang="en-US" sz="2000" i="1" dirty="0" smtClean="0"/>
              <a:t>’</a:t>
            </a:r>
            <a:r>
              <a:rPr lang="uk-UA" sz="2000" i="1" dirty="0" err="1" smtClean="0"/>
              <a:t>яного</a:t>
            </a:r>
            <a:r>
              <a:rPr lang="uk-UA" sz="2000" i="1" dirty="0" smtClean="0"/>
              <a:t> культу материнства, такого апофеозу жіночого кохання і жіночої муки не знайти, мабуть, ні в одного з поетів світу. Нещасний в особистому житті, Шевченко найвищу і найчистішу красу світу бачив у жінці, в матері».  (М.Т.Рильський)</a:t>
            </a:r>
          </a:p>
          <a:p>
            <a:pPr marL="0" indent="0" algn="r">
              <a:buNone/>
            </a:pPr>
            <a:r>
              <a:rPr lang="uk-UA" sz="2000" dirty="0" smtClean="0"/>
              <a:t>М.Т.Рильськ</a:t>
            </a:r>
            <a:r>
              <a:rPr lang="uk-UA" sz="2000" b="1" dirty="0" smtClean="0"/>
              <a:t>ий</a:t>
            </a:r>
            <a:endParaRPr lang="ru-RU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9144000" cy="43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70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dirty="0" smtClean="0"/>
              <a:t>Кріпацька неволя – доля </a:t>
            </a:r>
            <a:br>
              <a:rPr lang="uk-UA" b="1" dirty="0" smtClean="0"/>
            </a:br>
            <a:r>
              <a:rPr lang="uk-UA" b="1" dirty="0" smtClean="0"/>
              <a:t>рідної матері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800" b="1" i="1" dirty="0" smtClean="0"/>
              <a:t>«… там матір </a:t>
            </a:r>
            <a:r>
              <a:rPr lang="uk-UA" sz="3800" b="1" i="1" dirty="0" err="1" smtClean="0"/>
              <a:t>добрую</a:t>
            </a:r>
            <a:r>
              <a:rPr lang="uk-UA" sz="3800" b="1" i="1" dirty="0" smtClean="0"/>
              <a:t> мою</a:t>
            </a:r>
            <a:endParaRPr lang="ru-RU" sz="3800" b="1" dirty="0" smtClean="0"/>
          </a:p>
          <a:p>
            <a:pPr marL="0" indent="0" algn="just">
              <a:buNone/>
            </a:pPr>
            <a:r>
              <a:rPr lang="uk-UA" sz="3800" b="1" i="1" dirty="0" smtClean="0"/>
              <a:t>Ще </a:t>
            </a:r>
            <a:r>
              <a:rPr lang="uk-UA" sz="3800" b="1" i="1" dirty="0" err="1"/>
              <a:t>молодую</a:t>
            </a:r>
            <a:r>
              <a:rPr lang="uk-UA" sz="3800" b="1" i="1" dirty="0"/>
              <a:t> </a:t>
            </a:r>
            <a:endParaRPr lang="uk-UA" sz="3800" b="1" i="1" dirty="0" smtClean="0"/>
          </a:p>
          <a:p>
            <a:pPr marL="0" indent="0" algn="just">
              <a:buNone/>
            </a:pPr>
            <a:r>
              <a:rPr lang="uk-UA" sz="3800" b="1" i="1" dirty="0" smtClean="0"/>
              <a:t>у </a:t>
            </a:r>
            <a:r>
              <a:rPr lang="uk-UA" sz="3800" b="1" i="1" dirty="0"/>
              <a:t>могилу</a:t>
            </a:r>
            <a:endParaRPr lang="ru-RU" sz="3800" b="1" dirty="0"/>
          </a:p>
          <a:p>
            <a:pPr marL="0" indent="0" algn="just">
              <a:buNone/>
            </a:pPr>
            <a:r>
              <a:rPr lang="uk-UA" sz="3800" b="1" i="1" dirty="0"/>
              <a:t>Нужда та </a:t>
            </a:r>
            <a:r>
              <a:rPr lang="uk-UA" sz="3800" b="1" i="1" dirty="0" smtClean="0"/>
              <a:t>праця</a:t>
            </a:r>
          </a:p>
          <a:p>
            <a:pPr marL="0" indent="0" algn="just">
              <a:buNone/>
            </a:pPr>
            <a:r>
              <a:rPr lang="uk-UA" sz="3800" b="1" i="1" dirty="0" smtClean="0"/>
              <a:t>положили</a:t>
            </a:r>
            <a:r>
              <a:rPr lang="uk-UA" sz="3800" b="1" i="1" dirty="0"/>
              <a:t>».</a:t>
            </a:r>
            <a:endParaRPr lang="ru-RU" sz="3800" b="1" dirty="0"/>
          </a:p>
          <a:p>
            <a:pPr algn="just"/>
            <a:endParaRPr lang="ru-RU" sz="3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2560743"/>
            <a:ext cx="52387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44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шевченко жі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5804"/>
            <a:ext cx="7344816" cy="661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28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4540" y="260648"/>
            <a:ext cx="8229600" cy="1143000"/>
          </a:xfrm>
        </p:spPr>
        <p:txBody>
          <a:bodyPr>
            <a:noAutofit/>
          </a:bodyPr>
          <a:lstStyle/>
          <a:p>
            <a:r>
              <a:rPr lang="uk-UA" b="1" dirty="0" smtClean="0"/>
              <a:t>Різні типи втілення </a:t>
            </a:r>
            <a:br>
              <a:rPr lang="uk-UA" b="1" dirty="0" smtClean="0"/>
            </a:br>
            <a:r>
              <a:rPr lang="uk-UA" b="1" dirty="0" smtClean="0"/>
              <a:t>жіночої долі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484784"/>
            <a:ext cx="4040188" cy="639762"/>
          </a:xfrm>
        </p:spPr>
        <p:txBody>
          <a:bodyPr>
            <a:normAutofit fontScale="25000" lnSpcReduction="20000"/>
          </a:bodyPr>
          <a:lstStyle/>
          <a:p>
            <a:endParaRPr lang="uk-UA" dirty="0" smtClean="0"/>
          </a:p>
          <a:p>
            <a:r>
              <a:rPr lang="uk-UA" sz="9600" dirty="0" smtClean="0"/>
              <a:t>Романтичний</a:t>
            </a:r>
          </a:p>
          <a:p>
            <a:r>
              <a:rPr lang="uk-UA" sz="9600" dirty="0" smtClean="0"/>
              <a:t>«Катерина» (1838)</a:t>
            </a:r>
            <a:endParaRPr lang="ru-RU" sz="9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129400" y="1556792"/>
            <a:ext cx="4041775" cy="639762"/>
          </a:xfrm>
        </p:spPr>
        <p:txBody>
          <a:bodyPr>
            <a:noAutofit/>
          </a:bodyPr>
          <a:lstStyle/>
          <a:p>
            <a:pPr algn="r"/>
            <a:r>
              <a:rPr lang="uk-UA" dirty="0" smtClean="0"/>
              <a:t>Реалістично-побутовий </a:t>
            </a:r>
          </a:p>
          <a:p>
            <a:pPr algn="r"/>
            <a:r>
              <a:rPr lang="uk-UA" dirty="0" smtClean="0"/>
              <a:t>«Наймичка» (1845)</a:t>
            </a:r>
            <a:endParaRPr lang="ru-RU" dirty="0"/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872"/>
            <a:ext cx="3263267" cy="43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40" y="2348880"/>
            <a:ext cx="3168000" cy="434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2915816" y="2895600"/>
            <a:ext cx="3312368" cy="2628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Змалювання  жінок-покриток.</a:t>
            </a:r>
          </a:p>
          <a:p>
            <a:pPr algn="ctr"/>
            <a:r>
              <a:rPr lang="uk-UA" dirty="0" smtClean="0"/>
              <a:t>Любов Катерини й Ганни до своїх дітей.</a:t>
            </a:r>
          </a:p>
          <a:p>
            <a:pPr algn="ctr"/>
            <a:r>
              <a:rPr lang="uk-UA" dirty="0" smtClean="0"/>
              <a:t>Спільне суспільне тло.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5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5" y="2420888"/>
            <a:ext cx="4456113" cy="427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118" y="83671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 smtClean="0"/>
              <a:t>Рефлексія:</a:t>
            </a:r>
            <a:br>
              <a:rPr lang="uk-UA" b="1" dirty="0" smtClean="0"/>
            </a:br>
            <a:r>
              <a:rPr lang="ru-RU" sz="3600" b="1" dirty="0" err="1"/>
              <a:t>Який</a:t>
            </a:r>
            <a:r>
              <a:rPr lang="ru-RU" sz="3600" b="1" dirty="0"/>
              <a:t> </a:t>
            </a:r>
            <a:r>
              <a:rPr lang="ru-RU" sz="3600" b="1" dirty="0" err="1"/>
              <a:t>життєвий</a:t>
            </a:r>
            <a:r>
              <a:rPr lang="ru-RU" sz="3600" b="1" dirty="0"/>
              <a:t> </a:t>
            </a:r>
            <a:r>
              <a:rPr lang="ru-RU" sz="3600" b="1" dirty="0" err="1"/>
              <a:t>досвід</a:t>
            </a:r>
            <a:r>
              <a:rPr lang="ru-RU" sz="3600" b="1" dirty="0"/>
              <a:t> </a:t>
            </a:r>
            <a:r>
              <a:rPr lang="ru-RU" sz="3600" b="1" dirty="0" err="1"/>
              <a:t>здобули</a:t>
            </a:r>
            <a:r>
              <a:rPr lang="ru-RU" sz="3600" b="1" dirty="0"/>
              <a:t> </a:t>
            </a:r>
            <a:r>
              <a:rPr lang="ru-RU" sz="3600" b="1" dirty="0" err="1"/>
              <a:t>ви</a:t>
            </a:r>
            <a:r>
              <a:rPr lang="ru-RU" sz="3600" b="1" dirty="0"/>
              <a:t> </a:t>
            </a:r>
            <a:r>
              <a:rPr lang="ru-RU" sz="3600" b="1" dirty="0" err="1"/>
              <a:t>сьогодні</a:t>
            </a:r>
            <a:r>
              <a:rPr lang="ru-RU" sz="3600" b="1" dirty="0"/>
              <a:t> на </a:t>
            </a:r>
            <a:r>
              <a:rPr lang="ru-RU" sz="3600" b="1" dirty="0" err="1"/>
              <a:t>уроці</a:t>
            </a:r>
            <a:r>
              <a:rPr lang="ru-RU" sz="3600" b="1" dirty="0"/>
              <a:t>?</a:t>
            </a:r>
            <a:br>
              <a:rPr lang="ru-RU" sz="3600" b="1" dirty="0"/>
            </a:br>
            <a:r>
              <a:rPr lang="ru-RU" sz="3600" b="1" dirty="0" err="1"/>
              <a:t>Які</a:t>
            </a:r>
            <a:r>
              <a:rPr lang="ru-RU" sz="3600" b="1" dirty="0"/>
              <a:t> </a:t>
            </a:r>
            <a:r>
              <a:rPr lang="ru-RU" sz="3600" b="1" dirty="0" err="1"/>
              <a:t>моральні</a:t>
            </a:r>
            <a:r>
              <a:rPr lang="ru-RU" sz="3600" b="1" dirty="0"/>
              <a:t> </a:t>
            </a:r>
            <a:r>
              <a:rPr lang="ru-RU" sz="3600" b="1" dirty="0" err="1"/>
              <a:t>цінності</a:t>
            </a:r>
            <a:r>
              <a:rPr lang="ru-RU" sz="3600" b="1" dirty="0"/>
              <a:t> </a:t>
            </a:r>
            <a:r>
              <a:rPr lang="ru-RU" sz="3600" b="1" dirty="0" err="1"/>
              <a:t>візьмете</a:t>
            </a:r>
            <a:r>
              <a:rPr lang="ru-RU" sz="3600" b="1" dirty="0"/>
              <a:t> </a:t>
            </a:r>
            <a:r>
              <a:rPr lang="ru-RU" sz="3600" b="1" dirty="0" err="1"/>
              <a:t>із</a:t>
            </a:r>
            <a:r>
              <a:rPr lang="ru-RU" sz="3600" b="1" dirty="0"/>
              <a:t> собою в </a:t>
            </a:r>
            <a:r>
              <a:rPr lang="ru-RU" sz="3600" b="1" dirty="0" err="1"/>
              <a:t>життєву</a:t>
            </a:r>
            <a:r>
              <a:rPr lang="ru-RU" sz="3600" b="1" dirty="0"/>
              <a:t> дорогу?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29785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uk-UA" altLang="ru-RU" b="1" i="1" dirty="0" smtClean="0">
                <a:solidFill>
                  <a:srgbClr val="C00000"/>
                </a:solidFill>
              </a:rPr>
              <a:t>Живи за законами моралі!</a:t>
            </a:r>
            <a:r>
              <a:rPr lang="ru-RU" altLang="ru-RU" b="1" i="1" dirty="0" smtClean="0">
                <a:solidFill>
                  <a:srgbClr val="C00000"/>
                </a:solidFill>
              </a:rPr>
              <a:t>                                            </a:t>
            </a:r>
            <a:r>
              <a:rPr lang="uk-UA" altLang="ru-RU" b="1" i="1" dirty="0" smtClean="0">
                <a:solidFill>
                  <a:srgbClr val="C00000"/>
                </a:solidFill>
              </a:rPr>
              <a:t>Будь гідним сином чи донькою!                                                             Поважай жінку — </a:t>
            </a:r>
          </a:p>
          <a:p>
            <a:pPr marL="0" indent="0" algn="r">
              <a:buNone/>
            </a:pPr>
            <a:r>
              <a:rPr lang="uk-UA" altLang="ru-RU" b="1" i="1" dirty="0" smtClean="0">
                <a:solidFill>
                  <a:srgbClr val="C00000"/>
                </a:solidFill>
              </a:rPr>
              <a:t>берегиню роду людського.</a:t>
            </a:r>
          </a:p>
          <a:p>
            <a:pPr marL="0" indent="0" algn="r">
              <a:buNone/>
            </a:pPr>
            <a:r>
              <a:rPr lang="uk-UA" altLang="ru-RU" b="1" i="1" dirty="0" smtClean="0">
                <a:solidFill>
                  <a:srgbClr val="0070C0"/>
                </a:solidFill>
              </a:rPr>
              <a:t>«</a:t>
            </a:r>
            <a:r>
              <a:rPr lang="uk-UA" altLang="ru-RU" b="1" i="1" dirty="0">
                <a:solidFill>
                  <a:srgbClr val="0070C0"/>
                </a:solidFill>
              </a:rPr>
              <a:t>Отож-то </a:t>
            </a:r>
            <a:r>
              <a:rPr lang="uk-UA" altLang="ru-RU" b="1" i="1" dirty="0" smtClean="0">
                <a:solidFill>
                  <a:srgbClr val="0070C0"/>
                </a:solidFill>
              </a:rPr>
              <a:t>дивіться</a:t>
            </a:r>
          </a:p>
          <a:p>
            <a:pPr marL="0" indent="0" algn="r">
              <a:buNone/>
            </a:pPr>
            <a:r>
              <a:rPr lang="uk-UA" altLang="ru-RU" b="1" i="1" dirty="0" smtClean="0">
                <a:solidFill>
                  <a:srgbClr val="0070C0"/>
                </a:solidFill>
              </a:rPr>
              <a:t> </a:t>
            </a:r>
            <a:r>
              <a:rPr lang="uk-UA" altLang="ru-RU" b="1" i="1" dirty="0">
                <a:solidFill>
                  <a:srgbClr val="0070C0"/>
                </a:solidFill>
              </a:rPr>
              <a:t>та кайтесь, дівчата, </a:t>
            </a:r>
            <a:endParaRPr lang="uk-UA" altLang="ru-RU" b="1" i="1" dirty="0" smtClean="0">
              <a:solidFill>
                <a:srgbClr val="0070C0"/>
              </a:solidFill>
            </a:endParaRPr>
          </a:p>
          <a:p>
            <a:pPr marL="0" indent="0" algn="r">
              <a:buNone/>
            </a:pPr>
            <a:r>
              <a:rPr lang="uk-UA" altLang="ru-RU" b="1" i="1" dirty="0" smtClean="0">
                <a:solidFill>
                  <a:srgbClr val="0070C0"/>
                </a:solidFill>
              </a:rPr>
              <a:t>Щоб </a:t>
            </a:r>
            <a:r>
              <a:rPr lang="uk-UA" altLang="ru-RU" b="1" i="1" dirty="0">
                <a:solidFill>
                  <a:srgbClr val="0070C0"/>
                </a:solidFill>
              </a:rPr>
              <a:t>не </a:t>
            </a:r>
            <a:r>
              <a:rPr lang="uk-UA" altLang="ru-RU" b="1" i="1" dirty="0" smtClean="0">
                <a:solidFill>
                  <a:srgbClr val="0070C0"/>
                </a:solidFill>
              </a:rPr>
              <a:t>довелося</a:t>
            </a:r>
          </a:p>
          <a:p>
            <a:pPr marL="0" indent="0" algn="r">
              <a:buNone/>
            </a:pPr>
            <a:r>
              <a:rPr lang="uk-UA" altLang="ru-RU" b="1" i="1" dirty="0" smtClean="0">
                <a:solidFill>
                  <a:srgbClr val="0070C0"/>
                </a:solidFill>
              </a:rPr>
              <a:t> </a:t>
            </a:r>
            <a:r>
              <a:rPr lang="uk-UA" altLang="ru-RU" b="1" i="1" dirty="0">
                <a:solidFill>
                  <a:srgbClr val="0070C0"/>
                </a:solidFill>
              </a:rPr>
              <a:t>москаля шукати…»</a:t>
            </a:r>
          </a:p>
          <a:p>
            <a:pPr marL="0" indent="0" algn="r">
              <a:buNone/>
            </a:pPr>
            <a:r>
              <a:rPr lang="uk-UA" altLang="ru-RU" b="1" i="1" dirty="0">
                <a:solidFill>
                  <a:srgbClr val="0070C0"/>
                </a:solidFill>
              </a:rPr>
              <a:t>   Т.Г.Шевченко</a:t>
            </a:r>
            <a:endParaRPr lang="ru-RU" altLang="ru-RU" b="1" i="1" dirty="0">
              <a:solidFill>
                <a:srgbClr val="0070C0"/>
              </a:solidFill>
            </a:endParaRPr>
          </a:p>
          <a:p>
            <a:pPr algn="ctr"/>
            <a:endParaRPr lang="uk-UA" altLang="ru-RU" b="1" i="1" dirty="0" smtClean="0">
              <a:solidFill>
                <a:srgbClr val="C00000"/>
              </a:solidFill>
            </a:endParaRPr>
          </a:p>
          <a:p>
            <a:endParaRPr lang="ru-RU" altLang="ru-RU" b="1" i="1" dirty="0" smtClean="0">
              <a:solidFill>
                <a:srgbClr val="C00000"/>
              </a:solidFill>
            </a:endParaRP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212976"/>
            <a:ext cx="8229600" cy="4525963"/>
          </a:xfrm>
        </p:spPr>
        <p:txBody>
          <a:bodyPr/>
          <a:lstStyle/>
          <a:p>
            <a:r>
              <a:rPr lang="uk-UA" dirty="0" smtClean="0"/>
              <a:t>Виписати з вірша «У нашім раї на землі» художні засоби.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5076000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4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1084</TotalTime>
  <Words>193</Words>
  <Application>Microsoft Office PowerPoint</Application>
  <PresentationFormat>Екран (4:3)</PresentationFormat>
  <Paragraphs>40</Paragraphs>
  <Slides>8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Трагедія жінки матері боротьба за своє материнство жорстокість народної моралі</vt:lpstr>
      <vt:lpstr>Епіграф:</vt:lpstr>
      <vt:lpstr>Тема жіночої долі – одна з провідних у творчості  Шевченка</vt:lpstr>
      <vt:lpstr>Кріпацька неволя – доля  рідної матері</vt:lpstr>
      <vt:lpstr>Презентація PowerPoint</vt:lpstr>
      <vt:lpstr>Різні типи втілення  жіночої долі</vt:lpstr>
      <vt:lpstr>Рефлексія: Який життєвий досвід здобули ви сьогодні на уроці? Які моральні цінності візьмете із собою в життєву дорогу?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–дослідження на тему: «Різні  типи  втілення теми жіночої  долі  у  творчості   Т. Г. Шевченка: романтичний («Катерина»), реалістично-побутовий («Наймичка»). »</dc:title>
  <dc:creator>User</dc:creator>
  <cp:lastModifiedBy>User</cp:lastModifiedBy>
  <cp:revision>111</cp:revision>
  <dcterms:created xsi:type="dcterms:W3CDTF">2021-02-17T18:18:11Z</dcterms:created>
  <dcterms:modified xsi:type="dcterms:W3CDTF">2021-03-30T07:33:26Z</dcterms:modified>
</cp:coreProperties>
</file>