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8" r:id="rId3"/>
    <p:sldId id="261" r:id="rId4"/>
    <p:sldId id="264" r:id="rId5"/>
    <p:sldId id="257" r:id="rId6"/>
    <p:sldId id="272" r:id="rId7"/>
    <p:sldId id="262" r:id="rId8"/>
    <p:sldId id="263" r:id="rId9"/>
    <p:sldId id="266" r:id="rId10"/>
    <p:sldId id="267" r:id="rId11"/>
    <p:sldId id="273" r:id="rId12"/>
    <p:sldId id="269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15" autoAdjust="0"/>
    <p:restoredTop sz="94671" autoAdjust="0"/>
  </p:normalViewPr>
  <p:slideViewPr>
    <p:cSldViewPr>
      <p:cViewPr varScale="1">
        <p:scale>
          <a:sx n="65" d="100"/>
          <a:sy n="65" d="100"/>
        </p:scale>
        <p:origin x="1312" y="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30717-041B-4C01-AD5A-556583D744BF}" type="datetimeFigureOut">
              <a:rPr lang="ru-RU" smtClean="0"/>
              <a:pPr/>
              <a:t>12.03.2021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6E9BE-0530-4546-861D-91A26A152C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30717-041B-4C01-AD5A-556583D744BF}" type="datetimeFigureOut">
              <a:rPr lang="ru-RU" smtClean="0"/>
              <a:pPr/>
              <a:t>12.03.2021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6E9BE-0530-4546-861D-91A26A152C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30717-041B-4C01-AD5A-556583D744BF}" type="datetimeFigureOut">
              <a:rPr lang="ru-RU" smtClean="0"/>
              <a:pPr/>
              <a:t>12.03.2021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6E9BE-0530-4546-861D-91A26A152C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30717-041B-4C01-AD5A-556583D744BF}" type="datetimeFigureOut">
              <a:rPr lang="ru-RU" smtClean="0"/>
              <a:pPr/>
              <a:t>12.03.2021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6E9BE-0530-4546-861D-91A26A152C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30717-041B-4C01-AD5A-556583D744BF}" type="datetimeFigureOut">
              <a:rPr lang="ru-RU" smtClean="0"/>
              <a:pPr/>
              <a:t>12.03.2021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6E9BE-0530-4546-861D-91A26A152C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30717-041B-4C01-AD5A-556583D744BF}" type="datetimeFigureOut">
              <a:rPr lang="ru-RU" smtClean="0"/>
              <a:pPr/>
              <a:t>12.03.2021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6E9BE-0530-4546-861D-91A26A152C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30717-041B-4C01-AD5A-556583D744BF}" type="datetimeFigureOut">
              <a:rPr lang="ru-RU" smtClean="0"/>
              <a:pPr/>
              <a:t>12.03.2021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6E9BE-0530-4546-861D-91A26A152C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30717-041B-4C01-AD5A-556583D744BF}" type="datetimeFigureOut">
              <a:rPr lang="ru-RU" smtClean="0"/>
              <a:pPr/>
              <a:t>12.03.2021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6E9BE-0530-4546-861D-91A26A152C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30717-041B-4C01-AD5A-556583D744BF}" type="datetimeFigureOut">
              <a:rPr lang="ru-RU" smtClean="0"/>
              <a:pPr/>
              <a:t>12.03.2021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6E9BE-0530-4546-861D-91A26A152C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30717-041B-4C01-AD5A-556583D744BF}" type="datetimeFigureOut">
              <a:rPr lang="ru-RU" smtClean="0"/>
              <a:pPr/>
              <a:t>12.03.2021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6E9BE-0530-4546-861D-91A26A152C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30717-041B-4C01-AD5A-556583D744BF}" type="datetimeFigureOut">
              <a:rPr lang="ru-RU" smtClean="0"/>
              <a:pPr/>
              <a:t>12.03.2021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6E9BE-0530-4546-861D-91A26A152C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E30717-041B-4C01-AD5A-556583D744BF}" type="datetimeFigureOut">
              <a:rPr lang="ru-RU" smtClean="0"/>
              <a:pPr/>
              <a:t>12.03.2021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36E9BE-0530-4546-861D-91A26A152C6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ransition>
    <p:wedg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2627784" y="1628800"/>
            <a:ext cx="5832475" cy="28803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4800" b="1" dirty="0" smtClean="0">
                <a:solidFill>
                  <a:srgbClr val="FF0000"/>
                </a:solidFill>
                <a:effectLst>
                  <a:innerShdw blurRad="114300">
                    <a:prstClr val="black"/>
                  </a:innerShdw>
                </a:effectLst>
              </a:rPr>
              <a:t>Вправи на визначення часових форм дієслів</a:t>
            </a:r>
          </a:p>
          <a:p>
            <a:r>
              <a:rPr lang="uk-UA" sz="4800" b="1" dirty="0" smtClean="0">
                <a:solidFill>
                  <a:srgbClr val="FF0000"/>
                </a:solidFill>
                <a:effectLst>
                  <a:innerShdw blurRad="114300">
                    <a:prstClr val="black"/>
                  </a:innerShdw>
                </a:effectLst>
              </a:rPr>
              <a:t>3 клас</a:t>
            </a:r>
            <a:r>
              <a:rPr lang="ru-RU" sz="4800" b="1" dirty="0" smtClean="0">
                <a:solidFill>
                  <a:srgbClr val="FF0000"/>
                </a:solidFill>
                <a:effectLst>
                  <a:innerShdw blurRad="114300">
                    <a:prstClr val="black"/>
                  </a:innerShdw>
                </a:effectLst>
              </a:rPr>
              <a:t/>
            </a:r>
            <a:br>
              <a:rPr lang="ru-RU" sz="4800" b="1" dirty="0" smtClean="0">
                <a:solidFill>
                  <a:srgbClr val="FF0000"/>
                </a:solidFill>
                <a:effectLst>
                  <a:innerShdw blurRad="114300">
                    <a:prstClr val="black"/>
                  </a:innerShdw>
                </a:effectLst>
              </a:rPr>
            </a:br>
            <a:endParaRPr lang="ru-RU" sz="4800" dirty="0">
              <a:solidFill>
                <a:srgbClr val="FF0000"/>
              </a:solidFill>
              <a:effectLst>
                <a:innerShdw blurRad="114300">
                  <a:prstClr val="black"/>
                </a:innerShdw>
              </a:effectLst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2699792" y="4869160"/>
            <a:ext cx="5256584" cy="1224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ru-RU" dirty="0">
              <a:solidFill>
                <a:srgbClr val="04320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398296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  <a:alpha val="8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"/>
          <p:cNvSpPr>
            <a:spLocks noChangeAspect="1" noEditPoints="1" noChangeArrowheads="1"/>
          </p:cNvSpPr>
          <p:nvPr/>
        </p:nvSpPr>
        <p:spPr bwMode="auto">
          <a:xfrm>
            <a:off x="6083300" y="3517900"/>
            <a:ext cx="2555875" cy="1495425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algn="ctr">
              <a:lnSpc>
                <a:spcPct val="100000"/>
              </a:lnSpc>
              <a:defRPr/>
            </a:pPr>
            <a:r>
              <a:rPr lang="uk-UA" sz="1800" b="0" i="0" dirty="0"/>
              <a:t>Вправа</a:t>
            </a:r>
            <a:endParaRPr lang="en-US" sz="1800" b="0" i="0" dirty="0"/>
          </a:p>
          <a:p>
            <a:pPr algn="ctr">
              <a:lnSpc>
                <a:spcPct val="100000"/>
              </a:lnSpc>
              <a:defRPr/>
            </a:pPr>
            <a:r>
              <a:rPr lang="uk-UA" sz="1800" b="0" i="0" dirty="0" smtClean="0"/>
              <a:t>“</a:t>
            </a:r>
            <a:r>
              <a:rPr lang="uk-UA" dirty="0" err="1"/>
              <a:t>Ґ</a:t>
            </a:r>
            <a:r>
              <a:rPr lang="uk-UA" sz="1800" b="0" i="0" dirty="0" err="1" smtClean="0"/>
              <a:t>ронування</a:t>
            </a:r>
            <a:r>
              <a:rPr lang="uk-UA" sz="1800" b="0" i="0" dirty="0"/>
              <a:t>”</a:t>
            </a:r>
            <a:endParaRPr lang="ru-RU" sz="1800" b="0" i="0" dirty="0"/>
          </a:p>
        </p:txBody>
      </p:sp>
      <p:sp>
        <p:nvSpPr>
          <p:cNvPr id="6" name="Cloud"/>
          <p:cNvSpPr>
            <a:spLocks noChangeAspect="1" noEditPoints="1" noChangeArrowheads="1"/>
          </p:cNvSpPr>
          <p:nvPr/>
        </p:nvSpPr>
        <p:spPr bwMode="auto">
          <a:xfrm>
            <a:off x="3384550" y="89042"/>
            <a:ext cx="2520950" cy="1495425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algn="ctr">
              <a:lnSpc>
                <a:spcPct val="100000"/>
              </a:lnSpc>
              <a:defRPr/>
            </a:pPr>
            <a:r>
              <a:rPr lang="uk-UA" sz="1800" b="0" i="0"/>
              <a:t>“Очікування”</a:t>
            </a:r>
          </a:p>
          <a:p>
            <a:pPr algn="ctr">
              <a:lnSpc>
                <a:spcPct val="100000"/>
              </a:lnSpc>
              <a:defRPr/>
            </a:pPr>
            <a:r>
              <a:rPr lang="uk-UA" sz="1800" b="0" i="0"/>
              <a:t>“Мікрофон”</a:t>
            </a:r>
            <a:endParaRPr lang="ru-RU" sz="1800" b="0" i="0"/>
          </a:p>
        </p:txBody>
      </p:sp>
      <p:sp>
        <p:nvSpPr>
          <p:cNvPr id="7" name="Cloud"/>
          <p:cNvSpPr>
            <a:spLocks noChangeAspect="1" noEditPoints="1" noChangeArrowheads="1"/>
          </p:cNvSpPr>
          <p:nvPr/>
        </p:nvSpPr>
        <p:spPr bwMode="auto">
          <a:xfrm>
            <a:off x="6083300" y="364353"/>
            <a:ext cx="2232025" cy="1495425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algn="ctr">
              <a:lnSpc>
                <a:spcPct val="100000"/>
              </a:lnSpc>
              <a:defRPr/>
            </a:pPr>
            <a:r>
              <a:rPr lang="uk-UA" sz="1800" b="0" i="0"/>
              <a:t>Стратегія</a:t>
            </a:r>
          </a:p>
          <a:p>
            <a:pPr algn="ctr">
              <a:lnSpc>
                <a:spcPct val="100000"/>
              </a:lnSpc>
              <a:defRPr/>
            </a:pPr>
            <a:r>
              <a:rPr lang="uk-UA" sz="1800" b="0" i="0"/>
              <a:t>“Кубування”</a:t>
            </a:r>
            <a:endParaRPr lang="ru-RU" sz="1800" b="0" i="0"/>
          </a:p>
        </p:txBody>
      </p:sp>
      <p:pic>
        <p:nvPicPr>
          <p:cNvPr id="8" name="Picture 79" descr="64323228_48464139_789_thumb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1412875"/>
            <a:ext cx="3087688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loud"/>
          <p:cNvSpPr>
            <a:spLocks noChangeAspect="1" noEditPoints="1" noChangeArrowheads="1"/>
          </p:cNvSpPr>
          <p:nvPr/>
        </p:nvSpPr>
        <p:spPr bwMode="auto">
          <a:xfrm>
            <a:off x="323850" y="1104626"/>
            <a:ext cx="2879725" cy="1423988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algn="ctr">
              <a:lnSpc>
                <a:spcPct val="100000"/>
              </a:lnSpc>
              <a:defRPr/>
            </a:pPr>
            <a:r>
              <a:rPr lang="uk-UA" sz="1800" b="0" i="0" dirty="0" smtClean="0"/>
              <a:t>Каліграфічна хвилинка</a:t>
            </a:r>
            <a:endParaRPr lang="uk-UA" sz="1800" b="0" i="0" dirty="0"/>
          </a:p>
          <a:p>
            <a:pPr algn="ctr">
              <a:lnSpc>
                <a:spcPct val="100000"/>
              </a:lnSpc>
              <a:defRPr/>
            </a:pPr>
            <a:endParaRPr lang="ru-RU" sz="1800" b="0" i="0" dirty="0"/>
          </a:p>
        </p:txBody>
      </p:sp>
      <p:sp>
        <p:nvSpPr>
          <p:cNvPr id="10" name="Cloud"/>
          <p:cNvSpPr>
            <a:spLocks noChangeAspect="1" noEditPoints="1" noChangeArrowheads="1"/>
          </p:cNvSpPr>
          <p:nvPr/>
        </p:nvSpPr>
        <p:spPr bwMode="auto">
          <a:xfrm>
            <a:off x="3851275" y="5013325"/>
            <a:ext cx="2232025" cy="1495425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algn="ctr">
              <a:lnSpc>
                <a:spcPct val="100000"/>
              </a:lnSpc>
              <a:defRPr/>
            </a:pPr>
            <a:r>
              <a:rPr lang="uk-UA" sz="1800" b="0" i="0" dirty="0" smtClean="0"/>
              <a:t>Гра « </a:t>
            </a:r>
            <a:r>
              <a:rPr lang="uk-UA" dirty="0" smtClean="0"/>
              <a:t>Вилучи зайве</a:t>
            </a:r>
            <a:r>
              <a:rPr lang="uk-UA" sz="1800" b="0" i="0" dirty="0" smtClean="0"/>
              <a:t>»</a:t>
            </a:r>
            <a:endParaRPr lang="uk-UA" sz="1800" b="0" i="0" dirty="0"/>
          </a:p>
        </p:txBody>
      </p:sp>
      <p:sp>
        <p:nvSpPr>
          <p:cNvPr id="11" name="Cloud"/>
          <p:cNvSpPr>
            <a:spLocks noChangeAspect="1" noEditPoints="1" noChangeArrowheads="1"/>
          </p:cNvSpPr>
          <p:nvPr/>
        </p:nvSpPr>
        <p:spPr bwMode="auto">
          <a:xfrm>
            <a:off x="6290994" y="1861567"/>
            <a:ext cx="2232025" cy="1495425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algn="ctr">
              <a:lnSpc>
                <a:spcPct val="100000"/>
              </a:lnSpc>
              <a:defRPr/>
            </a:pPr>
            <a:r>
              <a:rPr lang="uk-UA" sz="1800" b="0" i="0" dirty="0"/>
              <a:t>Творча робота в групах</a:t>
            </a:r>
            <a:endParaRPr lang="ru-RU" sz="1800" b="0" i="0" dirty="0"/>
          </a:p>
        </p:txBody>
      </p:sp>
      <p:sp>
        <p:nvSpPr>
          <p:cNvPr id="13" name="Cloud"/>
          <p:cNvSpPr>
            <a:spLocks noChangeAspect="1" noEditPoints="1" noChangeArrowheads="1"/>
          </p:cNvSpPr>
          <p:nvPr/>
        </p:nvSpPr>
        <p:spPr bwMode="auto">
          <a:xfrm>
            <a:off x="539552" y="3365602"/>
            <a:ext cx="2232025" cy="1495425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algn="ctr">
              <a:lnSpc>
                <a:spcPct val="100000"/>
              </a:lnSpc>
              <a:defRPr/>
            </a:pPr>
            <a:endParaRPr lang="uk-UA" sz="1800" b="0" i="0" dirty="0" smtClean="0"/>
          </a:p>
          <a:p>
            <a:pPr algn="ctr">
              <a:lnSpc>
                <a:spcPct val="100000"/>
              </a:lnSpc>
              <a:defRPr/>
            </a:pPr>
            <a:r>
              <a:rPr lang="uk-UA" sz="1800" b="0" i="0" dirty="0" err="1" smtClean="0"/>
              <a:t>Фізхвилинка</a:t>
            </a:r>
            <a:endParaRPr lang="uk-UA" sz="1800" b="0" i="0" dirty="0"/>
          </a:p>
        </p:txBody>
      </p:sp>
      <p:sp>
        <p:nvSpPr>
          <p:cNvPr id="14" name="Cloud"/>
          <p:cNvSpPr>
            <a:spLocks noChangeAspect="1" noEditPoints="1" noChangeArrowheads="1"/>
          </p:cNvSpPr>
          <p:nvPr/>
        </p:nvSpPr>
        <p:spPr bwMode="auto">
          <a:xfrm>
            <a:off x="1450615" y="4850189"/>
            <a:ext cx="2232025" cy="1495425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algn="ctr">
              <a:lnSpc>
                <a:spcPct val="100000"/>
              </a:lnSpc>
              <a:defRPr/>
            </a:pPr>
            <a:r>
              <a:rPr lang="uk-UA" dirty="0" smtClean="0"/>
              <a:t>Робота з підручником</a:t>
            </a:r>
            <a:endParaRPr lang="uk-UA" sz="1800" b="0" i="0" dirty="0"/>
          </a:p>
        </p:txBody>
      </p:sp>
    </p:spTree>
    <p:extLst>
      <p:ext uri="{BB962C8B-B14F-4D97-AF65-F5344CB8AC3E}">
        <p14:creationId xmlns:p14="http://schemas.microsoft.com/office/powerpoint/2010/main" val="3969134459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4948" y="112474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uk-UA" sz="9800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Квітень</a:t>
            </a:r>
            <a:r>
              <a:rPr lang="uk-UA" dirty="0"/>
              <a:t/>
            </a:r>
            <a:br>
              <a:rPr lang="uk-UA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4948" y="2132856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uk-UA" dirty="0" smtClean="0"/>
          </a:p>
          <a:p>
            <a:pPr marL="0" indent="0" algn="ctr">
              <a:buNone/>
            </a:pPr>
            <a:endParaRPr lang="uk-UA" dirty="0"/>
          </a:p>
          <a:p>
            <a:pPr marL="0" indent="0" algn="ctr">
              <a:buNone/>
            </a:pPr>
            <a:endParaRPr lang="uk-UA" dirty="0" smtClean="0"/>
          </a:p>
          <a:p>
            <a:pPr marL="0" indent="0" algn="ctr">
              <a:buNone/>
            </a:pPr>
            <a:endParaRPr lang="uk-UA" dirty="0"/>
          </a:p>
          <a:p>
            <a:pPr marL="0" indent="0" algn="ctr">
              <a:buNone/>
            </a:pPr>
            <a:endParaRPr lang="uk-UA" sz="4000" dirty="0" smtClean="0">
              <a:latin typeface="Monotype Corsiva" panose="03010101010201010101" pitchFamily="66" charset="0"/>
            </a:endParaRPr>
          </a:p>
          <a:p>
            <a:pPr marL="0" indent="0" algn="ctr">
              <a:buNone/>
            </a:pPr>
            <a:r>
              <a:rPr lang="uk-UA" sz="4000" dirty="0" smtClean="0">
                <a:solidFill>
                  <a:srgbClr val="006600"/>
                </a:solidFill>
                <a:latin typeface="Monotype Corsiva" panose="03010101010201010101" pitchFamily="66" charset="0"/>
              </a:rPr>
              <a:t>У квітні цвітуть весняні квіти.</a:t>
            </a:r>
            <a:endParaRPr lang="uk-UA" sz="4000" dirty="0">
              <a:solidFill>
                <a:srgbClr val="006600"/>
              </a:solidFill>
              <a:latin typeface="Monotype Corsiva" panose="03010101010201010101" pitchFamily="66" charset="0"/>
            </a:endParaRPr>
          </a:p>
          <a:p>
            <a:pPr marL="0" indent="0" algn="ctr">
              <a:buNone/>
            </a:pPr>
            <a:endParaRPr lang="uk-UA" dirty="0" smtClean="0"/>
          </a:p>
          <a:p>
            <a:pPr marL="0" indent="0" algn="ctr">
              <a:buNone/>
            </a:pPr>
            <a:endParaRPr lang="uk-UA" dirty="0"/>
          </a:p>
          <a:p>
            <a:pPr marL="0" indent="0" algn="ctr">
              <a:buNone/>
            </a:pPr>
            <a:endParaRPr lang="uk-UA" dirty="0" smtClean="0"/>
          </a:p>
          <a:p>
            <a:pPr marL="0" indent="0" algn="ctr">
              <a:buNone/>
            </a:pPr>
            <a:endParaRPr lang="uk-UA" dirty="0"/>
          </a:p>
          <a:p>
            <a:pPr marL="0" indent="0" algn="ctr">
              <a:buNone/>
            </a:pPr>
            <a:endParaRPr lang="ru-RU" dirty="0"/>
          </a:p>
        </p:txBody>
      </p:sp>
      <p:pic>
        <p:nvPicPr>
          <p:cNvPr id="4" name="Picture 4" descr="Еще не распустившиеся цветки абрикоса - Обои на рабочий стол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799658"/>
            <a:ext cx="4608512" cy="31980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7306167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258368" y="116632"/>
            <a:ext cx="2909193" cy="144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+mn-lt"/>
                <a:cs typeface="+mn-cs"/>
              </a:rPr>
              <a:t>Минулий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+mn-lt"/>
                <a:cs typeface="+mn-cs"/>
              </a:rPr>
              <a:t>час</a:t>
            </a:r>
            <a:endParaRPr lang="ru-RU" sz="44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+mn-lt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116632"/>
            <a:ext cx="3469989" cy="144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+mn-lt"/>
                <a:cs typeface="+mn-cs"/>
              </a:rPr>
              <a:t>Теперішній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+mn-lt"/>
                <a:cs typeface="+mn-cs"/>
              </a:rPr>
              <a:t>час</a:t>
            </a:r>
            <a:endParaRPr lang="ru-RU" sz="44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+mn-lt"/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132678" y="189406"/>
            <a:ext cx="3325590" cy="144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+mn-lt"/>
                <a:cs typeface="+mn-cs"/>
              </a:rPr>
              <a:t>Майбутній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+mn-lt"/>
                <a:cs typeface="+mn-cs"/>
              </a:rPr>
              <a:t>час</a:t>
            </a:r>
            <a:endParaRPr lang="ru-RU" sz="44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+mn-lt"/>
              <a:cs typeface="+mn-cs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183118" y="2940841"/>
            <a:ext cx="3188578" cy="286232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+mn-lt"/>
                <a:cs typeface="+mn-cs"/>
              </a:rPr>
              <a:t>Вказують на дії,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+mn-lt"/>
                <a:cs typeface="+mn-cs"/>
              </a:rPr>
              <a:t>які </a:t>
            </a:r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+mn-lt"/>
                <a:cs typeface="+mn-cs"/>
              </a:rPr>
              <a:t>відбулися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д</a:t>
            </a:r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о моменту розповіді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latin typeface="+mn-lt"/>
              <a:cs typeface="+mn-cs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20201" y="2988945"/>
            <a:ext cx="3039606" cy="34163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+mn-lt"/>
                <a:cs typeface="+mn-cs"/>
              </a:rPr>
              <a:t>Вказують на дії,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+mn-lt"/>
                <a:cs typeface="+mn-cs"/>
              </a:rPr>
              <a:t>які </a:t>
            </a:r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+mn-lt"/>
                <a:cs typeface="+mn-cs"/>
              </a:rPr>
              <a:t>відбуваються у момент розповіді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latin typeface="+mn-lt"/>
              <a:cs typeface="+mn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156991" y="3573016"/>
            <a:ext cx="2987009" cy="34163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+mn-lt"/>
                <a:cs typeface="+mn-cs"/>
              </a:rPr>
              <a:t>Вказують на дії, </a:t>
            </a:r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я</a:t>
            </a:r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+mn-lt"/>
                <a:cs typeface="+mn-cs"/>
              </a:rPr>
              <a:t>кі відбуваються після розповіді про неї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latin typeface="+mn-lt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215631" y="1635956"/>
            <a:ext cx="2829749" cy="1200329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cap="all" dirty="0">
                <a:ln w="0"/>
                <a:solidFill>
                  <a:srgbClr val="009900"/>
                </a:solidFill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Що </a:t>
            </a:r>
            <a:r>
              <a:rPr lang="uk-UA" sz="3200" b="1" cap="all" dirty="0">
                <a:ln w="0"/>
                <a:solidFill>
                  <a:srgbClr val="009900"/>
                </a:solidFill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робив</a:t>
            </a:r>
            <a:r>
              <a:rPr lang="uk-UA" sz="3600" b="1" cap="all" dirty="0" smtClean="0">
                <a:ln w="0"/>
                <a:solidFill>
                  <a:srgbClr val="009900"/>
                </a:solidFill>
                <a:effectLst>
                  <a:reflection blurRad="12700" stA="50000" endPos="50000" dist="5000" dir="5400000" sy="-100000" rotWithShape="0"/>
                </a:effectLst>
              </a:rPr>
              <a:t>?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cap="all" dirty="0" smtClean="0">
                <a:ln w="0"/>
                <a:solidFill>
                  <a:srgbClr val="009900"/>
                </a:solidFill>
                <a:effectLst>
                  <a:reflection blurRad="12700" stA="50000" endPos="50000" dist="5000" dir="5400000" sy="-100000" rotWithShape="0"/>
                </a:effectLst>
              </a:rPr>
              <a:t>Що зробив?</a:t>
            </a:r>
            <a:endParaRPr lang="ru-RU" sz="3600" b="1" cap="all" dirty="0">
              <a:ln w="0"/>
              <a:solidFill>
                <a:srgbClr val="00990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96889" y="1635956"/>
            <a:ext cx="3086229" cy="1200329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cap="all" dirty="0">
                <a:ln w="0"/>
                <a:solidFill>
                  <a:srgbClr val="009900"/>
                </a:solidFill>
                <a:effectLst>
                  <a:reflection blurRad="12700" stA="50000" endPos="50000" dist="5000" dir="5400000" sy="-100000" rotWithShape="0"/>
                </a:effectLst>
              </a:rPr>
              <a:t>Що робить</a:t>
            </a:r>
            <a:r>
              <a:rPr lang="uk-UA" sz="3600" b="1" cap="all" dirty="0" smtClean="0">
                <a:ln w="0"/>
                <a:solidFill>
                  <a:srgbClr val="009900"/>
                </a:solidFill>
                <a:effectLst>
                  <a:reflection blurRad="12700" stA="50000" endPos="50000" dist="5000" dir="5400000" sy="-100000" rotWithShape="0"/>
                </a:effectLst>
              </a:rPr>
              <a:t>?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cap="all" dirty="0" smtClean="0">
                <a:ln w="0"/>
                <a:solidFill>
                  <a:srgbClr val="009900"/>
                </a:solidFill>
                <a:effectLst>
                  <a:reflection blurRad="12700" stA="50000" endPos="50000" dist="5000" dir="5400000" sy="-100000" rotWithShape="0"/>
                </a:effectLst>
              </a:rPr>
              <a:t>Що роблять?</a:t>
            </a:r>
            <a:endParaRPr lang="ru-RU" sz="3600" b="1" cap="all" dirty="0">
              <a:ln w="0"/>
              <a:solidFill>
                <a:srgbClr val="00990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045380" y="1563182"/>
            <a:ext cx="3138616" cy="2123658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cap="all" dirty="0" smtClean="0">
                <a:ln w="0"/>
                <a:solidFill>
                  <a:srgbClr val="009900"/>
                </a:solidFill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Що робитиме?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cap="all" dirty="0" smtClean="0">
                <a:ln w="0"/>
                <a:solidFill>
                  <a:srgbClr val="009900"/>
                </a:solidFill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Що </a:t>
            </a:r>
            <a:r>
              <a:rPr lang="uk-UA" sz="3200" b="1" cap="all" dirty="0">
                <a:ln w="0"/>
                <a:solidFill>
                  <a:srgbClr val="009900"/>
                </a:solidFill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зробить</a:t>
            </a:r>
            <a:r>
              <a:rPr lang="uk-UA" sz="3600" b="1" cap="all" dirty="0" smtClean="0">
                <a:ln w="0"/>
                <a:solidFill>
                  <a:srgbClr val="009900"/>
                </a:solidFill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?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cap="all" dirty="0" smtClean="0">
                <a:ln w="0"/>
                <a:solidFill>
                  <a:srgbClr val="009900"/>
                </a:solidFill>
                <a:effectLst>
                  <a:reflection blurRad="12700" stA="50000" endPos="50000" dist="5000" dir="5400000" sy="-100000" rotWithShape="0"/>
                </a:effectLst>
              </a:rPr>
              <a:t>Що буде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cap="all" dirty="0" smtClean="0">
                <a:ln w="0"/>
                <a:solidFill>
                  <a:srgbClr val="009900"/>
                </a:solidFill>
                <a:effectLst>
                  <a:reflection blurRad="12700" stA="50000" endPos="50000" dist="5000" dir="5400000" sy="-100000" rotWithShape="0"/>
                </a:effectLst>
              </a:rPr>
              <a:t>робити?</a:t>
            </a:r>
            <a:endParaRPr lang="ru-RU" sz="3200" b="1" cap="all" dirty="0">
              <a:ln w="0"/>
              <a:solidFill>
                <a:srgbClr val="00990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3276479" y="116632"/>
            <a:ext cx="0" cy="67413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6170852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7842849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44" b="5704"/>
          <a:stretch>
            <a:fillRect/>
          </a:stretch>
        </p:blipFill>
        <p:spPr bwMode="auto">
          <a:xfrm>
            <a:off x="527333" y="51930"/>
            <a:ext cx="8136904" cy="47014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4637" y="4753387"/>
            <a:ext cx="8229600" cy="1612776"/>
          </a:xfrm>
        </p:spPr>
        <p:txBody>
          <a:bodyPr/>
          <a:lstStyle/>
          <a:p>
            <a:pPr marL="0" indent="0">
              <a:buNone/>
            </a:pPr>
            <a:r>
              <a:rPr lang="uk-UA" i="1" dirty="0" smtClean="0"/>
              <a:t>Весна йде, красу  несе,</a:t>
            </a:r>
          </a:p>
          <a:p>
            <a:pPr marL="0" indent="0">
              <a:buNone/>
            </a:pPr>
            <a:r>
              <a:rPr lang="uk-UA" i="1" dirty="0" smtClean="0"/>
              <a:t>А в тій красі радіє все.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1753477838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b="1" dirty="0" smtClean="0">
                <a:solidFill>
                  <a:srgbClr val="FF0000"/>
                </a:solidFill>
              </a:rPr>
              <a:t>Утворіть форми минулого і майбутнього часу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b="1" dirty="0" err="1" smtClean="0"/>
              <a:t>Ігр</a:t>
            </a:r>
            <a:r>
              <a:rPr lang="uk-UA" b="1" dirty="0" smtClean="0"/>
              <a:t>. – йде</a:t>
            </a:r>
          </a:p>
          <a:p>
            <a:endParaRPr lang="uk-UA" dirty="0"/>
          </a:p>
          <a:p>
            <a:r>
              <a:rPr lang="uk-UA" b="1" dirty="0" err="1" smtClean="0"/>
              <a:t>ІІгр</a:t>
            </a:r>
            <a:r>
              <a:rPr lang="uk-UA" b="1" dirty="0" smtClean="0"/>
              <a:t>. – несе</a:t>
            </a:r>
          </a:p>
          <a:p>
            <a:endParaRPr lang="uk-UA" b="1" dirty="0"/>
          </a:p>
          <a:p>
            <a:endParaRPr lang="uk-UA" dirty="0" smtClean="0"/>
          </a:p>
          <a:p>
            <a:r>
              <a:rPr lang="uk-UA" b="1" dirty="0" err="1" smtClean="0"/>
              <a:t>ІІІгр.-</a:t>
            </a:r>
            <a:r>
              <a:rPr lang="uk-UA" b="1" dirty="0" smtClean="0"/>
              <a:t> радіє</a:t>
            </a:r>
            <a:r>
              <a:rPr lang="uk-UA" i="1" dirty="0"/>
              <a:t> </a:t>
            </a:r>
            <a:endParaRPr lang="ru-RU" i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56171" y="1630541"/>
            <a:ext cx="620233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i="1" dirty="0"/>
              <a:t>( йшла, йтиме, прийде, буде йти)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771800" y="2732727"/>
            <a:ext cx="6372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i="1" dirty="0"/>
              <a:t>( несла, нестиме, принесе, буде </a:t>
            </a:r>
            <a:r>
              <a:rPr lang="uk-UA" sz="3600" i="1" dirty="0" smtClean="0"/>
              <a:t>нести</a:t>
            </a:r>
            <a:r>
              <a:rPr lang="uk-UA" sz="3600" i="1" dirty="0"/>
              <a:t>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008310" y="4437112"/>
            <a:ext cx="534473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i="1" dirty="0"/>
              <a:t>( раділа, зрадіє</a:t>
            </a:r>
            <a:r>
              <a:rPr lang="uk-UA" sz="3600" i="1" dirty="0" smtClean="0"/>
              <a:t>, радітиме</a:t>
            </a:r>
          </a:p>
          <a:p>
            <a:r>
              <a:rPr lang="uk-UA" sz="3600" i="1" dirty="0" smtClean="0"/>
              <a:t> </a:t>
            </a:r>
            <a:r>
              <a:rPr lang="uk-UA" sz="3600" i="1" dirty="0"/>
              <a:t>буде радіти</a:t>
            </a:r>
            <a:r>
              <a:rPr lang="uk-UA" i="1" dirty="0"/>
              <a:t>)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3691451104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520256" y="1556792"/>
            <a:ext cx="6278642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Гра «</a:t>
            </a:r>
            <a:r>
              <a:rPr lang="uk-UA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Вилучи зайве</a:t>
            </a:r>
            <a:r>
              <a:rPr lang="uk-UA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» </a:t>
            </a:r>
            <a:endParaRPr lang="uk-UA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029734" y="2666455"/>
            <a:ext cx="3816350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uk-UA" altLang="ru-RU" sz="4000" b="1" dirty="0">
                <a:latin typeface="Times New Roman" pitchFamily="18" charset="0"/>
                <a:cs typeface="Times New Roman" pitchFamily="18" charset="0"/>
              </a:rPr>
              <a:t>Прилинула</a:t>
            </a:r>
          </a:p>
          <a:p>
            <a:pPr eaLnBrk="1" hangingPunct="1"/>
            <a:r>
              <a:rPr lang="uk-UA" altLang="ru-RU" sz="4000" b="1" dirty="0">
                <a:latin typeface="Times New Roman" pitchFamily="18" charset="0"/>
                <a:cs typeface="Times New Roman" pitchFamily="18" charset="0"/>
              </a:rPr>
              <a:t>Припекло</a:t>
            </a:r>
          </a:p>
          <a:p>
            <a:pPr eaLnBrk="1" hangingPunct="1"/>
            <a:r>
              <a:rPr lang="uk-UA" altLang="ru-RU" sz="4000" b="1" dirty="0">
                <a:latin typeface="Times New Roman" pitchFamily="18" charset="0"/>
                <a:cs typeface="Times New Roman" pitchFamily="18" charset="0"/>
              </a:rPr>
              <a:t>Прокинуться</a:t>
            </a:r>
          </a:p>
          <a:p>
            <a:pPr eaLnBrk="1" hangingPunct="1"/>
            <a:r>
              <a:rPr lang="uk-UA" altLang="ru-RU" sz="4000" b="1" dirty="0">
                <a:latin typeface="Times New Roman" pitchFamily="18" charset="0"/>
                <a:cs typeface="Times New Roman" pitchFamily="18" charset="0"/>
              </a:rPr>
              <a:t>Ожило</a:t>
            </a:r>
          </a:p>
          <a:p>
            <a:pPr eaLnBrk="1" hangingPunct="1"/>
            <a:r>
              <a:rPr lang="uk-UA" altLang="ru-RU" sz="4000" b="1" dirty="0">
                <a:latin typeface="Times New Roman" pitchFamily="18" charset="0"/>
                <a:cs typeface="Times New Roman" pitchFamily="18" charset="0"/>
              </a:rPr>
              <a:t>Співало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4932040" y="2686168"/>
            <a:ext cx="3108325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uk-UA" altLang="ru-RU" sz="4000" b="1" dirty="0">
                <a:latin typeface="Times New Roman" pitchFamily="18" charset="0"/>
                <a:cs typeface="Times New Roman" pitchFamily="18" charset="0"/>
              </a:rPr>
              <a:t>Задзюрчать</a:t>
            </a:r>
          </a:p>
          <a:p>
            <a:pPr eaLnBrk="1" hangingPunct="1"/>
            <a:r>
              <a:rPr lang="uk-UA" altLang="ru-RU" sz="4000" b="1" dirty="0">
                <a:latin typeface="Times New Roman" pitchFamily="18" charset="0"/>
                <a:cs typeface="Times New Roman" pitchFamily="18" charset="0"/>
              </a:rPr>
              <a:t>Розтанули</a:t>
            </a:r>
          </a:p>
          <a:p>
            <a:pPr eaLnBrk="1" hangingPunct="1"/>
            <a:r>
              <a:rPr lang="uk-UA" altLang="ru-RU" sz="4000" b="1" dirty="0">
                <a:latin typeface="Times New Roman" pitchFamily="18" charset="0"/>
                <a:cs typeface="Times New Roman" pitchFamily="18" charset="0"/>
              </a:rPr>
              <a:t>Заспівають</a:t>
            </a:r>
          </a:p>
          <a:p>
            <a:pPr eaLnBrk="1" hangingPunct="1"/>
            <a:r>
              <a:rPr lang="uk-UA" altLang="ru-RU" sz="4000" b="1" dirty="0">
                <a:latin typeface="Times New Roman" pitchFamily="18" charset="0"/>
                <a:cs typeface="Times New Roman" pitchFamily="18" charset="0"/>
              </a:rPr>
              <a:t>Запахнуть</a:t>
            </a:r>
          </a:p>
          <a:p>
            <a:pPr eaLnBrk="1" hangingPunct="1"/>
            <a:r>
              <a:rPr lang="uk-UA" altLang="ru-RU" sz="4000" b="1" dirty="0">
                <a:latin typeface="Times New Roman" pitchFamily="18" charset="0"/>
                <a:cs typeface="Times New Roman" pitchFamily="18" charset="0"/>
              </a:rPr>
              <a:t>Зазеленіють</a:t>
            </a:r>
          </a:p>
        </p:txBody>
      </p:sp>
    </p:spTree>
    <p:extLst>
      <p:ext uri="{BB962C8B-B14F-4D97-AF65-F5344CB8AC3E}">
        <p14:creationId xmlns:p14="http://schemas.microsoft.com/office/powerpoint/2010/main" val="3024748152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 tmFilter="0, 0; .2, .5; .8, .5; 1, 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8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8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3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 build="allAtOnce"/>
      <p:bldP spid="8" grpId="0"/>
      <p:bldP spid="8" grpId="1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187624" y="1916832"/>
            <a:ext cx="3816350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uk-UA" altLang="ru-RU" sz="4000" b="1" dirty="0">
                <a:latin typeface="Times New Roman" pitchFamily="18" charset="0"/>
                <a:cs typeface="Times New Roman" pitchFamily="18" charset="0"/>
              </a:rPr>
              <a:t>Гріє</a:t>
            </a:r>
          </a:p>
          <a:p>
            <a:pPr eaLnBrk="1" hangingPunct="1"/>
            <a:r>
              <a:rPr lang="uk-UA" altLang="ru-RU" sz="4000" b="1" dirty="0">
                <a:latin typeface="Times New Roman" pitchFamily="18" charset="0"/>
                <a:cs typeface="Times New Roman" pitchFamily="18" charset="0"/>
              </a:rPr>
              <a:t>Пахне</a:t>
            </a:r>
          </a:p>
          <a:p>
            <a:pPr eaLnBrk="1" hangingPunct="1"/>
            <a:r>
              <a:rPr lang="uk-UA" altLang="ru-RU" sz="4000" b="1" dirty="0">
                <a:latin typeface="Times New Roman" pitchFamily="18" charset="0"/>
                <a:cs typeface="Times New Roman" pitchFamily="18" charset="0"/>
              </a:rPr>
              <a:t>Заграло</a:t>
            </a:r>
          </a:p>
          <a:p>
            <a:pPr eaLnBrk="1" hangingPunct="1"/>
            <a:r>
              <a:rPr lang="uk-UA" altLang="ru-RU" sz="4000" b="1" dirty="0">
                <a:latin typeface="Times New Roman" pitchFamily="18" charset="0"/>
                <a:cs typeface="Times New Roman" pitchFamily="18" charset="0"/>
              </a:rPr>
              <a:t>Цвіте</a:t>
            </a:r>
          </a:p>
          <a:p>
            <a:pPr eaLnBrk="1" hangingPunct="1"/>
            <a:r>
              <a:rPr lang="uk-UA" altLang="ru-RU" sz="4000" b="1" dirty="0">
                <a:latin typeface="Times New Roman" pitchFamily="18" charset="0"/>
                <a:cs typeface="Times New Roman" pitchFamily="18" charset="0"/>
              </a:rPr>
              <a:t>Зеленіє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331640" y="993502"/>
            <a:ext cx="6278642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Гра «</a:t>
            </a:r>
            <a:r>
              <a:rPr lang="uk-UA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Вилучи зайве</a:t>
            </a:r>
            <a:r>
              <a:rPr lang="uk-UA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» </a:t>
            </a:r>
            <a:endParaRPr lang="uk-UA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392795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574309" y="1842354"/>
            <a:ext cx="2441478" cy="1013051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3200" b="1" dirty="0" smtClean="0"/>
              <a:t>Струмок</a:t>
            </a:r>
            <a:endParaRPr lang="ru-RU" sz="3200" b="1" dirty="0"/>
          </a:p>
        </p:txBody>
      </p:sp>
      <p:sp>
        <p:nvSpPr>
          <p:cNvPr id="5" name="Овал 4"/>
          <p:cNvSpPr/>
          <p:nvPr/>
        </p:nvSpPr>
        <p:spPr>
          <a:xfrm>
            <a:off x="5755835" y="1417508"/>
            <a:ext cx="2520280" cy="114739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3200" b="1" dirty="0" smtClean="0"/>
              <a:t>Пролісок</a:t>
            </a:r>
            <a:endParaRPr lang="ru-RU" sz="3200" b="1" dirty="0"/>
          </a:p>
        </p:txBody>
      </p:sp>
      <p:sp>
        <p:nvSpPr>
          <p:cNvPr id="6" name="Овал 5"/>
          <p:cNvSpPr/>
          <p:nvPr/>
        </p:nvSpPr>
        <p:spPr>
          <a:xfrm>
            <a:off x="3059831" y="4725144"/>
            <a:ext cx="2520281" cy="101653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3200" b="1" dirty="0" smtClean="0"/>
              <a:t>Пташка</a:t>
            </a:r>
            <a:endParaRPr lang="ru-RU" sz="3200" b="1" dirty="0"/>
          </a:p>
        </p:txBody>
      </p:sp>
      <p:cxnSp>
        <p:nvCxnSpPr>
          <p:cNvPr id="8" name="Прямая соединительная линия 7"/>
          <p:cNvCxnSpPr>
            <a:stCxn id="4" idx="7"/>
          </p:cNvCxnSpPr>
          <p:nvPr/>
        </p:nvCxnSpPr>
        <p:spPr>
          <a:xfrm flipV="1">
            <a:off x="2658241" y="1484486"/>
            <a:ext cx="249534" cy="50622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>
            <a:stCxn id="4" idx="5"/>
          </p:cNvCxnSpPr>
          <p:nvPr/>
        </p:nvCxnSpPr>
        <p:spPr>
          <a:xfrm>
            <a:off x="2658241" y="2707047"/>
            <a:ext cx="357546" cy="33337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>
            <a:stCxn id="4" idx="3"/>
          </p:cNvCxnSpPr>
          <p:nvPr/>
        </p:nvCxnSpPr>
        <p:spPr>
          <a:xfrm flipH="1">
            <a:off x="574309" y="2707047"/>
            <a:ext cx="357546" cy="50592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>
            <a:stCxn id="4" idx="1"/>
          </p:cNvCxnSpPr>
          <p:nvPr/>
        </p:nvCxnSpPr>
        <p:spPr>
          <a:xfrm flipH="1" flipV="1">
            <a:off x="574309" y="1626330"/>
            <a:ext cx="357546" cy="36438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>
            <a:stCxn id="6" idx="0"/>
          </p:cNvCxnSpPr>
          <p:nvPr/>
        </p:nvCxnSpPr>
        <p:spPr>
          <a:xfrm flipV="1">
            <a:off x="4319972" y="4136048"/>
            <a:ext cx="108012" cy="58909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>
            <a:stCxn id="6" idx="6"/>
          </p:cNvCxnSpPr>
          <p:nvPr/>
        </p:nvCxnSpPr>
        <p:spPr>
          <a:xfrm flipV="1">
            <a:off x="5580112" y="5087290"/>
            <a:ext cx="504056" cy="14612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>
            <a:stCxn id="6" idx="4"/>
          </p:cNvCxnSpPr>
          <p:nvPr/>
        </p:nvCxnSpPr>
        <p:spPr>
          <a:xfrm>
            <a:off x="4319972" y="5741679"/>
            <a:ext cx="4354" cy="495633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 flipH="1" flipV="1">
            <a:off x="2411760" y="5160351"/>
            <a:ext cx="648072" cy="8972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/>
          <p:nvPr/>
        </p:nvCxnSpPr>
        <p:spPr>
          <a:xfrm flipH="1">
            <a:off x="5286908" y="2117934"/>
            <a:ext cx="468927" cy="23094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>
            <a:stCxn id="5" idx="4"/>
          </p:cNvCxnSpPr>
          <p:nvPr/>
        </p:nvCxnSpPr>
        <p:spPr>
          <a:xfrm flipH="1">
            <a:off x="6961969" y="2564904"/>
            <a:ext cx="54006" cy="40989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>
            <a:stCxn id="5" idx="0"/>
          </p:cNvCxnSpPr>
          <p:nvPr/>
        </p:nvCxnSpPr>
        <p:spPr>
          <a:xfrm flipV="1">
            <a:off x="7015975" y="913452"/>
            <a:ext cx="108012" cy="50405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6" name="Прямая соединительная линия 75"/>
          <p:cNvCxnSpPr>
            <a:stCxn id="5" idx="6"/>
          </p:cNvCxnSpPr>
          <p:nvPr/>
        </p:nvCxnSpPr>
        <p:spPr>
          <a:xfrm flipV="1">
            <a:off x="8276115" y="1925906"/>
            <a:ext cx="576064" cy="653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7" name="Объект 2"/>
          <p:cNvSpPr>
            <a:spLocks noGrp="1"/>
          </p:cNvSpPr>
          <p:nvPr>
            <p:ph idx="1"/>
          </p:nvPr>
        </p:nvSpPr>
        <p:spPr>
          <a:xfrm>
            <a:off x="5673483" y="5296771"/>
            <a:ext cx="3178696" cy="100689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uk-UA" dirty="0" smtClean="0">
                <a:solidFill>
                  <a:srgbClr val="FF0000"/>
                </a:solidFill>
              </a:rPr>
              <a:t>Теперішній час</a:t>
            </a:r>
          </a:p>
          <a:p>
            <a:pPr marL="0" indent="0">
              <a:buNone/>
            </a:pPr>
            <a:r>
              <a:rPr lang="uk-UA" dirty="0" err="1" smtClean="0"/>
              <a:t>ІІгр</a:t>
            </a:r>
            <a:r>
              <a:rPr lang="uk-UA" dirty="0" smtClean="0"/>
              <a:t>. </a:t>
            </a:r>
            <a:endParaRPr lang="ru-RU" dirty="0"/>
          </a:p>
        </p:txBody>
      </p:sp>
      <p:sp>
        <p:nvSpPr>
          <p:cNvPr id="78" name="Объект 2"/>
          <p:cNvSpPr txBox="1">
            <a:spLocks/>
          </p:cNvSpPr>
          <p:nvPr/>
        </p:nvSpPr>
        <p:spPr>
          <a:xfrm>
            <a:off x="5290284" y="3094266"/>
            <a:ext cx="3178696" cy="100689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uk-UA" dirty="0" smtClean="0">
                <a:solidFill>
                  <a:srgbClr val="FF0000"/>
                </a:solidFill>
              </a:rPr>
              <a:t>Минулий час</a:t>
            </a:r>
          </a:p>
          <a:p>
            <a:pPr marL="0" indent="0">
              <a:buFont typeface="Arial" pitchFamily="34" charset="0"/>
              <a:buNone/>
            </a:pPr>
            <a:r>
              <a:rPr lang="uk-UA" dirty="0" err="1" smtClean="0"/>
              <a:t>ІІІгр</a:t>
            </a:r>
            <a:r>
              <a:rPr lang="uk-UA" dirty="0" smtClean="0"/>
              <a:t>. </a:t>
            </a:r>
            <a:endParaRPr lang="ru-RU" dirty="0"/>
          </a:p>
        </p:txBody>
      </p:sp>
      <p:sp>
        <p:nvSpPr>
          <p:cNvPr id="79" name="Объект 2"/>
          <p:cNvSpPr txBox="1">
            <a:spLocks/>
          </p:cNvSpPr>
          <p:nvPr/>
        </p:nvSpPr>
        <p:spPr>
          <a:xfrm>
            <a:off x="574309" y="3423700"/>
            <a:ext cx="3178696" cy="100689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uk-UA" dirty="0" smtClean="0">
                <a:solidFill>
                  <a:srgbClr val="FF0000"/>
                </a:solidFill>
              </a:rPr>
              <a:t>Майбутній час</a:t>
            </a:r>
          </a:p>
          <a:p>
            <a:pPr marL="0" indent="0">
              <a:buFont typeface="Arial" pitchFamily="34" charset="0"/>
              <a:buNone/>
            </a:pPr>
            <a:r>
              <a:rPr lang="uk-UA" dirty="0" err="1" smtClean="0"/>
              <a:t>Ігр</a:t>
            </a:r>
            <a:r>
              <a:rPr lang="uk-UA" dirty="0" smtClean="0"/>
              <a:t>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5488392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5400" b="1" dirty="0" smtClean="0">
                <a:solidFill>
                  <a:srgbClr val="FF0000"/>
                </a:solidFill>
              </a:rPr>
              <a:t>Віднови текст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611560" y="1628775"/>
            <a:ext cx="8027615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uk-UA" altLang="ru-RU" sz="4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(Настати) весна. Все (оживати), (радіти). </a:t>
            </a:r>
            <a:r>
              <a:rPr lang="uk-UA" altLang="ru-RU" sz="4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(Зеленіти</a:t>
            </a:r>
            <a:r>
              <a:rPr lang="uk-UA" altLang="ru-RU" sz="4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 поля, </a:t>
            </a:r>
            <a:r>
              <a:rPr lang="uk-UA" altLang="ru-RU" sz="4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(цвісти</a:t>
            </a:r>
            <a:r>
              <a:rPr lang="uk-UA" altLang="ru-RU" sz="4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 садки, </a:t>
            </a:r>
            <a:r>
              <a:rPr lang="uk-UA" altLang="ru-RU" sz="4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(щебетати</a:t>
            </a:r>
            <a:r>
              <a:rPr lang="uk-UA" altLang="ru-RU" sz="4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uk-UA" altLang="ru-RU" sz="4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пташки.</a:t>
            </a:r>
          </a:p>
          <a:p>
            <a:pPr eaLnBrk="1" hangingPunct="1"/>
            <a:endParaRPr lang="uk-UA" altLang="ru-RU" sz="3200" b="1" i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uk-UA" altLang="ru-RU" sz="3200" dirty="0" err="1" smtClean="0">
                <a:latin typeface="Times New Roman" pitchFamily="18" charset="0"/>
                <a:cs typeface="Times New Roman" pitchFamily="18" charset="0"/>
              </a:rPr>
              <a:t>Ігр</a:t>
            </a:r>
            <a:r>
              <a:rPr lang="uk-UA" altLang="ru-RU" sz="3200" dirty="0" smtClean="0">
                <a:latin typeface="Times New Roman" pitchFamily="18" charset="0"/>
                <a:cs typeface="Times New Roman" pitchFamily="18" charset="0"/>
              </a:rPr>
              <a:t>. – у теперішньому часі;</a:t>
            </a:r>
          </a:p>
          <a:p>
            <a:pPr eaLnBrk="1" hangingPunct="1"/>
            <a:r>
              <a:rPr lang="uk-UA" altLang="ru-RU" sz="3200" dirty="0" err="1" smtClean="0">
                <a:latin typeface="Times New Roman" pitchFamily="18" charset="0"/>
                <a:cs typeface="Times New Roman" pitchFamily="18" charset="0"/>
              </a:rPr>
              <a:t>ІІгр</a:t>
            </a:r>
            <a:r>
              <a:rPr lang="uk-UA" altLang="ru-RU" sz="3200" dirty="0" smtClean="0">
                <a:latin typeface="Times New Roman" pitchFamily="18" charset="0"/>
                <a:cs typeface="Times New Roman" pitchFamily="18" charset="0"/>
              </a:rPr>
              <a:t>. – у минулому часі;</a:t>
            </a:r>
          </a:p>
          <a:p>
            <a:pPr eaLnBrk="1" hangingPunct="1"/>
            <a:r>
              <a:rPr lang="uk-UA" altLang="ru-RU" sz="3200" dirty="0" err="1" smtClean="0">
                <a:latin typeface="Times New Roman" pitchFamily="18" charset="0"/>
                <a:cs typeface="Times New Roman" pitchFamily="18" charset="0"/>
              </a:rPr>
              <a:t>ІІІгр</a:t>
            </a:r>
            <a:r>
              <a:rPr lang="uk-UA" altLang="ru-RU" sz="3200" dirty="0" smtClean="0">
                <a:latin typeface="Times New Roman" pitchFamily="18" charset="0"/>
                <a:cs typeface="Times New Roman" pitchFamily="18" charset="0"/>
              </a:rPr>
              <a:t>. – у майбутньому часі.</a:t>
            </a:r>
          </a:p>
        </p:txBody>
      </p:sp>
    </p:spTree>
    <p:extLst>
      <p:ext uri="{BB962C8B-B14F-4D97-AF65-F5344CB8AC3E}">
        <p14:creationId xmlns:p14="http://schemas.microsoft.com/office/powerpoint/2010/main" val="101043547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4988"/>
            <a:ext cx="8229600" cy="1143000"/>
          </a:xfrm>
        </p:spPr>
        <p:txBody>
          <a:bodyPr>
            <a:normAutofit/>
          </a:bodyPr>
          <a:lstStyle/>
          <a:p>
            <a:r>
              <a:rPr lang="uk-UA" sz="6000" b="1" dirty="0" smtClean="0">
                <a:solidFill>
                  <a:srgbClr val="FF0000"/>
                </a:solidFill>
              </a:rPr>
              <a:t>Перевіримо</a:t>
            </a:r>
            <a:endParaRPr lang="ru-RU" sz="60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uk-UA" i="1" dirty="0" smtClean="0">
                <a:solidFill>
                  <a:srgbClr val="FF0000"/>
                </a:solidFill>
              </a:rPr>
              <a:t>Теперішній час</a:t>
            </a:r>
          </a:p>
          <a:p>
            <a:r>
              <a:rPr lang="uk-UA" dirty="0" smtClean="0"/>
              <a:t>Настає весна. Все оживає, радіє. Зеленіють поля, цвітуть садки, щебечуть пташки.</a:t>
            </a:r>
          </a:p>
          <a:p>
            <a:pPr marL="0" indent="0">
              <a:buNone/>
            </a:pPr>
            <a:r>
              <a:rPr lang="uk-UA" i="1" dirty="0" smtClean="0">
                <a:solidFill>
                  <a:srgbClr val="FF0000"/>
                </a:solidFill>
              </a:rPr>
              <a:t>Минулий час</a:t>
            </a:r>
            <a:endParaRPr lang="uk-UA" i="1" dirty="0">
              <a:solidFill>
                <a:srgbClr val="FF0000"/>
              </a:solidFill>
            </a:endParaRPr>
          </a:p>
          <a:p>
            <a:r>
              <a:rPr lang="uk-UA" dirty="0" smtClean="0"/>
              <a:t>Настала весна. Все ожило, зраділо. Зазеленіли поля, зацвіли садки, защебетали пташки.</a:t>
            </a:r>
          </a:p>
          <a:p>
            <a:pPr marL="0" indent="0">
              <a:buNone/>
            </a:pPr>
            <a:r>
              <a:rPr lang="uk-UA" i="1" dirty="0" smtClean="0">
                <a:solidFill>
                  <a:srgbClr val="FF0000"/>
                </a:solidFill>
              </a:rPr>
              <a:t>Майбутній час</a:t>
            </a:r>
            <a:endParaRPr lang="uk-UA" i="1" dirty="0">
              <a:solidFill>
                <a:srgbClr val="FF0000"/>
              </a:solidFill>
            </a:endParaRPr>
          </a:p>
          <a:p>
            <a:r>
              <a:rPr lang="uk-UA" dirty="0" smtClean="0"/>
              <a:t>Настане весна. Все оживе, зрадіє. Зазеленіють поля, зацвітуть садки, защебечуть пташки.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9902253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Червона книга</a:t>
            </a:r>
            <a:endParaRPr lang="ru-RU" b="1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772816"/>
            <a:ext cx="8229600" cy="452596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uk-UA" dirty="0" smtClean="0"/>
              <a:t>Невже в майбутньому на світі</a:t>
            </a:r>
          </a:p>
          <a:p>
            <a:pPr marL="0" indent="0">
              <a:buNone/>
            </a:pPr>
            <a:r>
              <a:rPr lang="uk-UA" dirty="0" smtClean="0"/>
              <a:t>Не будуть квітнути дивні квіти?</a:t>
            </a:r>
          </a:p>
          <a:p>
            <a:pPr marL="0" indent="0">
              <a:buNone/>
            </a:pPr>
            <a:r>
              <a:rPr lang="uk-UA" dirty="0" smtClean="0"/>
              <a:t>Конвалії й фіалки ніжні</a:t>
            </a:r>
            <a:r>
              <a:rPr lang="ru-RU" dirty="0" smtClean="0"/>
              <a:t>,</a:t>
            </a:r>
          </a:p>
          <a:p>
            <a:pPr marL="0" indent="0">
              <a:buNone/>
            </a:pPr>
            <a:r>
              <a:rPr lang="uk-UA" dirty="0" smtClean="0"/>
              <a:t>І вісник березня – </a:t>
            </a:r>
            <a:r>
              <a:rPr lang="uk-UA" dirty="0" err="1" smtClean="0"/>
              <a:t>підсніжник</a:t>
            </a:r>
            <a:r>
              <a:rPr lang="uk-UA" dirty="0" smtClean="0"/>
              <a:t>?</a:t>
            </a:r>
          </a:p>
          <a:p>
            <a:pPr marL="0" indent="0">
              <a:buNone/>
            </a:pPr>
            <a:r>
              <a:rPr lang="uk-UA" dirty="0" smtClean="0"/>
              <a:t>Невже ми більше не </a:t>
            </a:r>
            <a:r>
              <a:rPr lang="uk-UA" dirty="0" err="1" smtClean="0"/>
              <a:t>побачим</a:t>
            </a:r>
            <a:r>
              <a:rPr lang="uk-UA" dirty="0" smtClean="0"/>
              <a:t>,</a:t>
            </a:r>
          </a:p>
          <a:p>
            <a:pPr marL="0" indent="0">
              <a:buNone/>
            </a:pPr>
            <a:r>
              <a:rPr lang="uk-UA" dirty="0" smtClean="0"/>
              <a:t>Як сон – трава росою плаче?</a:t>
            </a:r>
          </a:p>
          <a:p>
            <a:pPr marL="0" indent="0">
              <a:buNone/>
            </a:pPr>
            <a:r>
              <a:rPr lang="uk-UA" dirty="0" smtClean="0"/>
              <a:t>Троянда степу, квітка мрії,</a:t>
            </a:r>
          </a:p>
          <a:p>
            <a:pPr marL="0" indent="0">
              <a:buNone/>
            </a:pPr>
            <a:r>
              <a:rPr lang="uk-UA" dirty="0" smtClean="0"/>
              <a:t>Жар – цвітом землю не зігріє?</a:t>
            </a:r>
          </a:p>
          <a:p>
            <a:pPr marL="0" indent="0">
              <a:buNone/>
            </a:pPr>
            <a:r>
              <a:rPr lang="uk-UA" dirty="0" smtClean="0"/>
              <a:t>Ми всі господарі природи, </a:t>
            </a:r>
          </a:p>
          <a:p>
            <a:pPr marL="0" indent="0">
              <a:buNone/>
            </a:pPr>
            <a:r>
              <a:rPr lang="uk-UA" dirty="0" smtClean="0"/>
              <a:t>Тож збережемо її вроду!</a:t>
            </a:r>
          </a:p>
          <a:p>
            <a:pPr marL="0" indent="0">
              <a:buNone/>
            </a:pPr>
            <a:r>
              <a:rPr lang="uk-UA" dirty="0" smtClean="0"/>
              <a:t>                                                     М. Познанська</a:t>
            </a:r>
          </a:p>
        </p:txBody>
      </p:sp>
      <p:pic>
        <p:nvPicPr>
          <p:cNvPr id="11266" name="Picture 2" descr="http://www.msmb.org.ua/pic/3/big/25_knygoterapija-dobroty-20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412776"/>
            <a:ext cx="2852631" cy="4042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8093214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4356436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Тема14356436</Template>
  <TotalTime>212</TotalTime>
  <Words>372</Words>
  <Application>Microsoft Office PowerPoint</Application>
  <PresentationFormat>Экран (4:3)</PresentationFormat>
  <Paragraphs>108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Monotype Corsiva</vt:lpstr>
      <vt:lpstr>Times New Roman</vt:lpstr>
      <vt:lpstr>Тема14356436</vt:lpstr>
      <vt:lpstr>Презентация PowerPoint</vt:lpstr>
      <vt:lpstr>Презентация PowerPoint</vt:lpstr>
      <vt:lpstr>Квітень </vt:lpstr>
      <vt:lpstr>Презентация PowerPoint</vt:lpstr>
      <vt:lpstr>Презентация PowerPoint</vt:lpstr>
      <vt:lpstr>Утворіть форми минулого і майбутнього часу</vt:lpstr>
      <vt:lpstr>Презентация PowerPoint</vt:lpstr>
      <vt:lpstr>Презентация PowerPoint</vt:lpstr>
      <vt:lpstr>Презентация PowerPoint</vt:lpstr>
      <vt:lpstr>Віднови текст</vt:lpstr>
      <vt:lpstr>Перевіримо</vt:lpstr>
      <vt:lpstr>Червона книга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Влад</dc:creator>
  <cp:lastModifiedBy>HP</cp:lastModifiedBy>
  <cp:revision>26</cp:revision>
  <dcterms:created xsi:type="dcterms:W3CDTF">2014-03-28T18:07:14Z</dcterms:created>
  <dcterms:modified xsi:type="dcterms:W3CDTF">2021-03-12T11:46:14Z</dcterms:modified>
</cp:coreProperties>
</file>