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67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990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109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371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52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626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560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963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684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92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50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742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7353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723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374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645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527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703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2294EA0-97F2-4505-891E-4319CE9838AF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B988B-7C19-44D3-952A-D52804AF6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304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3716" y="1853737"/>
            <a:ext cx="9028136" cy="1926116"/>
          </a:xfrm>
        </p:spPr>
        <p:txBody>
          <a:bodyPr/>
          <a:lstStyle/>
          <a:p>
            <a:pPr algn="ctr"/>
            <a:r>
              <a:rPr lang="ru-RU" sz="4000" dirty="0" err="1">
                <a:solidFill>
                  <a:schemeClr val="accent2"/>
                </a:solidFill>
              </a:rPr>
              <a:t>Букви</a:t>
            </a:r>
            <a:r>
              <a:rPr lang="ru-RU" sz="4000" dirty="0">
                <a:solidFill>
                  <a:schemeClr val="accent2"/>
                </a:solidFill>
              </a:rPr>
              <a:t> е, о, и у </a:t>
            </a:r>
            <a:r>
              <a:rPr lang="ru-RU" sz="4000" dirty="0" err="1">
                <a:solidFill>
                  <a:schemeClr val="accent2"/>
                </a:solidFill>
              </a:rPr>
              <a:t>прикметникових</a:t>
            </a:r>
            <a:r>
              <a:rPr lang="ru-RU" sz="4000" dirty="0">
                <a:solidFill>
                  <a:schemeClr val="accent2"/>
                </a:solidFill>
              </a:rPr>
              <a:t> </a:t>
            </a:r>
            <a:r>
              <a:rPr lang="ru-RU" sz="4000" dirty="0" err="1">
                <a:solidFill>
                  <a:schemeClr val="accent2"/>
                </a:solidFill>
              </a:rPr>
              <a:t>суфіксах</a:t>
            </a:r>
            <a:r>
              <a:rPr lang="ru-RU" sz="4000" dirty="0">
                <a:solidFill>
                  <a:schemeClr val="accent2"/>
                </a:solidFill>
              </a:rPr>
              <a:t> –ев- (-</a:t>
            </a:r>
            <a:r>
              <a:rPr lang="ru-RU" sz="4000" dirty="0" err="1">
                <a:solidFill>
                  <a:schemeClr val="accent2"/>
                </a:solidFill>
              </a:rPr>
              <a:t>єв</a:t>
            </a:r>
            <a:r>
              <a:rPr lang="ru-RU" sz="4000" dirty="0">
                <a:solidFill>
                  <a:schemeClr val="accent2"/>
                </a:solidFill>
              </a:rPr>
              <a:t>-</a:t>
            </a:r>
            <a:r>
              <a:rPr lang="ru-RU" sz="4000" dirty="0" smtClean="0">
                <a:solidFill>
                  <a:schemeClr val="accent2"/>
                </a:solidFill>
              </a:rPr>
              <a:t>), </a:t>
            </a:r>
            <a:r>
              <a:rPr lang="ru-RU" sz="4000" dirty="0">
                <a:solidFill>
                  <a:schemeClr val="accent2"/>
                </a:solidFill>
              </a:rPr>
              <a:t>-</a:t>
            </a:r>
            <a:r>
              <a:rPr lang="ru-RU" sz="4000" dirty="0" err="1">
                <a:solidFill>
                  <a:schemeClr val="accent2"/>
                </a:solidFill>
              </a:rPr>
              <a:t>ов</a:t>
            </a:r>
            <a:r>
              <a:rPr lang="ru-RU" sz="4000" dirty="0">
                <a:solidFill>
                  <a:schemeClr val="accent2"/>
                </a:solidFill>
              </a:rPr>
              <a:t>- (-</a:t>
            </a:r>
            <a:r>
              <a:rPr lang="ru-RU" sz="4000" dirty="0" err="1">
                <a:solidFill>
                  <a:schemeClr val="accent2"/>
                </a:solidFill>
              </a:rPr>
              <a:t>йов</a:t>
            </a:r>
            <a:r>
              <a:rPr lang="ru-RU" sz="4000" dirty="0">
                <a:solidFill>
                  <a:schemeClr val="accent2"/>
                </a:solidFill>
              </a:rPr>
              <a:t>-, -</a:t>
            </a:r>
            <a:r>
              <a:rPr lang="ru-RU" sz="4000" dirty="0" err="1" smtClean="0">
                <a:solidFill>
                  <a:schemeClr val="accent2"/>
                </a:solidFill>
              </a:rPr>
              <a:t>ьов</a:t>
            </a:r>
            <a:r>
              <a:rPr lang="ru-RU" sz="4000" dirty="0" smtClean="0">
                <a:solidFill>
                  <a:schemeClr val="accent2"/>
                </a:solidFill>
              </a:rPr>
              <a:t>), </a:t>
            </a:r>
            <a:r>
              <a:rPr lang="ru-RU" sz="4000" dirty="0">
                <a:solidFill>
                  <a:schemeClr val="accent2"/>
                </a:solidFill>
              </a:rPr>
              <a:t>-ин-, -</a:t>
            </a:r>
            <a:r>
              <a:rPr lang="ru-RU" sz="4000" dirty="0" err="1">
                <a:solidFill>
                  <a:schemeClr val="accent2"/>
                </a:solidFill>
              </a:rPr>
              <a:t>ін</a:t>
            </a:r>
            <a:r>
              <a:rPr lang="ru-RU" sz="4000" dirty="0">
                <a:solidFill>
                  <a:schemeClr val="accent2"/>
                </a:solidFill>
              </a:rPr>
              <a:t>-(-</a:t>
            </a:r>
            <a:r>
              <a:rPr lang="ru-RU" sz="4000" dirty="0" err="1">
                <a:solidFill>
                  <a:schemeClr val="accent2"/>
                </a:solidFill>
              </a:rPr>
              <a:t>їн</a:t>
            </a:r>
            <a:r>
              <a:rPr lang="ru-RU" sz="4000" dirty="0">
                <a:solidFill>
                  <a:schemeClr val="accent2"/>
                </a:solidFill>
              </a:rPr>
              <a:t>-), -</a:t>
            </a:r>
            <a:r>
              <a:rPr lang="ru-RU" sz="4000" dirty="0" err="1">
                <a:solidFill>
                  <a:schemeClr val="accent2"/>
                </a:solidFill>
              </a:rPr>
              <a:t>ичн</a:t>
            </a:r>
            <a:r>
              <a:rPr lang="ru-RU" sz="4000" dirty="0">
                <a:solidFill>
                  <a:schemeClr val="accent2"/>
                </a:solidFill>
              </a:rPr>
              <a:t>-, -</a:t>
            </a:r>
            <a:r>
              <a:rPr lang="ru-RU" sz="4000" dirty="0" err="1">
                <a:solidFill>
                  <a:schemeClr val="accent2"/>
                </a:solidFill>
              </a:rPr>
              <a:t>ічн</a:t>
            </a:r>
            <a:r>
              <a:rPr lang="ru-RU" sz="4000" dirty="0">
                <a:solidFill>
                  <a:schemeClr val="accent2"/>
                </a:solidFill>
              </a:rPr>
              <a:t>- (-</a:t>
            </a:r>
            <a:r>
              <a:rPr lang="ru-RU" sz="4000" dirty="0" err="1">
                <a:solidFill>
                  <a:schemeClr val="accent2"/>
                </a:solidFill>
              </a:rPr>
              <a:t>їчн</a:t>
            </a:r>
            <a:r>
              <a:rPr lang="ru-RU" sz="4000" dirty="0">
                <a:solidFill>
                  <a:schemeClr val="accent2"/>
                </a:solidFill>
              </a:rPr>
              <a:t>-)</a:t>
            </a:r>
            <a:r>
              <a:rPr lang="ru-RU" sz="4000" dirty="0" smtClean="0"/>
              <a:t>                                    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14842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26" t="2597" r="49518" b="32825"/>
          <a:stretch/>
        </p:blipFill>
        <p:spPr>
          <a:xfrm>
            <a:off x="1762125" y="447674"/>
            <a:ext cx="7715250" cy="570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114" y="157942"/>
            <a:ext cx="8661861" cy="81912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Ігрове </a:t>
            </a:r>
            <a:r>
              <a:rPr lang="ru-RU" dirty="0" err="1">
                <a:solidFill>
                  <a:srgbClr val="FFFF00"/>
                </a:solidFill>
              </a:rPr>
              <a:t>завдання</a:t>
            </a:r>
            <a:r>
              <a:rPr lang="ru-RU" dirty="0">
                <a:solidFill>
                  <a:srgbClr val="FFFF00"/>
                </a:solidFill>
              </a:rPr>
              <a:t> «</a:t>
            </a:r>
            <a:r>
              <a:rPr lang="ru-RU" dirty="0" err="1">
                <a:solidFill>
                  <a:srgbClr val="FFFF00"/>
                </a:solidFill>
              </a:rPr>
              <a:t>Третє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зайве</a:t>
            </a:r>
            <a:r>
              <a:rPr lang="ru-RU" dirty="0">
                <a:solidFill>
                  <a:srgbClr val="FFFF00"/>
                </a:solidFill>
              </a:rPr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070" y="1151638"/>
            <a:ext cx="11737570" cy="5253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200" i="1" dirty="0" smtClean="0">
                <a:solidFill>
                  <a:srgbClr val="00B0F0"/>
                </a:solidFill>
              </a:rPr>
              <a:t>Проаналізувати </a:t>
            </a:r>
            <a:r>
              <a:rPr lang="ru-RU" sz="3200" i="1" dirty="0" err="1">
                <a:solidFill>
                  <a:srgbClr val="00B0F0"/>
                </a:solidFill>
              </a:rPr>
              <a:t>написання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прикметникових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суфіксів</a:t>
            </a:r>
            <a:r>
              <a:rPr lang="ru-RU" sz="3200" i="1" dirty="0">
                <a:solidFill>
                  <a:srgbClr val="00B0F0"/>
                </a:solidFill>
              </a:rPr>
              <a:t> у </a:t>
            </a:r>
            <a:r>
              <a:rPr lang="ru-RU" sz="3200" i="1" dirty="0" err="1">
                <a:solidFill>
                  <a:srgbClr val="00B0F0"/>
                </a:solidFill>
              </a:rPr>
              <a:t>поданих</a:t>
            </a:r>
            <a:r>
              <a:rPr lang="ru-RU" sz="3200" i="1" dirty="0">
                <a:solidFill>
                  <a:srgbClr val="00B0F0"/>
                </a:solidFill>
              </a:rPr>
              <a:t> рядах </a:t>
            </a:r>
            <a:r>
              <a:rPr lang="ru-RU" sz="3200" i="1" dirty="0" err="1">
                <a:solidFill>
                  <a:srgbClr val="00B0F0"/>
                </a:solidFill>
              </a:rPr>
              <a:t>словосполучень</a:t>
            </a:r>
            <a:r>
              <a:rPr lang="ru-RU" sz="3200" i="1" dirty="0">
                <a:solidFill>
                  <a:srgbClr val="00B0F0"/>
                </a:solidFill>
              </a:rPr>
              <a:t>. </a:t>
            </a:r>
            <a:r>
              <a:rPr lang="ru-RU" sz="3200" i="1" dirty="0" err="1">
                <a:solidFill>
                  <a:srgbClr val="00B0F0"/>
                </a:solidFill>
              </a:rPr>
              <a:t>Виділити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зайве</a:t>
            </a:r>
            <a:r>
              <a:rPr lang="ru-RU" sz="3200" i="1" dirty="0">
                <a:solidFill>
                  <a:srgbClr val="00B0F0"/>
                </a:solidFill>
              </a:rPr>
              <a:t>. </a:t>
            </a:r>
            <a:r>
              <a:rPr lang="ru-RU" sz="3200" i="1" dirty="0" err="1">
                <a:solidFill>
                  <a:srgbClr val="00B0F0"/>
                </a:solidFill>
              </a:rPr>
              <a:t>Свій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вибір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3200" i="1" dirty="0" err="1">
                <a:solidFill>
                  <a:srgbClr val="00B0F0"/>
                </a:solidFill>
              </a:rPr>
              <a:t>обґрунтувати</a:t>
            </a:r>
            <a:r>
              <a:rPr lang="ru-RU" sz="3200" i="1" dirty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200" dirty="0"/>
              <a:t>1. Дуб..</a:t>
            </a:r>
            <a:r>
              <a:rPr lang="ru-RU" sz="3200" dirty="0" err="1"/>
              <a:t>вий</a:t>
            </a:r>
            <a:r>
              <a:rPr lang="ru-RU" sz="3200" dirty="0"/>
              <a:t> гай, </a:t>
            </a:r>
            <a:r>
              <a:rPr lang="ru-RU" sz="3200" dirty="0" err="1"/>
              <a:t>коричн</a:t>
            </a:r>
            <a:r>
              <a:rPr lang="ru-RU" sz="3200" dirty="0"/>
              <a:t>..</a:t>
            </a:r>
            <a:r>
              <a:rPr lang="ru-RU" sz="3200" dirty="0" err="1"/>
              <a:t>ве</a:t>
            </a:r>
            <a:r>
              <a:rPr lang="ru-RU" sz="3200" dirty="0"/>
              <a:t> пальто, </a:t>
            </a:r>
            <a:r>
              <a:rPr lang="ru-RU" sz="3200" dirty="0" err="1"/>
              <a:t>лісник</a:t>
            </a:r>
            <a:r>
              <a:rPr lang="ru-RU" sz="3200" dirty="0"/>
              <a:t>..</a:t>
            </a:r>
            <a:r>
              <a:rPr lang="ru-RU" sz="3200" dirty="0" err="1"/>
              <a:t>ва</a:t>
            </a:r>
            <a:r>
              <a:rPr lang="ru-RU" sz="3200" dirty="0"/>
              <a:t> хата.</a:t>
            </a:r>
          </a:p>
          <a:p>
            <a:pPr marL="0" indent="0">
              <a:buNone/>
            </a:pPr>
            <a:r>
              <a:rPr lang="ru-RU" sz="3200" dirty="0"/>
              <a:t>2. Малин..</a:t>
            </a:r>
            <a:r>
              <a:rPr lang="ru-RU" sz="3200" dirty="0" err="1"/>
              <a:t>ве</a:t>
            </a:r>
            <a:r>
              <a:rPr lang="ru-RU" sz="3200" dirty="0"/>
              <a:t> </a:t>
            </a:r>
            <a:r>
              <a:rPr lang="ru-RU" sz="3200" dirty="0" err="1"/>
              <a:t>варення</a:t>
            </a:r>
            <a:r>
              <a:rPr lang="ru-RU" sz="3200" dirty="0"/>
              <a:t>, </a:t>
            </a:r>
            <a:r>
              <a:rPr lang="ru-RU" sz="3200" dirty="0" err="1"/>
              <a:t>сталев</a:t>
            </a:r>
            <a:r>
              <a:rPr lang="ru-RU" sz="3200" dirty="0"/>
              <a:t>..й трос, </a:t>
            </a:r>
            <a:r>
              <a:rPr lang="ru-RU" sz="3200" dirty="0" err="1"/>
              <a:t>емал</a:t>
            </a:r>
            <a:r>
              <a:rPr lang="ru-RU" sz="3200" dirty="0"/>
              <a:t>..</a:t>
            </a:r>
            <a:r>
              <a:rPr lang="ru-RU" sz="3200" dirty="0" err="1"/>
              <a:t>вий</a:t>
            </a:r>
            <a:r>
              <a:rPr lang="ru-RU" sz="3200" dirty="0"/>
              <a:t> казан.</a:t>
            </a:r>
          </a:p>
          <a:p>
            <a:pPr marL="0" indent="0">
              <a:buNone/>
            </a:pPr>
            <a:r>
              <a:rPr lang="ru-RU" sz="3200" dirty="0"/>
              <a:t>3. Брат..</a:t>
            </a:r>
            <a:r>
              <a:rPr lang="ru-RU" sz="3200" dirty="0" err="1"/>
              <a:t>ва</a:t>
            </a:r>
            <a:r>
              <a:rPr lang="ru-RU" sz="3200" dirty="0"/>
              <a:t> </a:t>
            </a:r>
            <a:r>
              <a:rPr lang="ru-RU" sz="3200" dirty="0" err="1"/>
              <a:t>ідея</a:t>
            </a:r>
            <a:r>
              <a:rPr lang="ru-RU" sz="3200" dirty="0"/>
              <a:t>, франк..</a:t>
            </a:r>
            <a:r>
              <a:rPr lang="ru-RU" sz="3200" dirty="0" err="1"/>
              <a:t>ві</a:t>
            </a:r>
            <a:r>
              <a:rPr lang="ru-RU" sz="3200" dirty="0"/>
              <a:t> твори, стал..</a:t>
            </a:r>
            <a:r>
              <a:rPr lang="ru-RU" sz="3200" dirty="0" err="1"/>
              <a:t>вий</a:t>
            </a:r>
            <a:r>
              <a:rPr lang="ru-RU" sz="3200" dirty="0"/>
              <a:t> кран.</a:t>
            </a:r>
          </a:p>
          <a:p>
            <a:pPr marL="0" indent="0">
              <a:buNone/>
            </a:pPr>
            <a:r>
              <a:rPr lang="ru-RU" sz="3200" dirty="0"/>
              <a:t>4. Крем..</a:t>
            </a:r>
            <a:r>
              <a:rPr lang="ru-RU" sz="3200" dirty="0" err="1"/>
              <a:t>ве</a:t>
            </a:r>
            <a:r>
              <a:rPr lang="ru-RU" sz="3200" dirty="0"/>
              <a:t> </a:t>
            </a:r>
            <a:r>
              <a:rPr lang="ru-RU" sz="3200" dirty="0" err="1"/>
              <a:t>плаття</a:t>
            </a:r>
            <a:r>
              <a:rPr lang="ru-RU" sz="3200" dirty="0"/>
              <a:t>, </a:t>
            </a:r>
            <a:r>
              <a:rPr lang="ru-RU" sz="3200" dirty="0" err="1"/>
              <a:t>вишн</a:t>
            </a:r>
            <a:r>
              <a:rPr lang="ru-RU" sz="3200" dirty="0"/>
              <a:t>..</a:t>
            </a:r>
            <a:r>
              <a:rPr lang="ru-RU" sz="3200" dirty="0" err="1"/>
              <a:t>вий</a:t>
            </a:r>
            <a:r>
              <a:rPr lang="ru-RU" sz="3200" dirty="0"/>
              <a:t> джем, метал..</a:t>
            </a:r>
            <a:r>
              <a:rPr lang="ru-RU" sz="3200" dirty="0" err="1"/>
              <a:t>вий</a:t>
            </a:r>
            <a:r>
              <a:rPr lang="ru-RU" sz="3200" dirty="0"/>
              <a:t> </a:t>
            </a:r>
            <a:r>
              <a:rPr lang="ru-RU" sz="3200" dirty="0" err="1"/>
              <a:t>стіл</a:t>
            </a:r>
            <a:r>
              <a:rPr lang="ru-RU" sz="3200" dirty="0"/>
              <a:t>.</a:t>
            </a:r>
          </a:p>
          <a:p>
            <a:pPr marL="0" indent="0">
              <a:buNone/>
            </a:pPr>
            <a:r>
              <a:rPr lang="ru-RU" sz="3200" dirty="0"/>
              <a:t>5. Ондатр..</a:t>
            </a:r>
            <a:r>
              <a:rPr lang="ru-RU" sz="3200" dirty="0" err="1"/>
              <a:t>ва</a:t>
            </a:r>
            <a:r>
              <a:rPr lang="ru-RU" sz="3200" dirty="0"/>
              <a:t> шапка, </a:t>
            </a:r>
            <a:r>
              <a:rPr lang="ru-RU" sz="3200" dirty="0" err="1"/>
              <a:t>батьк</a:t>
            </a:r>
            <a:r>
              <a:rPr lang="ru-RU" sz="3200" dirty="0"/>
              <a:t>..</a:t>
            </a:r>
            <a:r>
              <a:rPr lang="ru-RU" sz="3200" dirty="0" err="1"/>
              <a:t>ва</a:t>
            </a:r>
            <a:r>
              <a:rPr lang="ru-RU" sz="3200" dirty="0"/>
              <a:t> </a:t>
            </a:r>
            <a:r>
              <a:rPr lang="ru-RU" sz="3200" dirty="0" err="1"/>
              <a:t>порада</a:t>
            </a:r>
            <a:r>
              <a:rPr lang="ru-RU" sz="3200" dirty="0"/>
              <a:t>, </a:t>
            </a:r>
            <a:r>
              <a:rPr lang="ru-RU" sz="3200" dirty="0" err="1"/>
              <a:t>марганц</a:t>
            </a:r>
            <a:r>
              <a:rPr lang="ru-RU" sz="3200" dirty="0"/>
              <a:t>..</a:t>
            </a:r>
            <a:r>
              <a:rPr lang="ru-RU" sz="3200" dirty="0" err="1"/>
              <a:t>вий</a:t>
            </a:r>
            <a:r>
              <a:rPr lang="ru-RU" sz="3200" dirty="0"/>
              <a:t> </a:t>
            </a:r>
            <a:r>
              <a:rPr lang="ru-RU" sz="3200" dirty="0" err="1"/>
              <a:t>розчин</a:t>
            </a:r>
            <a:r>
              <a:rPr lang="ru-RU" sz="32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925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157942"/>
            <a:ext cx="9604215" cy="819129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Вибірково-розподільна</a:t>
            </a:r>
            <a:r>
              <a:rPr lang="ru-RU" sz="2800" dirty="0">
                <a:solidFill>
                  <a:srgbClr val="FFFF00"/>
                </a:solidFill>
              </a:rPr>
              <a:t> робота на </a:t>
            </a:r>
            <a:r>
              <a:rPr lang="ru-RU" sz="2800" dirty="0" err="1">
                <a:solidFill>
                  <a:srgbClr val="FFFF00"/>
                </a:solidFill>
              </a:rPr>
              <a:t>основі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конструювання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070" y="1151638"/>
            <a:ext cx="11737570" cy="5253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2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Від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поданих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іменників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утворити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присвійні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прикметники</a:t>
            </a:r>
            <a:r>
              <a:rPr lang="ru-RU" sz="2400" i="1" dirty="0">
                <a:solidFill>
                  <a:srgbClr val="00B0F0"/>
                </a:solidFill>
              </a:rPr>
              <a:t>  у </a:t>
            </a:r>
            <a:r>
              <a:rPr lang="ru-RU" sz="2400" i="1" dirty="0" err="1">
                <a:solidFill>
                  <a:srgbClr val="00B0F0"/>
                </a:solidFill>
              </a:rPr>
              <a:t>формі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чоловічого</a:t>
            </a:r>
            <a:r>
              <a:rPr lang="ru-RU" sz="2400" i="1" dirty="0">
                <a:solidFill>
                  <a:srgbClr val="00B0F0"/>
                </a:solidFill>
              </a:rPr>
              <a:t> роду. </a:t>
            </a:r>
            <a:r>
              <a:rPr lang="ru-RU" sz="2400" i="1" dirty="0" err="1">
                <a:solidFill>
                  <a:srgbClr val="00B0F0"/>
                </a:solidFill>
              </a:rPr>
              <a:t>Записати</a:t>
            </a:r>
            <a:r>
              <a:rPr lang="ru-RU" sz="2400" i="1" dirty="0">
                <a:solidFill>
                  <a:srgbClr val="00B0F0"/>
                </a:solidFill>
              </a:rPr>
              <a:t> </a:t>
            </a:r>
            <a:r>
              <a:rPr lang="ru-RU" sz="2400" i="1" dirty="0" err="1">
                <a:solidFill>
                  <a:srgbClr val="00B0F0"/>
                </a:solidFill>
              </a:rPr>
              <a:t>їх</a:t>
            </a:r>
            <a:r>
              <a:rPr lang="ru-RU" sz="2400" i="1" dirty="0">
                <a:solidFill>
                  <a:srgbClr val="00B0F0"/>
                </a:solidFill>
              </a:rPr>
              <a:t> до </a:t>
            </a:r>
            <a:r>
              <a:rPr lang="ru-RU" sz="2400" i="1" dirty="0" err="1">
                <a:solidFill>
                  <a:srgbClr val="00B0F0"/>
                </a:solidFill>
              </a:rPr>
              <a:t>відповідної</a:t>
            </a:r>
            <a:r>
              <a:rPr lang="ru-RU" sz="2400" i="1" dirty="0">
                <a:solidFill>
                  <a:srgbClr val="00B0F0"/>
                </a:solidFill>
              </a:rPr>
              <a:t> колонки </a:t>
            </a:r>
            <a:r>
              <a:rPr lang="ru-RU" sz="2400" i="1" dirty="0" err="1">
                <a:solidFill>
                  <a:srgbClr val="00B0F0"/>
                </a:solidFill>
              </a:rPr>
              <a:t>таблиці</a:t>
            </a:r>
            <a:r>
              <a:rPr lang="ru-RU" sz="2400" i="1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200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296051"/>
              </p:ext>
            </p:extLst>
          </p:nvPr>
        </p:nvGraphicFramePr>
        <p:xfrm>
          <a:off x="1371597" y="2285002"/>
          <a:ext cx="8828118" cy="1622404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4414059">
                  <a:extLst>
                    <a:ext uri="{9D8B030D-6E8A-4147-A177-3AD203B41FA5}">
                      <a16:colId xmlns:a16="http://schemas.microsoft.com/office/drawing/2014/main" val="3573197946"/>
                    </a:ext>
                  </a:extLst>
                </a:gridCol>
                <a:gridCol w="4414059">
                  <a:extLst>
                    <a:ext uri="{9D8B030D-6E8A-4147-A177-3AD203B41FA5}">
                      <a16:colId xmlns:a16="http://schemas.microsoft.com/office/drawing/2014/main" val="2917524041"/>
                    </a:ext>
                  </a:extLst>
                </a:gridCol>
              </a:tblGrid>
              <a:tr h="611484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2400" dirty="0">
                          <a:effectLst/>
                        </a:rPr>
                        <a:t>Суфікс -</a:t>
                      </a:r>
                      <a:r>
                        <a:rPr lang="uk-UA" sz="2400" dirty="0" err="1">
                          <a:effectLst/>
                        </a:rPr>
                        <a:t>ин</a:t>
                      </a:r>
                      <a:r>
                        <a:rPr lang="uk-UA" sz="2400" dirty="0">
                          <a:effectLst/>
                        </a:rPr>
                        <a:t>- </a:t>
                      </a:r>
                      <a:endParaRPr lang="uk-UA" sz="2400" dirty="0" smtClean="0">
                        <a:effectLst/>
                      </a:endParaRPr>
                    </a:p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(</a:t>
                      </a:r>
                      <a:r>
                        <a:rPr lang="uk-UA" sz="2400" dirty="0">
                          <a:effectLst/>
                        </a:rPr>
                        <a:t>після приголосного)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25" marR="85725" marT="38100" marB="381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2400" dirty="0">
                          <a:effectLst/>
                        </a:rPr>
                        <a:t>Суфікс -</a:t>
                      </a:r>
                      <a:r>
                        <a:rPr lang="uk-UA" sz="2400" dirty="0" err="1">
                          <a:effectLst/>
                        </a:rPr>
                        <a:t>ін</a:t>
                      </a:r>
                      <a:r>
                        <a:rPr lang="uk-UA" sz="2400" dirty="0">
                          <a:effectLst/>
                        </a:rPr>
                        <a:t>- (-</a:t>
                      </a:r>
                      <a:r>
                        <a:rPr lang="uk-UA" sz="2400" dirty="0" err="1">
                          <a:effectLst/>
                        </a:rPr>
                        <a:t>їн</a:t>
                      </a:r>
                      <a:r>
                        <a:rPr lang="uk-UA" sz="2400" dirty="0">
                          <a:effectLst/>
                        </a:rPr>
                        <a:t>) </a:t>
                      </a:r>
                      <a:endParaRPr lang="uk-UA" sz="2400" dirty="0" smtClean="0">
                        <a:effectLst/>
                      </a:endParaRPr>
                    </a:p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(</a:t>
                      </a:r>
                      <a:r>
                        <a:rPr lang="uk-UA" sz="2400" dirty="0">
                          <a:effectLst/>
                        </a:rPr>
                        <a:t>після голосного)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25" marR="85725" marT="38100" marB="38100" anchor="ctr"/>
                </a:tc>
                <a:extLst>
                  <a:ext uri="{0D108BD9-81ED-4DB2-BD59-A6C34878D82A}">
                    <a16:rowId xmlns:a16="http://schemas.microsoft.com/office/drawing/2014/main" val="2463303993"/>
                  </a:ext>
                </a:extLst>
              </a:tr>
              <a:tr h="611484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25" marR="85725" marT="38100" marB="3810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25" marR="85725" marT="38100" marB="38100" anchor="ctr"/>
                </a:tc>
                <a:extLst>
                  <a:ext uri="{0D108BD9-81ED-4DB2-BD59-A6C34878D82A}">
                    <a16:rowId xmlns:a16="http://schemas.microsoft.com/office/drawing/2014/main" val="275222414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76895" y="4510175"/>
            <a:ext cx="9687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  Галя</a:t>
            </a:r>
            <a:r>
              <a:rPr lang="ru-RU" sz="3600" dirty="0"/>
              <a:t>, </a:t>
            </a:r>
            <a:r>
              <a:rPr lang="ru-RU" sz="3600" dirty="0" err="1"/>
              <a:t>Марія</a:t>
            </a:r>
            <a:r>
              <a:rPr lang="ru-RU" sz="3600" dirty="0"/>
              <a:t>, Маруся, </a:t>
            </a:r>
            <a:r>
              <a:rPr lang="ru-RU" sz="3600" dirty="0" err="1"/>
              <a:t>Надія</a:t>
            </a:r>
            <a:r>
              <a:rPr lang="ru-RU" sz="3600" dirty="0"/>
              <a:t>, </a:t>
            </a:r>
            <a:r>
              <a:rPr lang="ru-RU" sz="3600" dirty="0" err="1"/>
              <a:t>тітка</a:t>
            </a:r>
            <a:r>
              <a:rPr lang="ru-RU" sz="3600" dirty="0"/>
              <a:t>, Ольга, сестра, бабуся, </a:t>
            </a:r>
            <a:r>
              <a:rPr lang="ru-RU" sz="3600" dirty="0" err="1"/>
              <a:t>Софія</a:t>
            </a:r>
            <a:r>
              <a:rPr lang="ru-RU" sz="3600" dirty="0"/>
              <a:t>, дочка, Наталя.</a:t>
            </a:r>
          </a:p>
        </p:txBody>
      </p:sp>
    </p:spTree>
    <p:extLst>
      <p:ext uri="{BB962C8B-B14F-4D97-AF65-F5344CB8AC3E}">
        <p14:creationId xmlns:p14="http://schemas.microsoft.com/office/powerpoint/2010/main" val="1874379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114" y="157942"/>
            <a:ext cx="8661861" cy="819129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Диктант на дружбу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070" y="1151638"/>
            <a:ext cx="11737570" cy="5253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600" i="1" dirty="0">
                <a:solidFill>
                  <a:srgbClr val="00B0F0"/>
                </a:solidFill>
              </a:rPr>
              <a:t>Списати, </a:t>
            </a:r>
            <a:r>
              <a:rPr lang="ru-RU" sz="3600" i="1" dirty="0" err="1">
                <a:solidFill>
                  <a:srgbClr val="00B0F0"/>
                </a:solidFill>
              </a:rPr>
              <a:t>замість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крапок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уставляючи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потрібні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букви</a:t>
            </a:r>
            <a:r>
              <a:rPr lang="ru-RU" sz="3600" i="1" dirty="0">
                <a:solidFill>
                  <a:srgbClr val="00B0F0"/>
                </a:solidFill>
              </a:rPr>
              <a:t>. </a:t>
            </a:r>
            <a:r>
              <a:rPr lang="ru-RU" sz="3600" i="1" dirty="0" err="1">
                <a:solidFill>
                  <a:srgbClr val="00B0F0"/>
                </a:solidFill>
              </a:rPr>
              <a:t>Виділити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суфікси</a:t>
            </a:r>
            <a:r>
              <a:rPr lang="ru-RU" sz="3600" i="1" dirty="0">
                <a:solidFill>
                  <a:srgbClr val="00B0F0"/>
                </a:solidFill>
              </a:rPr>
              <a:t>, </a:t>
            </a:r>
            <a:r>
              <a:rPr lang="ru-RU" sz="3600" i="1" dirty="0" err="1">
                <a:solidFill>
                  <a:srgbClr val="00B0F0"/>
                </a:solidFill>
              </a:rPr>
              <a:t>пояснити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їх</a:t>
            </a:r>
            <a:r>
              <a:rPr lang="ru-RU" sz="3600" i="1" dirty="0">
                <a:solidFill>
                  <a:srgbClr val="00B0F0"/>
                </a:solidFill>
              </a:rPr>
              <a:t> </a:t>
            </a:r>
            <a:r>
              <a:rPr lang="ru-RU" sz="3600" i="1" dirty="0" err="1">
                <a:solidFill>
                  <a:srgbClr val="00B0F0"/>
                </a:solidFill>
              </a:rPr>
              <a:t>уживання</a:t>
            </a:r>
            <a:r>
              <a:rPr lang="ru-RU" sz="3600" i="1" dirty="0" smtClean="0">
                <a:solidFill>
                  <a:srgbClr val="00B0F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</a:t>
            </a:r>
            <a:r>
              <a:rPr lang="ru-RU" sz="3600" dirty="0" err="1" smtClean="0"/>
              <a:t>Березн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грош..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сутт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овоч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служб..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ді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алюміні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ситц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святк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дощ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бой..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значенн</a:t>
            </a:r>
            <a:r>
              <a:rPr lang="ru-RU" sz="3600" dirty="0"/>
              <a:t>…</a:t>
            </a:r>
            <a:r>
              <a:rPr lang="ru-RU" sz="3600" dirty="0" err="1"/>
              <a:t>вий</a:t>
            </a:r>
            <a:r>
              <a:rPr lang="ru-RU" sz="3600" dirty="0"/>
              <a:t>, нуль..</a:t>
            </a:r>
            <a:r>
              <a:rPr lang="ru-RU" sz="3600" dirty="0" err="1"/>
              <a:t>вий</a:t>
            </a:r>
            <a:r>
              <a:rPr lang="ru-RU" sz="3600" dirty="0"/>
              <a:t>, стиль..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кра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марш..</a:t>
            </a:r>
            <a:r>
              <a:rPr lang="ru-RU" sz="3600" dirty="0" err="1"/>
              <a:t>вий</a:t>
            </a:r>
            <a:r>
              <a:rPr lang="ru-RU" sz="3600" dirty="0"/>
              <a:t>, со..</a:t>
            </a:r>
            <a:r>
              <a:rPr lang="ru-RU" sz="3600" dirty="0" err="1"/>
              <a:t>вий</a:t>
            </a:r>
            <a:r>
              <a:rPr lang="ru-RU" sz="3600" dirty="0"/>
              <a:t>, дуб..</a:t>
            </a:r>
            <a:r>
              <a:rPr lang="ru-RU" sz="3600" dirty="0" err="1"/>
              <a:t>вий</a:t>
            </a:r>
            <a:r>
              <a:rPr lang="ru-RU" sz="3600" dirty="0"/>
              <a:t>, слив..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магні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</a:t>
            </a:r>
            <a:r>
              <a:rPr lang="ru-RU" sz="3600" dirty="0" err="1"/>
              <a:t>підсумк</a:t>
            </a:r>
            <a:r>
              <a:rPr lang="ru-RU" sz="3600" dirty="0"/>
              <a:t>..</a:t>
            </a:r>
            <a:r>
              <a:rPr lang="ru-RU" sz="3600" dirty="0" err="1"/>
              <a:t>вий</a:t>
            </a:r>
            <a:r>
              <a:rPr lang="ru-RU" sz="3600" dirty="0"/>
              <a:t>, борщ..</a:t>
            </a:r>
            <a:r>
              <a:rPr lang="ru-RU" sz="3600" dirty="0" err="1"/>
              <a:t>вий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769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50" t="4844" r="50111" b="35565"/>
          <a:stretch/>
        </p:blipFill>
        <p:spPr>
          <a:xfrm>
            <a:off x="1197033" y="507075"/>
            <a:ext cx="8437418" cy="582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47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35" t="4192" r="49727" b="31964"/>
          <a:stretch/>
        </p:blipFill>
        <p:spPr>
          <a:xfrm>
            <a:off x="1072340" y="374072"/>
            <a:ext cx="8387543" cy="610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82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5578" y="1659421"/>
            <a:ext cx="102939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rgbClr val="FFFF00"/>
                </a:solidFill>
              </a:rPr>
              <a:t>Домашнє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завдання</a:t>
            </a:r>
            <a:endParaRPr lang="ru-RU" sz="4000" dirty="0" smtClean="0">
              <a:solidFill>
                <a:srgbClr val="FFFF00"/>
              </a:solidFill>
            </a:endParaRPr>
          </a:p>
          <a:p>
            <a:pPr algn="ctr"/>
            <a:endParaRPr lang="ru-RU" sz="4000" dirty="0">
              <a:solidFill>
                <a:srgbClr val="FFFF00"/>
              </a:solidFill>
            </a:endParaRPr>
          </a:p>
          <a:p>
            <a:pPr algn="ctr"/>
            <a:r>
              <a:rPr lang="ru-RU" sz="4000" dirty="0" err="1"/>
              <a:t>Скласти</a:t>
            </a:r>
            <a:r>
              <a:rPr lang="ru-RU" sz="4000" dirty="0"/>
              <a:t> </a:t>
            </a:r>
            <a:r>
              <a:rPr lang="ru-RU" sz="4000" dirty="0" err="1"/>
              <a:t>словниковий</a:t>
            </a:r>
            <a:r>
              <a:rPr lang="ru-RU" sz="4000" dirty="0"/>
              <a:t> диктант до теми.</a:t>
            </a:r>
          </a:p>
        </p:txBody>
      </p:sp>
    </p:spTree>
    <p:extLst>
      <p:ext uri="{BB962C8B-B14F-4D97-AF65-F5344CB8AC3E}">
        <p14:creationId xmlns:p14="http://schemas.microsoft.com/office/powerpoint/2010/main" val="1731072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</TotalTime>
  <Words>100</Words>
  <Application>Microsoft Office PowerPoint</Application>
  <PresentationFormat>Широкоэкранный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Wingdings 3</vt:lpstr>
      <vt:lpstr>Ион</vt:lpstr>
      <vt:lpstr>Букви е, о, и у прикметникових суфіксах –ев- (-єв-), -ов- (-йов-, -ьов), -ин-, -ін-(-їн-), -ичн-, -ічн- (-їчн-)                                     </vt:lpstr>
      <vt:lpstr>Презентация PowerPoint</vt:lpstr>
      <vt:lpstr>Ігрове завдання «Третє зайве»</vt:lpstr>
      <vt:lpstr>Вибірково-розподільна робота на основі конструювання </vt:lpstr>
      <vt:lpstr>Диктант на дружбу 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Букви е, о, и у прикметникових суфіксах –ев- (-єв-), -ов- (-йов-, -ьов), -ин-, -ін-(-їн-), -ичн-, -ічн- (-їчн-)                                     </dc:title>
  <dc:creator>RePack by Diakov</dc:creator>
  <cp:lastModifiedBy>Пользователь Windows</cp:lastModifiedBy>
  <cp:revision>7</cp:revision>
  <dcterms:created xsi:type="dcterms:W3CDTF">2021-02-14T19:44:12Z</dcterms:created>
  <dcterms:modified xsi:type="dcterms:W3CDTF">2021-03-09T19:20:17Z</dcterms:modified>
</cp:coreProperties>
</file>