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</p:sldMasterIdLst>
  <p:notesMasterIdLst>
    <p:notesMasterId r:id="rId19"/>
  </p:notesMasterIdLst>
  <p:sldIdLst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69" d="100"/>
          <a:sy n="69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BCE0D-3B06-454D-80F3-B6BFCD1E43CD}" type="datetimeFigureOut">
              <a:rPr lang="ru-RU" smtClean="0"/>
              <a:t>26.03.2021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BFA3C-FD81-4B87-ADA3-663624101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440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13B36-49DD-423F-B5BD-721071FA61E7}" type="slidenum">
              <a:rPr lang="uk-UA" smtClean="0">
                <a:solidFill>
                  <a:prstClr val="black"/>
                </a:solidFill>
              </a:rPr>
              <a:pPr/>
              <a:t>7</a:t>
            </a:fld>
            <a:endParaRPr lang="uk-U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000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64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586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957034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935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869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91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43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39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5139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82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45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295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003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80091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766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076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5180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148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09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4820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589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3767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5947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1359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28529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982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3346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9282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5774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9673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423252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341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2614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8589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4038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210413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3746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099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6577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1463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5303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566358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7430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3530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6035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7293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39922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4597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5684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09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5514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6892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298885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5697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9569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203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5386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15991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373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3928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5815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6518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096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371973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3007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1932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616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552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49474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57017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2382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3100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9452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0976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75366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9429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9622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7318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55326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45673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572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8969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4566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18987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0183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628930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48877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49426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5357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6933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76385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0426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4979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5467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54858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5307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9330867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49382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56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4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7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79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57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17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93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07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65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8BC4A87-FB07-4D78-8958-DB90840F3EA0}" type="datetimeFigureOut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26.03.2021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7D623F-75A1-4F0F-A237-FE510C500AB4}" type="slidenum">
              <a:rPr lang="uk-U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uk-UA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91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7558" y="1295400"/>
            <a:ext cx="80010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4800" dirty="0"/>
              <a:t>Числівники кількісні (на означення цілих чисел, дробові, збірні) і порядкові. </a:t>
            </a:r>
            <a:endParaRPr lang="uk-UA" sz="4800" b="1" dirty="0"/>
          </a:p>
        </p:txBody>
      </p:sp>
      <p:pic>
        <p:nvPicPr>
          <p:cNvPr id="4" name="Picture 6" descr="http://img1.liveinternet.ru/images/attach/c/4/78/682/78682021_r12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039141" y="2992179"/>
            <a:ext cx="6854456" cy="94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69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Кількісні числівники</a:t>
            </a: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1554162"/>
            <a:ext cx="76962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b="1" u="sng" dirty="0" smtClean="0">
                <a:solidFill>
                  <a:srgbClr val="7030A0"/>
                </a:solidFill>
              </a:rPr>
              <a:t>Кількісні числівники змінюються за відмінками.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Кількісні числівники поділяються на розряди:</a:t>
            </a:r>
          </a:p>
          <a:p>
            <a:pPr>
              <a:buFontTx/>
              <a:buChar char="-"/>
            </a:pPr>
            <a:r>
              <a:rPr lang="uk-UA" b="1" dirty="0" smtClean="0">
                <a:solidFill>
                  <a:srgbClr val="00B050"/>
                </a:solidFill>
              </a:rPr>
              <a:t>цілі числа </a:t>
            </a:r>
            <a:r>
              <a:rPr lang="uk-UA" b="1" dirty="0" smtClean="0"/>
              <a:t>(означають кількість предметів у цілих одиницях): </a:t>
            </a:r>
            <a:r>
              <a:rPr lang="uk-UA" b="1" dirty="0" smtClean="0">
                <a:solidFill>
                  <a:srgbClr val="0070C0"/>
                </a:solidFill>
              </a:rPr>
              <a:t>сорок;</a:t>
            </a:r>
          </a:p>
          <a:p>
            <a:pPr>
              <a:buFontTx/>
              <a:buChar char="-"/>
            </a:pPr>
            <a:r>
              <a:rPr lang="uk-UA" b="1" dirty="0" smtClean="0">
                <a:solidFill>
                  <a:srgbClr val="00B050"/>
                </a:solidFill>
              </a:rPr>
              <a:t>дробові</a:t>
            </a:r>
            <a:r>
              <a:rPr lang="uk-UA" b="1" dirty="0" smtClean="0"/>
              <a:t> (означають кількість частин, виділених у складі цілого): </a:t>
            </a:r>
            <a:r>
              <a:rPr lang="uk-UA" b="1" dirty="0" smtClean="0">
                <a:solidFill>
                  <a:srgbClr val="0070C0"/>
                </a:solidFill>
              </a:rPr>
              <a:t>дві цілі і чотири сьомих;</a:t>
            </a:r>
          </a:p>
          <a:p>
            <a:pPr>
              <a:buFontTx/>
              <a:buChar char="-"/>
            </a:pPr>
            <a:r>
              <a:rPr lang="uk-UA" b="1" dirty="0" smtClean="0">
                <a:solidFill>
                  <a:srgbClr val="00B050"/>
                </a:solidFill>
              </a:rPr>
              <a:t>збірні</a:t>
            </a:r>
            <a:r>
              <a:rPr lang="uk-UA" b="1" dirty="0" smtClean="0"/>
              <a:t> (означають кількість предметів, яку сприймаємо як єдине неподільне ціле): </a:t>
            </a:r>
            <a:r>
              <a:rPr lang="uk-UA" b="1" dirty="0" smtClean="0">
                <a:solidFill>
                  <a:srgbClr val="0070C0"/>
                </a:solidFill>
              </a:rPr>
              <a:t>троє  </a:t>
            </a:r>
            <a:endParaRPr lang="uk-UA" b="1" dirty="0">
              <a:solidFill>
                <a:srgbClr val="0070C0"/>
              </a:solidFill>
            </a:endParaRPr>
          </a:p>
        </p:txBody>
      </p:sp>
      <p:pic>
        <p:nvPicPr>
          <p:cNvPr id="4" name="Picture 6" descr="http://img1.liveinternet.ru/images/attach/c/4/78/682/78682021_r12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956738" y="2960281"/>
            <a:ext cx="6854456" cy="94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34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848600" cy="838200"/>
          </a:xfrm>
        </p:spPr>
        <p:txBody>
          <a:bodyPr/>
          <a:lstStyle/>
          <a:p>
            <a:r>
              <a:rPr lang="uk-UA" dirty="0" smtClean="0"/>
              <a:t>Зверніть увагу!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1219200"/>
            <a:ext cx="7924800" cy="5334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b="1" dirty="0" smtClean="0"/>
              <a:t>     </a:t>
            </a:r>
            <a:r>
              <a:rPr lang="uk-UA" b="1" dirty="0" smtClean="0">
                <a:solidFill>
                  <a:srgbClr val="FF0000"/>
                </a:solidFill>
              </a:rPr>
              <a:t>Збірні числівники </a:t>
            </a:r>
            <a:r>
              <a:rPr lang="uk-UA" b="1" dirty="0" smtClean="0">
                <a:solidFill>
                  <a:schemeClr val="tx1"/>
                </a:solidFill>
              </a:rPr>
              <a:t>утворюються тільки від числівників </a:t>
            </a:r>
          </a:p>
          <a:p>
            <a:pPr marL="0" indent="0">
              <a:buNone/>
            </a:pPr>
            <a:r>
              <a:rPr lang="uk-UA" b="1" i="1" u="sng" dirty="0" smtClean="0">
                <a:solidFill>
                  <a:srgbClr val="0070C0"/>
                </a:solidFill>
              </a:rPr>
              <a:t>два – двадцять та тридцять.</a:t>
            </a:r>
            <a:r>
              <a:rPr lang="uk-UA" b="1" dirty="0" smtClean="0"/>
              <a:t>  </a:t>
            </a:r>
          </a:p>
          <a:p>
            <a:pPr marL="0" indent="0">
              <a:buNone/>
            </a:pPr>
            <a:r>
              <a:rPr lang="uk-UA" b="1" dirty="0" smtClean="0"/>
              <a:t>     </a:t>
            </a:r>
            <a:r>
              <a:rPr lang="uk-UA" b="1" dirty="0" smtClean="0">
                <a:solidFill>
                  <a:schemeClr val="tx1"/>
                </a:solidFill>
              </a:rPr>
              <a:t>До збірних належать числівники </a:t>
            </a:r>
            <a:r>
              <a:rPr lang="uk-UA" b="1" u="sng" dirty="0" smtClean="0">
                <a:solidFill>
                  <a:srgbClr val="00B050"/>
                </a:solidFill>
              </a:rPr>
              <a:t>обоє, обидва, обидві</a:t>
            </a:r>
            <a:r>
              <a:rPr lang="uk-UA" b="1" dirty="0" smtClean="0"/>
              <a:t>. </a:t>
            </a:r>
            <a:r>
              <a:rPr lang="uk-UA" b="1" dirty="0" smtClean="0">
                <a:solidFill>
                  <a:schemeClr val="tx1"/>
                </a:solidFill>
              </a:rPr>
              <a:t>Від деяких збірних числівників утворюються числівники з пестливим значенням: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rgbClr val="7030A0"/>
                </a:solidFill>
              </a:rPr>
              <a:t>двійко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FF0000"/>
                </a:solidFill>
              </a:rPr>
              <a:t>Збірні числівники вживаються з іменниками, які: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* </a:t>
            </a:r>
            <a:r>
              <a:rPr lang="uk-UA" b="1" dirty="0">
                <a:solidFill>
                  <a:schemeClr val="tx1"/>
                </a:solidFill>
              </a:rPr>
              <a:t>є</a:t>
            </a:r>
            <a:r>
              <a:rPr lang="uk-UA" b="1" dirty="0" smtClean="0">
                <a:solidFill>
                  <a:schemeClr val="tx1"/>
                </a:solidFill>
              </a:rPr>
              <a:t> назвами істот чоловічого роду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rgbClr val="7030A0"/>
                </a:solidFill>
              </a:rPr>
              <a:t>(четверо юнаків, троє коней</a:t>
            </a:r>
            <a:r>
              <a:rPr lang="uk-UA" b="1" dirty="0" smtClean="0"/>
              <a:t>);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* належать до четвертої відміни </a:t>
            </a:r>
            <a:r>
              <a:rPr lang="uk-UA" b="1" dirty="0" smtClean="0">
                <a:solidFill>
                  <a:srgbClr val="7030A0"/>
                </a:solidFill>
              </a:rPr>
              <a:t>(шестеро кошенят);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* є назвами неістот середнього роду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rgbClr val="7030A0"/>
                </a:solidFill>
              </a:rPr>
              <a:t>(двоє імен);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* уживаються тільки у формі множини </a:t>
            </a:r>
            <a:r>
              <a:rPr lang="uk-UA" b="1" dirty="0" smtClean="0">
                <a:solidFill>
                  <a:srgbClr val="7030A0"/>
                </a:solidFill>
              </a:rPr>
              <a:t>(двоє </a:t>
            </a:r>
            <a:r>
              <a:rPr lang="uk-UA" b="1" dirty="0" err="1" smtClean="0">
                <a:solidFill>
                  <a:srgbClr val="7030A0"/>
                </a:solidFill>
              </a:rPr>
              <a:t>ножиць</a:t>
            </a:r>
            <a:r>
              <a:rPr lang="uk-UA" b="1" dirty="0" smtClean="0">
                <a:solidFill>
                  <a:srgbClr val="7030A0"/>
                </a:solidFill>
              </a:rPr>
              <a:t>)</a:t>
            </a:r>
            <a:r>
              <a:rPr lang="uk-UA" b="1" dirty="0" smtClean="0"/>
              <a:t>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70C0"/>
                </a:solidFill>
              </a:rPr>
              <a:t>     З іменниками </a:t>
            </a:r>
            <a:r>
              <a:rPr lang="uk-UA" b="1" dirty="0" smtClean="0">
                <a:solidFill>
                  <a:srgbClr val="FF0000"/>
                </a:solidFill>
              </a:rPr>
              <a:t>жіночого роду та іменниками чоловічого роду – назвами неістот </a:t>
            </a:r>
            <a:r>
              <a:rPr lang="uk-UA" b="1" dirty="0" smtClean="0">
                <a:solidFill>
                  <a:srgbClr val="0070C0"/>
                </a:solidFill>
              </a:rPr>
              <a:t>збірні числівники не вживаються</a:t>
            </a:r>
            <a:r>
              <a:rPr lang="uk-UA" b="1" dirty="0" smtClean="0"/>
              <a:t>.</a:t>
            </a:r>
            <a:endParaRPr lang="uk-UA" b="1" dirty="0"/>
          </a:p>
        </p:txBody>
      </p:sp>
      <p:pic>
        <p:nvPicPr>
          <p:cNvPr id="4" name="Picture 6" descr="http://img1.liveinternet.ru/images/attach/c/4/78/682/78682021_r12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956738" y="2960281"/>
            <a:ext cx="6854456" cy="94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13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80010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За будовою числівники поділяють на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219200"/>
            <a:ext cx="7848600" cy="54864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uk-UA" sz="3900" b="1" u="sng" dirty="0">
                <a:solidFill>
                  <a:srgbClr val="0070C0"/>
                </a:solidFill>
              </a:rPr>
              <a:t>п</a:t>
            </a:r>
            <a:r>
              <a:rPr lang="uk-UA" sz="3900" b="1" u="sng" dirty="0" smtClean="0">
                <a:solidFill>
                  <a:srgbClr val="0070C0"/>
                </a:solidFill>
              </a:rPr>
              <a:t> р о с т і,   с к л а д н і,   с к л а д е н і</a:t>
            </a:r>
          </a:p>
          <a:p>
            <a:pPr marL="0" indent="0">
              <a:buNone/>
            </a:pPr>
            <a:r>
              <a:rPr lang="uk-UA" b="1" dirty="0" smtClean="0"/>
              <a:t>* </a:t>
            </a:r>
            <a:r>
              <a:rPr lang="uk-UA" b="1" dirty="0" smtClean="0">
                <a:solidFill>
                  <a:schemeClr val="tx1"/>
                </a:solidFill>
              </a:rPr>
              <a:t>прості  мають  один корінь: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rgbClr val="7030A0"/>
                </a:solidFill>
              </a:rPr>
              <a:t>два, десятеро;</a:t>
            </a:r>
          </a:p>
          <a:p>
            <a:pPr marL="0" indent="0">
              <a:buNone/>
            </a:pPr>
            <a:r>
              <a:rPr lang="uk-UA" b="1" dirty="0" smtClean="0"/>
              <a:t>* </a:t>
            </a:r>
            <a:r>
              <a:rPr lang="uk-UA" b="1" dirty="0" smtClean="0">
                <a:solidFill>
                  <a:schemeClr val="tx1"/>
                </a:solidFill>
              </a:rPr>
              <a:t>складні утворені поєднанням двох коренів: </a:t>
            </a:r>
            <a:r>
              <a:rPr lang="uk-UA" b="1" dirty="0" smtClean="0">
                <a:solidFill>
                  <a:srgbClr val="7030A0"/>
                </a:solidFill>
              </a:rPr>
              <a:t>шістдесят, дванадцять;</a:t>
            </a:r>
          </a:p>
          <a:p>
            <a:pPr marL="0" indent="0">
              <a:buNone/>
            </a:pPr>
            <a:r>
              <a:rPr lang="uk-UA" b="1" dirty="0" smtClean="0"/>
              <a:t>* </a:t>
            </a:r>
            <a:r>
              <a:rPr lang="uk-UA" b="1" dirty="0" smtClean="0">
                <a:solidFill>
                  <a:schemeClr val="tx1"/>
                </a:solidFill>
              </a:rPr>
              <a:t>складені  утворені з двох і більше простих і складних числівників: </a:t>
            </a:r>
            <a:r>
              <a:rPr lang="uk-UA" b="1" dirty="0" smtClean="0">
                <a:solidFill>
                  <a:srgbClr val="7030A0"/>
                </a:solidFill>
              </a:rPr>
              <a:t>сорок три, дві сьомих.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B050"/>
                </a:solidFill>
              </a:rPr>
              <a:t>Зверніть увагу!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Складні числівники пишемо разом: </a:t>
            </a:r>
            <a:r>
              <a:rPr lang="uk-UA" b="1" dirty="0" smtClean="0">
                <a:solidFill>
                  <a:srgbClr val="7030A0"/>
                </a:solidFill>
              </a:rPr>
              <a:t>сімдесят.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Складені числівники пишемо окремо: </a:t>
            </a:r>
            <a:r>
              <a:rPr lang="uk-UA" b="1" dirty="0" smtClean="0">
                <a:solidFill>
                  <a:srgbClr val="7030A0"/>
                </a:solidFill>
              </a:rPr>
              <a:t>двадцять чотири, три цілі і вісім десятих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Іменники при дробових числівниках завжди вживаються у Р. в. однини: </a:t>
            </a:r>
            <a:r>
              <a:rPr lang="uk-UA" b="1" dirty="0" smtClean="0">
                <a:solidFill>
                  <a:srgbClr val="7030A0"/>
                </a:solidFill>
              </a:rPr>
              <a:t>три четверті кілограма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М</a:t>
            </a:r>
            <a:r>
              <a:rPr lang="en-US" b="1" dirty="0" smtClean="0">
                <a:solidFill>
                  <a:schemeClr val="tx1"/>
                </a:solidFill>
              </a:rPr>
              <a:t>’</a:t>
            </a:r>
            <a:r>
              <a:rPr lang="uk-UA" b="1" dirty="0" smtClean="0">
                <a:solidFill>
                  <a:schemeClr val="tx1"/>
                </a:solidFill>
              </a:rPr>
              <a:t>який знак пишемо після  літери</a:t>
            </a:r>
            <a:r>
              <a:rPr lang="uk-UA" b="1" dirty="0" smtClean="0">
                <a:solidFill>
                  <a:srgbClr val="C00000"/>
                </a:solidFill>
              </a:rPr>
              <a:t> т</a:t>
            </a:r>
            <a:r>
              <a:rPr lang="uk-UA" b="1" dirty="0" smtClean="0">
                <a:solidFill>
                  <a:schemeClr val="tx1"/>
                </a:solidFill>
              </a:rPr>
              <a:t> лише в кінці числівників </a:t>
            </a:r>
            <a:r>
              <a:rPr lang="uk-UA" b="1" dirty="0" smtClean="0">
                <a:solidFill>
                  <a:srgbClr val="7030A0"/>
                </a:solidFill>
              </a:rPr>
              <a:t>п</a:t>
            </a:r>
            <a:r>
              <a:rPr lang="en-US" b="1" dirty="0" smtClean="0">
                <a:solidFill>
                  <a:srgbClr val="7030A0"/>
                </a:solidFill>
              </a:rPr>
              <a:t>’</a:t>
            </a:r>
            <a:r>
              <a:rPr lang="uk-UA" b="1" dirty="0" smtClean="0">
                <a:solidFill>
                  <a:srgbClr val="7030A0"/>
                </a:solidFill>
              </a:rPr>
              <a:t>ять – </a:t>
            </a:r>
            <a:r>
              <a:rPr lang="uk-UA" b="1" dirty="0" err="1" smtClean="0">
                <a:solidFill>
                  <a:srgbClr val="7030A0"/>
                </a:solidFill>
              </a:rPr>
              <a:t>дев</a:t>
            </a:r>
            <a:r>
              <a:rPr lang="en-US" b="1" dirty="0" smtClean="0">
                <a:solidFill>
                  <a:srgbClr val="7030A0"/>
                </a:solidFill>
              </a:rPr>
              <a:t>’</a:t>
            </a:r>
            <a:r>
              <a:rPr lang="uk-UA" b="1" dirty="0" err="1" smtClean="0">
                <a:solidFill>
                  <a:srgbClr val="7030A0"/>
                </a:solidFill>
              </a:rPr>
              <a:t>ятнадцять</a:t>
            </a:r>
            <a:r>
              <a:rPr lang="uk-UA" b="1" dirty="0" smtClean="0">
                <a:solidFill>
                  <a:srgbClr val="7030A0"/>
                </a:solidFill>
              </a:rPr>
              <a:t>, </a:t>
            </a:r>
            <a:r>
              <a:rPr lang="uk-UA" b="1" dirty="0" smtClean="0">
                <a:solidFill>
                  <a:schemeClr val="tx1"/>
                </a:solidFill>
              </a:rPr>
              <a:t>а також </a:t>
            </a:r>
            <a:r>
              <a:rPr lang="uk-UA" b="1" dirty="0" smtClean="0">
                <a:solidFill>
                  <a:srgbClr val="7030A0"/>
                </a:solidFill>
              </a:rPr>
              <a:t>двадцять і тридцять.</a:t>
            </a:r>
            <a:r>
              <a:rPr lang="uk-UA" b="1" dirty="0" smtClean="0">
                <a:solidFill>
                  <a:schemeClr val="tx1"/>
                </a:solidFill>
              </a:rPr>
              <a:t> У середині складних числівників  </a:t>
            </a:r>
            <a:r>
              <a:rPr lang="uk-UA" b="1" dirty="0" smtClean="0">
                <a:solidFill>
                  <a:srgbClr val="0070C0"/>
                </a:solidFill>
              </a:rPr>
              <a:t>(п</a:t>
            </a:r>
            <a:r>
              <a:rPr lang="en-US" b="1" dirty="0" smtClean="0">
                <a:solidFill>
                  <a:srgbClr val="0070C0"/>
                </a:solidFill>
              </a:rPr>
              <a:t>’</a:t>
            </a:r>
            <a:r>
              <a:rPr lang="uk-UA" b="1" dirty="0" err="1" smtClean="0">
                <a:solidFill>
                  <a:srgbClr val="0070C0"/>
                </a:solidFill>
              </a:rPr>
              <a:t>ятнадцять</a:t>
            </a:r>
            <a:r>
              <a:rPr lang="uk-UA" b="1" dirty="0" smtClean="0">
                <a:solidFill>
                  <a:srgbClr val="0070C0"/>
                </a:solidFill>
              </a:rPr>
              <a:t>, п</a:t>
            </a:r>
            <a:r>
              <a:rPr lang="en-US" b="1" dirty="0" smtClean="0">
                <a:solidFill>
                  <a:srgbClr val="0070C0"/>
                </a:solidFill>
              </a:rPr>
              <a:t>’</a:t>
            </a:r>
            <a:r>
              <a:rPr lang="uk-UA" b="1" dirty="0" err="1" smtClean="0">
                <a:solidFill>
                  <a:srgbClr val="0070C0"/>
                </a:solidFill>
              </a:rPr>
              <a:t>ятдесят</a:t>
            </a:r>
            <a:r>
              <a:rPr lang="uk-UA" b="1" dirty="0" smtClean="0">
                <a:solidFill>
                  <a:srgbClr val="0070C0"/>
                </a:solidFill>
              </a:rPr>
              <a:t>, п</a:t>
            </a:r>
            <a:r>
              <a:rPr lang="en-US" b="1" dirty="0" smtClean="0">
                <a:solidFill>
                  <a:srgbClr val="0070C0"/>
                </a:solidFill>
              </a:rPr>
              <a:t>’</a:t>
            </a:r>
            <a:r>
              <a:rPr lang="uk-UA" b="1" dirty="0" err="1" smtClean="0">
                <a:solidFill>
                  <a:srgbClr val="0070C0"/>
                </a:solidFill>
              </a:rPr>
              <a:t>ятсот</a:t>
            </a:r>
            <a:r>
              <a:rPr lang="uk-UA" b="1" dirty="0" smtClean="0">
                <a:solidFill>
                  <a:srgbClr val="0070C0"/>
                </a:solidFill>
              </a:rPr>
              <a:t>) </a:t>
            </a:r>
            <a:r>
              <a:rPr lang="uk-UA" b="1" dirty="0" smtClean="0">
                <a:solidFill>
                  <a:schemeClr val="tx1"/>
                </a:solidFill>
              </a:rPr>
              <a:t>м</a:t>
            </a:r>
            <a:r>
              <a:rPr lang="en-US" b="1" dirty="0" smtClean="0">
                <a:solidFill>
                  <a:schemeClr val="tx1"/>
                </a:solidFill>
              </a:rPr>
              <a:t>’</a:t>
            </a:r>
            <a:r>
              <a:rPr lang="uk-UA" b="1" dirty="0" smtClean="0">
                <a:solidFill>
                  <a:schemeClr val="tx1"/>
                </a:solidFill>
              </a:rPr>
              <a:t>який знак не пишемо.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4" name="Picture 6" descr="http://img1.liveinternet.ru/images/attach/c/4/78/682/78682021_r12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956738" y="2960281"/>
            <a:ext cx="6854456" cy="94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86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924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Відмінювання кількісних числівників</a:t>
            </a: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1554162"/>
            <a:ext cx="8001000" cy="452596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 Кількісні числівники змінюються за </a:t>
            </a:r>
            <a:r>
              <a:rPr lang="uk-UA" b="1" dirty="0" smtClean="0">
                <a:solidFill>
                  <a:srgbClr val="C000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uk-UA" b="1" dirty="0" smtClean="0">
                <a:solidFill>
                  <a:srgbClr val="C00000"/>
                </a:solidFill>
              </a:rPr>
              <a:t>в і д м і н к а м и.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Числівник  </a:t>
            </a:r>
            <a:r>
              <a:rPr lang="uk-UA" b="1" dirty="0" smtClean="0">
                <a:solidFill>
                  <a:srgbClr val="0070C0"/>
                </a:solidFill>
              </a:rPr>
              <a:t>о д и н  </a:t>
            </a:r>
            <a:r>
              <a:rPr lang="uk-UA" b="1" dirty="0" smtClean="0">
                <a:solidFill>
                  <a:schemeClr val="tx1"/>
                </a:solidFill>
              </a:rPr>
              <a:t>стоїть у формі того самого роду, числа й відмінка, що й іменник, із яким він </a:t>
            </a:r>
            <a:r>
              <a:rPr lang="uk-UA" b="1" dirty="0" err="1" smtClean="0">
                <a:solidFill>
                  <a:schemeClr val="tx1"/>
                </a:solidFill>
              </a:rPr>
              <a:t>пов</a:t>
            </a:r>
            <a:r>
              <a:rPr lang="en-US" b="1" dirty="0" smtClean="0">
                <a:solidFill>
                  <a:schemeClr val="tx1"/>
                </a:solidFill>
              </a:rPr>
              <a:t>’</a:t>
            </a:r>
            <a:r>
              <a:rPr lang="uk-UA" b="1" dirty="0" err="1" smtClean="0">
                <a:solidFill>
                  <a:schemeClr val="tx1"/>
                </a:solidFill>
              </a:rPr>
              <a:t>язаний</a:t>
            </a:r>
            <a:r>
              <a:rPr lang="uk-UA" b="1" dirty="0" smtClean="0">
                <a:solidFill>
                  <a:schemeClr val="tx1"/>
                </a:solidFill>
              </a:rPr>
              <a:t> за змістом: </a:t>
            </a:r>
            <a:r>
              <a:rPr lang="uk-UA" b="1" dirty="0" smtClean="0">
                <a:solidFill>
                  <a:srgbClr val="00B050"/>
                </a:solidFill>
              </a:rPr>
              <a:t>один школяр, одного школяра.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 З числівниками  </a:t>
            </a:r>
            <a:r>
              <a:rPr lang="uk-UA" b="1" dirty="0" smtClean="0">
                <a:solidFill>
                  <a:srgbClr val="0070C0"/>
                </a:solidFill>
              </a:rPr>
              <a:t>д в а,  т р и,  ч о т и р и</a:t>
            </a:r>
            <a:r>
              <a:rPr lang="uk-UA" b="1" dirty="0" smtClean="0">
                <a:solidFill>
                  <a:schemeClr val="tx1"/>
                </a:solidFill>
              </a:rPr>
              <a:t>  в називному відмінку іменники вживаються у називному відмінку множини: </a:t>
            </a:r>
            <a:r>
              <a:rPr lang="uk-UA" b="1" dirty="0" smtClean="0">
                <a:solidFill>
                  <a:srgbClr val="7030A0"/>
                </a:solidFill>
              </a:rPr>
              <a:t>чотири сини.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Збірні числівники </a:t>
            </a:r>
            <a:r>
              <a:rPr lang="uk-UA" b="1" u="sng" dirty="0" smtClean="0">
                <a:solidFill>
                  <a:schemeClr val="tx1"/>
                </a:solidFill>
              </a:rPr>
              <a:t>двоє, троє, чет</a:t>
            </a:r>
            <a:r>
              <a:rPr lang="uk-UA" b="1" dirty="0" smtClean="0">
                <a:solidFill>
                  <a:schemeClr val="tx1"/>
                </a:solidFill>
              </a:rPr>
              <a:t>веро і подібні у непрямих відмінках мають форми кількісних числівників </a:t>
            </a:r>
            <a:r>
              <a:rPr lang="uk-UA" b="1" u="sng" dirty="0" smtClean="0">
                <a:solidFill>
                  <a:schemeClr val="tx1"/>
                </a:solidFill>
              </a:rPr>
              <a:t>два, три, чотири.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 Збірні числівники </a:t>
            </a:r>
            <a:r>
              <a:rPr lang="uk-UA" b="1" u="sng" dirty="0" smtClean="0">
                <a:solidFill>
                  <a:schemeClr val="tx1"/>
                </a:solidFill>
              </a:rPr>
              <a:t>обидва, обидві, обоє </a:t>
            </a:r>
            <a:r>
              <a:rPr lang="uk-UA" b="1" dirty="0" smtClean="0">
                <a:solidFill>
                  <a:schemeClr val="tx1"/>
                </a:solidFill>
              </a:rPr>
              <a:t>відмінюються, як числівник </a:t>
            </a:r>
            <a:r>
              <a:rPr lang="uk-UA" b="1" u="sng" dirty="0" smtClean="0">
                <a:solidFill>
                  <a:schemeClr val="tx1"/>
                </a:solidFill>
              </a:rPr>
              <a:t>два.  </a:t>
            </a:r>
            <a:endParaRPr lang="uk-UA" b="1" u="sng" dirty="0">
              <a:solidFill>
                <a:schemeClr val="tx1"/>
              </a:solidFill>
            </a:endParaRPr>
          </a:p>
        </p:txBody>
      </p:sp>
      <p:pic>
        <p:nvPicPr>
          <p:cNvPr id="4" name="Picture 6" descr="http://img1.liveinternet.ru/images/attach/c/4/78/682/78682021_r12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956738" y="2960281"/>
            <a:ext cx="6854456" cy="94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38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80010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Відмінювання кількісних числівників</a:t>
            </a: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1554162"/>
            <a:ext cx="77724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У складних числівниках на позначення десятків від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0070C0"/>
                </a:solidFill>
              </a:rPr>
              <a:t>50</a:t>
            </a:r>
            <a:r>
              <a:rPr lang="uk-UA" b="1" dirty="0" smtClean="0">
                <a:solidFill>
                  <a:schemeClr val="tx1"/>
                </a:solidFill>
              </a:rPr>
              <a:t> до </a:t>
            </a:r>
            <a:r>
              <a:rPr lang="uk-UA" b="1" dirty="0" smtClean="0">
                <a:solidFill>
                  <a:srgbClr val="0070C0"/>
                </a:solidFill>
              </a:rPr>
              <a:t>80</a:t>
            </a:r>
            <a:r>
              <a:rPr lang="uk-UA" b="1" dirty="0" smtClean="0">
                <a:solidFill>
                  <a:schemeClr val="tx1"/>
                </a:solidFill>
              </a:rPr>
              <a:t> відмінюється тільки друга частина.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У складених числівниках на позначення сотень від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7030A0"/>
                </a:solidFill>
              </a:rPr>
              <a:t>200</a:t>
            </a:r>
            <a:r>
              <a:rPr lang="uk-UA" b="1" dirty="0" smtClean="0">
                <a:solidFill>
                  <a:schemeClr val="tx1"/>
                </a:solidFill>
              </a:rPr>
              <a:t> до </a:t>
            </a:r>
            <a:r>
              <a:rPr lang="uk-UA" b="1" dirty="0" smtClean="0">
                <a:solidFill>
                  <a:srgbClr val="7030A0"/>
                </a:solidFill>
              </a:rPr>
              <a:t>900 </a:t>
            </a:r>
            <a:r>
              <a:rPr lang="uk-UA" b="1" dirty="0" smtClean="0">
                <a:solidFill>
                  <a:schemeClr val="tx1"/>
                </a:solidFill>
              </a:rPr>
              <a:t>відмінюються обидві частини.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Н. </a:t>
            </a:r>
            <a:r>
              <a:rPr lang="uk-UA" b="1" dirty="0" smtClean="0">
                <a:solidFill>
                  <a:schemeClr val="tx1"/>
                </a:solidFill>
              </a:rPr>
              <a:t>шістдесят                                                 сімсот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Р. </a:t>
            </a:r>
            <a:r>
              <a:rPr lang="uk-UA" b="1" dirty="0" smtClean="0">
                <a:solidFill>
                  <a:schemeClr val="tx1"/>
                </a:solidFill>
              </a:rPr>
              <a:t>шістдесятьох (шістдесяти)                      семисот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Д. </a:t>
            </a:r>
            <a:r>
              <a:rPr lang="uk-UA" b="1" dirty="0" smtClean="0">
                <a:solidFill>
                  <a:schemeClr val="tx1"/>
                </a:solidFill>
              </a:rPr>
              <a:t>шістдесятьом (шістдесяти)                    семистам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З. </a:t>
            </a:r>
            <a:r>
              <a:rPr lang="uk-UA" b="1" dirty="0" smtClean="0">
                <a:solidFill>
                  <a:schemeClr val="tx1"/>
                </a:solidFill>
              </a:rPr>
              <a:t>шістдесят (шістдесятьох)                       сімсот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О. </a:t>
            </a:r>
            <a:r>
              <a:rPr lang="uk-UA" b="1" dirty="0" smtClean="0">
                <a:solidFill>
                  <a:schemeClr val="tx1"/>
                </a:solidFill>
              </a:rPr>
              <a:t>шістдесятьма (шістдесятьома)             сьомастами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</a:rPr>
              <a:t>                                                                    (сімомастами)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М. </a:t>
            </a:r>
            <a:r>
              <a:rPr lang="uk-UA" b="1" dirty="0" smtClean="0">
                <a:solidFill>
                  <a:schemeClr val="tx1"/>
                </a:solidFill>
              </a:rPr>
              <a:t>на шістдесятьох (шістдесяти)              на семистах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Picture 6" descr="http://img1.liveinternet.ru/images/attach/c/4/78/682/78682021_r12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956738" y="2960281"/>
            <a:ext cx="6854456" cy="94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97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9248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Відмінювання кількісних числівників</a:t>
            </a: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9451" y="1371600"/>
            <a:ext cx="7848600" cy="53038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 Числівники </a:t>
            </a:r>
            <a:r>
              <a:rPr lang="uk-UA" b="1" dirty="0" smtClean="0">
                <a:solidFill>
                  <a:srgbClr val="00B050"/>
                </a:solidFill>
              </a:rPr>
              <a:t>сорок, </a:t>
            </a:r>
            <a:r>
              <a:rPr lang="uk-UA" b="1" dirty="0" err="1" smtClean="0">
                <a:solidFill>
                  <a:srgbClr val="00B050"/>
                </a:solidFill>
              </a:rPr>
              <a:t>дев</a:t>
            </a:r>
            <a:r>
              <a:rPr lang="en-US" b="1" dirty="0" smtClean="0">
                <a:solidFill>
                  <a:srgbClr val="00B050"/>
                </a:solidFill>
              </a:rPr>
              <a:t>’</a:t>
            </a:r>
            <a:r>
              <a:rPr lang="uk-UA" b="1" dirty="0" err="1" smtClean="0">
                <a:solidFill>
                  <a:srgbClr val="00B050"/>
                </a:solidFill>
              </a:rPr>
              <a:t>яносто</a:t>
            </a:r>
            <a:r>
              <a:rPr lang="uk-UA" b="1" dirty="0" smtClean="0">
                <a:solidFill>
                  <a:srgbClr val="00B050"/>
                </a:solidFill>
              </a:rPr>
              <a:t>, сто </a:t>
            </a:r>
            <a:r>
              <a:rPr lang="uk-UA" b="1" dirty="0" smtClean="0">
                <a:solidFill>
                  <a:schemeClr val="tx1"/>
                </a:solidFill>
              </a:rPr>
              <a:t>в усіх відмінках, крім називного  і знахідного, мають закінчення </a:t>
            </a:r>
            <a:r>
              <a:rPr lang="uk-UA" b="1" dirty="0" smtClean="0">
                <a:solidFill>
                  <a:srgbClr val="7030A0"/>
                </a:solidFill>
              </a:rPr>
              <a:t>–а.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 Числівники </a:t>
            </a:r>
            <a:r>
              <a:rPr lang="uk-UA" b="1" dirty="0" smtClean="0">
                <a:solidFill>
                  <a:srgbClr val="00B050"/>
                </a:solidFill>
              </a:rPr>
              <a:t>нуль, мільйон, мільярд </a:t>
            </a:r>
            <a:r>
              <a:rPr lang="uk-UA" b="1" dirty="0" smtClean="0">
                <a:solidFill>
                  <a:schemeClr val="tx1"/>
                </a:solidFill>
              </a:rPr>
              <a:t>відмінюються як іменники чоловічого роду, другої відміни, м</a:t>
            </a:r>
            <a:r>
              <a:rPr lang="en-US" b="1" dirty="0" smtClean="0">
                <a:solidFill>
                  <a:schemeClr val="tx1"/>
                </a:solidFill>
              </a:rPr>
              <a:t>’</a:t>
            </a:r>
            <a:r>
              <a:rPr lang="uk-UA" b="1" dirty="0" smtClean="0">
                <a:solidFill>
                  <a:schemeClr val="tx1"/>
                </a:solidFill>
              </a:rPr>
              <a:t>якої та твердої груп, а числівник </a:t>
            </a:r>
            <a:r>
              <a:rPr lang="uk-UA" b="1" dirty="0" smtClean="0">
                <a:solidFill>
                  <a:srgbClr val="00B050"/>
                </a:solidFill>
              </a:rPr>
              <a:t>тисяча </a:t>
            </a:r>
            <a:r>
              <a:rPr lang="uk-UA" b="1" dirty="0" smtClean="0">
                <a:solidFill>
                  <a:schemeClr val="tx1"/>
                </a:solidFill>
              </a:rPr>
              <a:t>– як іменник жіночого роду, першої відміни мішаної групи.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     Зверніть увагу!  </a:t>
            </a:r>
            <a:r>
              <a:rPr lang="uk-UA" b="1" dirty="0" smtClean="0">
                <a:solidFill>
                  <a:schemeClr val="tx1"/>
                </a:solidFill>
              </a:rPr>
              <a:t>Слова </a:t>
            </a:r>
            <a:r>
              <a:rPr lang="uk-UA" b="1" dirty="0" smtClean="0">
                <a:solidFill>
                  <a:srgbClr val="00B050"/>
                </a:solidFill>
              </a:rPr>
              <a:t>половина, третина, чверть </a:t>
            </a:r>
            <a:r>
              <a:rPr lang="uk-UA" b="1" dirty="0" smtClean="0">
                <a:solidFill>
                  <a:schemeClr val="tx1"/>
                </a:solidFill>
              </a:rPr>
              <a:t>– іменники.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 У </a:t>
            </a:r>
            <a:r>
              <a:rPr lang="uk-UA" b="1" u="sng" dirty="0" smtClean="0">
                <a:solidFill>
                  <a:srgbClr val="0070C0"/>
                </a:solidFill>
              </a:rPr>
              <a:t>складених кількісних числівниках </a:t>
            </a:r>
            <a:r>
              <a:rPr lang="uk-UA" b="1" dirty="0" smtClean="0">
                <a:solidFill>
                  <a:schemeClr val="tx1"/>
                </a:solidFill>
              </a:rPr>
              <a:t>кожне слово відмінюється і пишеться окремо.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У </a:t>
            </a:r>
            <a:r>
              <a:rPr lang="uk-UA" b="1" dirty="0" smtClean="0">
                <a:solidFill>
                  <a:srgbClr val="00B050"/>
                </a:solidFill>
              </a:rPr>
              <a:t>дробових числівниках </a:t>
            </a:r>
            <a:r>
              <a:rPr lang="uk-UA" b="1" dirty="0" smtClean="0">
                <a:solidFill>
                  <a:schemeClr val="tx1"/>
                </a:solidFill>
              </a:rPr>
              <a:t>чисельник відмінюється як відповідний кількісний числівник, а знаменник – як порядковий: </a:t>
            </a:r>
            <a:r>
              <a:rPr lang="uk-UA" b="1" dirty="0" smtClean="0">
                <a:solidFill>
                  <a:srgbClr val="7030A0"/>
                </a:solidFill>
              </a:rPr>
              <a:t>двох третіх.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Дробові числівники </a:t>
            </a:r>
            <a:r>
              <a:rPr lang="uk-UA" b="1" dirty="0" smtClean="0">
                <a:solidFill>
                  <a:srgbClr val="00B050"/>
                </a:solidFill>
              </a:rPr>
              <a:t>півтора (півтори), півтораста </a:t>
            </a:r>
            <a:r>
              <a:rPr lang="uk-UA" b="1" dirty="0" smtClean="0">
                <a:solidFill>
                  <a:schemeClr val="tx1"/>
                </a:solidFill>
              </a:rPr>
              <a:t>– синоніми до числівників </a:t>
            </a:r>
            <a:r>
              <a:rPr lang="uk-UA" b="1" dirty="0" smtClean="0">
                <a:solidFill>
                  <a:srgbClr val="7030A0"/>
                </a:solidFill>
              </a:rPr>
              <a:t>одна ціла й одна друга, сто п</a:t>
            </a:r>
            <a:r>
              <a:rPr lang="en-US" b="1" dirty="0" smtClean="0">
                <a:solidFill>
                  <a:srgbClr val="7030A0"/>
                </a:solidFill>
              </a:rPr>
              <a:t>’</a:t>
            </a:r>
            <a:r>
              <a:rPr lang="uk-UA" b="1" dirty="0" err="1" smtClean="0">
                <a:solidFill>
                  <a:srgbClr val="7030A0"/>
                </a:solidFill>
              </a:rPr>
              <a:t>ятдесят</a:t>
            </a:r>
            <a:r>
              <a:rPr lang="uk-UA" b="1" dirty="0" smtClean="0">
                <a:solidFill>
                  <a:srgbClr val="7030A0"/>
                </a:solidFill>
              </a:rPr>
              <a:t>.</a:t>
            </a:r>
            <a:r>
              <a:rPr lang="uk-UA" b="1" dirty="0" smtClean="0">
                <a:solidFill>
                  <a:schemeClr val="tx1"/>
                </a:solidFill>
              </a:rPr>
              <a:t> Іменники при цих числівниках уживаються в Р. в. однини: </a:t>
            </a:r>
            <a:r>
              <a:rPr lang="uk-UA" b="1" dirty="0" smtClean="0">
                <a:solidFill>
                  <a:srgbClr val="7030A0"/>
                </a:solidFill>
              </a:rPr>
              <a:t>півтора будинку, </a:t>
            </a:r>
            <a:r>
              <a:rPr lang="uk-UA" b="1" dirty="0" smtClean="0">
                <a:solidFill>
                  <a:schemeClr val="tx1"/>
                </a:solidFill>
              </a:rPr>
              <a:t>а числівники </a:t>
            </a:r>
            <a:r>
              <a:rPr lang="uk-UA" b="1" dirty="0" smtClean="0">
                <a:solidFill>
                  <a:srgbClr val="00B050"/>
                </a:solidFill>
              </a:rPr>
              <a:t>півтора, півтори, півтораста </a:t>
            </a:r>
            <a:r>
              <a:rPr lang="uk-UA" b="1" dirty="0" smtClean="0">
                <a:solidFill>
                  <a:schemeClr val="tx1"/>
                </a:solidFill>
              </a:rPr>
              <a:t>не відмінюються.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4" name="Picture 6" descr="http://img1.liveinternet.ru/images/attach/c/4/78/682/78682021_r12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956738" y="2960281"/>
            <a:ext cx="6854456" cy="94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91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57200"/>
            <a:ext cx="77724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Відмінювання порядкових числівників</a:t>
            </a: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554162"/>
            <a:ext cx="7848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 </a:t>
            </a:r>
            <a:r>
              <a:rPr lang="uk-UA" b="1" dirty="0" smtClean="0">
                <a:solidFill>
                  <a:srgbClr val="C00000"/>
                </a:solidFill>
              </a:rPr>
              <a:t>Порядкові числівники </a:t>
            </a:r>
            <a:r>
              <a:rPr lang="uk-UA" b="1" dirty="0" smtClean="0">
                <a:solidFill>
                  <a:srgbClr val="002060"/>
                </a:solidFill>
              </a:rPr>
              <a:t>змінюються за родами, числами й відмінками, як прикметники твердої групи (крім числівника третій, який відмінюється, як прикметник м</a:t>
            </a:r>
            <a:r>
              <a:rPr lang="en-US" b="1" dirty="0" smtClean="0">
                <a:solidFill>
                  <a:srgbClr val="002060"/>
                </a:solidFill>
              </a:rPr>
              <a:t>’</a:t>
            </a:r>
            <a:r>
              <a:rPr lang="uk-UA" b="1" dirty="0" smtClean="0">
                <a:solidFill>
                  <a:srgbClr val="002060"/>
                </a:solidFill>
              </a:rPr>
              <a:t>якої групи).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 У складених порядкових числівниках відмінюється тільки останнє слово: </a:t>
            </a:r>
            <a:r>
              <a:rPr lang="uk-UA" b="1" dirty="0" smtClean="0">
                <a:solidFill>
                  <a:srgbClr val="7030A0"/>
                </a:solidFill>
              </a:rPr>
              <a:t>двадцять п</a:t>
            </a:r>
            <a:r>
              <a:rPr lang="en-US" b="1" dirty="0" smtClean="0">
                <a:solidFill>
                  <a:srgbClr val="7030A0"/>
                </a:solidFill>
              </a:rPr>
              <a:t>’</a:t>
            </a:r>
            <a:r>
              <a:rPr lang="uk-UA" b="1" dirty="0" err="1" smtClean="0">
                <a:solidFill>
                  <a:srgbClr val="7030A0"/>
                </a:solidFill>
              </a:rPr>
              <a:t>ятого</a:t>
            </a:r>
            <a:r>
              <a:rPr lang="uk-UA" b="1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 Порядкові числівники, як і прикметники, узгоджуються у роді, числі і відмінку з іменником, від якого вони залежать.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    Зверніть увагу!</a:t>
            </a:r>
            <a:r>
              <a:rPr lang="uk-UA" b="1" dirty="0" smtClean="0">
                <a:solidFill>
                  <a:schemeClr val="tx1"/>
                </a:solidFill>
              </a:rPr>
              <a:t> У датах назви місяців уживаються тільки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у Р. в. однини: </a:t>
            </a:r>
            <a:r>
              <a:rPr lang="uk-UA" b="1" dirty="0" smtClean="0">
                <a:solidFill>
                  <a:srgbClr val="7030A0"/>
                </a:solidFill>
              </a:rPr>
              <a:t>День Матері цього року відзначається чотирнадцятого травня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Порядкові числівники на </a:t>
            </a:r>
            <a:r>
              <a:rPr lang="uk-UA" b="1" dirty="0" err="1" smtClean="0">
                <a:solidFill>
                  <a:srgbClr val="00B050"/>
                </a:solidFill>
              </a:rPr>
              <a:t>–сотий</a:t>
            </a:r>
            <a:r>
              <a:rPr lang="uk-UA" b="1" dirty="0" smtClean="0">
                <a:solidFill>
                  <a:srgbClr val="00B050"/>
                </a:solidFill>
              </a:rPr>
              <a:t>, </a:t>
            </a:r>
            <a:r>
              <a:rPr lang="uk-UA" b="1" dirty="0" err="1" smtClean="0">
                <a:solidFill>
                  <a:srgbClr val="00B050"/>
                </a:solidFill>
              </a:rPr>
              <a:t>-тисячний</a:t>
            </a:r>
            <a:r>
              <a:rPr lang="uk-UA" b="1" dirty="0" smtClean="0">
                <a:solidFill>
                  <a:srgbClr val="00B050"/>
                </a:solidFill>
              </a:rPr>
              <a:t>, </a:t>
            </a:r>
            <a:r>
              <a:rPr lang="uk-UA" b="1" dirty="0" err="1" smtClean="0">
                <a:solidFill>
                  <a:srgbClr val="00B050"/>
                </a:solidFill>
              </a:rPr>
              <a:t>-мільйонний</a:t>
            </a:r>
            <a:r>
              <a:rPr lang="uk-UA" b="1" dirty="0" smtClean="0">
                <a:solidFill>
                  <a:srgbClr val="00B050"/>
                </a:solidFill>
              </a:rPr>
              <a:t>, </a:t>
            </a:r>
          </a:p>
          <a:p>
            <a:pPr marL="0" indent="0">
              <a:buNone/>
            </a:pPr>
            <a:r>
              <a:rPr lang="uk-UA" b="1" dirty="0" err="1" smtClean="0">
                <a:solidFill>
                  <a:srgbClr val="00B050"/>
                </a:solidFill>
              </a:rPr>
              <a:t>-мільярдний</a:t>
            </a:r>
            <a:r>
              <a:rPr lang="uk-UA" b="1" dirty="0" smtClean="0">
                <a:solidFill>
                  <a:srgbClr val="00B050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</a:rPr>
              <a:t>пишемо одним словом: </a:t>
            </a:r>
            <a:r>
              <a:rPr lang="uk-UA" b="1" dirty="0" smtClean="0">
                <a:solidFill>
                  <a:srgbClr val="7030A0"/>
                </a:solidFill>
              </a:rPr>
              <a:t>двохсотий.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</a:t>
            </a:r>
            <a:r>
              <a:rPr lang="uk-UA" b="1" dirty="0" smtClean="0">
                <a:solidFill>
                  <a:srgbClr val="002060"/>
                </a:solidFill>
              </a:rPr>
              <a:t>Такі порядкові числівники не можна плутати з однозвучними складними прикметниками</a:t>
            </a:r>
            <a:r>
              <a:rPr lang="uk-UA" b="1" dirty="0" smtClean="0">
                <a:solidFill>
                  <a:schemeClr val="tx1"/>
                </a:solidFill>
              </a:rPr>
              <a:t>: </a:t>
            </a:r>
            <a:r>
              <a:rPr lang="uk-UA" b="1" dirty="0" smtClean="0">
                <a:solidFill>
                  <a:srgbClr val="7030A0"/>
                </a:solidFill>
              </a:rPr>
              <a:t>п</a:t>
            </a:r>
            <a:r>
              <a:rPr lang="en-US" b="1" dirty="0" smtClean="0">
                <a:solidFill>
                  <a:srgbClr val="7030A0"/>
                </a:solidFill>
              </a:rPr>
              <a:t>’</a:t>
            </a:r>
            <a:r>
              <a:rPr lang="uk-UA" b="1" dirty="0" err="1" smtClean="0">
                <a:solidFill>
                  <a:srgbClr val="7030A0"/>
                </a:solidFill>
              </a:rPr>
              <a:t>ятиповерховий</a:t>
            </a:r>
            <a:r>
              <a:rPr lang="uk-UA" b="1" dirty="0" smtClean="0">
                <a:solidFill>
                  <a:srgbClr val="7030A0"/>
                </a:solidFill>
              </a:rPr>
              <a:t>.</a:t>
            </a:r>
            <a:endParaRPr lang="uk-UA" b="1" dirty="0">
              <a:solidFill>
                <a:srgbClr val="7030A0"/>
              </a:solidFill>
            </a:endParaRPr>
          </a:p>
        </p:txBody>
      </p:sp>
      <p:pic>
        <p:nvPicPr>
          <p:cNvPr id="4" name="Picture 6" descr="http://img1.liveinternet.ru/images/attach/c/4/78/682/78682021_r12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956738" y="2960281"/>
            <a:ext cx="6854456" cy="94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8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848600" cy="838200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ДОМАШНЄ </a:t>
            </a:r>
            <a:r>
              <a:rPr lang="uk-UA" b="1" dirty="0" err="1" smtClean="0">
                <a:solidFill>
                  <a:srgbClr val="0070C0"/>
                </a:solidFill>
              </a:rPr>
              <a:t>ЗАВДаннЯ</a:t>
            </a: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554162"/>
            <a:ext cx="7848600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uk-UA" b="1" smtClean="0">
                <a:solidFill>
                  <a:schemeClr val="tx1"/>
                </a:solidFill>
              </a:rPr>
              <a:t>Вправа 461 с.197</a:t>
            </a:r>
            <a:endParaRPr lang="uk-UA" dirty="0"/>
          </a:p>
        </p:txBody>
      </p:sp>
      <p:pic>
        <p:nvPicPr>
          <p:cNvPr id="4" name="Picture 6" descr="http://img1.liveinternet.ru/images/attach/c/4/78/682/78682021_r12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956738" y="2960281"/>
            <a:ext cx="6854456" cy="94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17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828</Words>
  <Application>Microsoft Office PowerPoint</Application>
  <PresentationFormat>Экран (4:3)</PresentationFormat>
  <Paragraphs>65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9</vt:i4>
      </vt:variant>
    </vt:vector>
  </HeadingPairs>
  <TitlesOfParts>
    <vt:vector size="22" baseType="lpstr">
      <vt:lpstr>Calibri</vt:lpstr>
      <vt:lpstr>Franklin Gothic Book</vt:lpstr>
      <vt:lpstr>Franklin Gothic Medium</vt:lpstr>
      <vt:lpstr>Wingdings 2</vt:lpstr>
      <vt:lpstr>Трек</vt:lpstr>
      <vt:lpstr>1_Трек</vt:lpstr>
      <vt:lpstr>2_Трек</vt:lpstr>
      <vt:lpstr>3_Трек</vt:lpstr>
      <vt:lpstr>4_Трек</vt:lpstr>
      <vt:lpstr>5_Трек</vt:lpstr>
      <vt:lpstr>6_Трек</vt:lpstr>
      <vt:lpstr>7_Трек</vt:lpstr>
      <vt:lpstr>8_Трек</vt:lpstr>
      <vt:lpstr>Презентация PowerPoint</vt:lpstr>
      <vt:lpstr>Кількісні числівники</vt:lpstr>
      <vt:lpstr>Зверніть увагу!</vt:lpstr>
      <vt:lpstr>За будовою числівники поділяють на</vt:lpstr>
      <vt:lpstr>Відмінювання кількісних числівників</vt:lpstr>
      <vt:lpstr>Відмінювання кількісних числівників</vt:lpstr>
      <vt:lpstr>Відмінювання кількісних числівників</vt:lpstr>
      <vt:lpstr>Відмінювання порядкових числівників</vt:lpstr>
      <vt:lpstr>ДОМАШНЄ ЗАВДаннЯ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числівник</dc:title>
  <dc:creator>Cat</dc:creator>
  <cp:lastModifiedBy>Пользователь Windows</cp:lastModifiedBy>
  <cp:revision>2</cp:revision>
  <dcterms:created xsi:type="dcterms:W3CDTF">2020-03-08T18:16:49Z</dcterms:created>
  <dcterms:modified xsi:type="dcterms:W3CDTF">2021-03-26T09:14:58Z</dcterms:modified>
</cp:coreProperties>
</file>