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3" r:id="rId5"/>
    <p:sldId id="265" r:id="rId6"/>
    <p:sldId id="272" r:id="rId7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387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014C-D91A-4122-904F-0BCEBC5AE1AF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EF40-6D0B-42AE-A04D-8EDF921CA21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098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014C-D91A-4122-904F-0BCEBC5AE1AF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EF40-6D0B-42AE-A04D-8EDF921CA21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3072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014C-D91A-4122-904F-0BCEBC5AE1AF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EF40-6D0B-42AE-A04D-8EDF921CA21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84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014C-D91A-4122-904F-0BCEBC5AE1AF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EF40-6D0B-42AE-A04D-8EDF921CA21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286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014C-D91A-4122-904F-0BCEBC5AE1AF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EF40-6D0B-42AE-A04D-8EDF921CA21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662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014C-D91A-4122-904F-0BCEBC5AE1AF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EF40-6D0B-42AE-A04D-8EDF921CA21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202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014C-D91A-4122-904F-0BCEBC5AE1AF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EF40-6D0B-42AE-A04D-8EDF921CA21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145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014C-D91A-4122-904F-0BCEBC5AE1AF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EF40-6D0B-42AE-A04D-8EDF921CA21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245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014C-D91A-4122-904F-0BCEBC5AE1AF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EF40-6D0B-42AE-A04D-8EDF921CA21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000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014C-D91A-4122-904F-0BCEBC5AE1AF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EF40-6D0B-42AE-A04D-8EDF921CA21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552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014C-D91A-4122-904F-0BCEBC5AE1AF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EF40-6D0B-42AE-A04D-8EDF921CA21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210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3014C-D91A-4122-904F-0BCEBC5AE1AF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6EF40-6D0B-42AE-A04D-8EDF921CA21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1382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332657"/>
            <a:ext cx="7918648" cy="2808311"/>
          </a:xfrm>
        </p:spPr>
        <p:txBody>
          <a:bodyPr/>
          <a:lstStyle/>
          <a:p>
            <a:r>
              <a:rPr lang="uk-UA" b="1" i="1" dirty="0" smtClean="0">
                <a:solidFill>
                  <a:srgbClr val="002060"/>
                </a:solidFill>
              </a:rPr>
              <a:t>Написання НЕ з прикметниками</a:t>
            </a:r>
            <a:endParaRPr lang="uk-UA" b="1" i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67944" y="2780928"/>
            <a:ext cx="4608512" cy="3744416"/>
          </a:xfrm>
        </p:spPr>
        <p:txBody>
          <a:bodyPr/>
          <a:lstStyle/>
          <a:p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212976"/>
            <a:ext cx="2857500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66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2060"/>
                </a:solidFill>
              </a:rPr>
              <a:t>Продовжте  речення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Прикметник - це…</a:t>
            </a:r>
            <a:endParaRPr lang="uk-UA" sz="2800" b="1" dirty="0" smtClean="0">
              <a:solidFill>
                <a:srgbClr val="002060"/>
              </a:solidFill>
              <a:effectLst/>
              <a:latin typeface="Times New Roman"/>
              <a:ea typeface="Times New Roman"/>
            </a:endParaRPr>
          </a:p>
          <a:p>
            <a:r>
              <a:rPr lang="uk-UA" b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Прикметники змінюються за…</a:t>
            </a:r>
            <a:endParaRPr lang="uk-UA" sz="2800" b="1" dirty="0" smtClean="0">
              <a:solidFill>
                <a:srgbClr val="002060"/>
              </a:solidFill>
              <a:effectLst/>
              <a:latin typeface="Times New Roman"/>
              <a:ea typeface="Times New Roman"/>
            </a:endParaRPr>
          </a:p>
          <a:p>
            <a:r>
              <a:rPr lang="uk-UA" b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Початковою формою прикметника є …</a:t>
            </a:r>
            <a:endParaRPr lang="uk-UA" sz="2800" b="1" dirty="0" smtClean="0">
              <a:solidFill>
                <a:srgbClr val="002060"/>
              </a:solidFill>
              <a:effectLst/>
              <a:latin typeface="Times New Roman"/>
              <a:ea typeface="Times New Roman"/>
            </a:endParaRPr>
          </a:p>
          <a:p>
            <a:r>
              <a:rPr lang="uk-UA" b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У реченні прикметник…</a:t>
            </a:r>
            <a:endParaRPr lang="uk-UA" sz="2800" b="1" dirty="0" smtClean="0">
              <a:solidFill>
                <a:srgbClr val="002060"/>
              </a:solidFill>
              <a:effectLst/>
              <a:latin typeface="Times New Roman"/>
              <a:ea typeface="Times New Roman"/>
            </a:endParaRPr>
          </a:p>
          <a:p>
            <a:pPr lvl="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uk-UA" b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Назвати групи прикметників за значенням</a:t>
            </a:r>
            <a:endParaRPr lang="uk-UA" sz="2800" b="1" dirty="0" smtClean="0">
              <a:solidFill>
                <a:srgbClr val="002060"/>
              </a:solidFill>
              <a:effectLst/>
              <a:latin typeface="Times New Roman"/>
              <a:ea typeface="Times New Roman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736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2060"/>
                </a:solidFill>
              </a:rPr>
              <a:t>Разом з </a:t>
            </a:r>
            <a:r>
              <a:rPr lang="uk-UA" b="1" dirty="0" smtClean="0">
                <a:solidFill>
                  <a:srgbClr val="002060"/>
                </a:solidFill>
              </a:rPr>
              <a:t>НЕ пишемо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544616"/>
          </a:xfrm>
        </p:spPr>
        <p:txBody>
          <a:bodyPr>
            <a:normAutofit fontScale="92500"/>
          </a:bodyPr>
          <a:lstStyle/>
          <a:p>
            <a:pPr lvl="0">
              <a:lnSpc>
                <a:spcPct val="107000"/>
              </a:lnSpc>
              <a:buFont typeface="+mj-lt"/>
              <a:buAutoNum type="arabicPeriod"/>
            </a:pPr>
            <a:r>
              <a:rPr lang="uk-UA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Якщо прикметник без НЕ </a:t>
            </a:r>
            <a:r>
              <a:rPr lang="uk-UA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не</a:t>
            </a:r>
            <a:r>
              <a:rPr lang="uk-UA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вживається і НЕ виступає префіксом</a:t>
            </a:r>
            <a:r>
              <a:rPr lang="uk-UA" b="1" i="1" dirty="0" smtClean="0">
                <a:solidFill>
                  <a:srgbClr val="002060"/>
                </a:solidFill>
                <a:effectLst/>
                <a:latin typeface="Times New Roman"/>
                <a:ea typeface="Calibri"/>
                <a:cs typeface="Times New Roman"/>
              </a:rPr>
              <a:t>: негайний, неугарний, неозорий, незлий.</a:t>
            </a:r>
            <a:endParaRPr lang="uk-UA" sz="2400" b="1" i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lvl="0">
              <a:lnSpc>
                <a:spcPct val="107000"/>
              </a:lnSpc>
              <a:buFont typeface="+mj-lt"/>
              <a:buAutoNum type="arabicPeriod"/>
            </a:pPr>
            <a:r>
              <a:rPr lang="uk-UA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Якщо утворений прикметник з НЕ можна замінити синонімом</a:t>
            </a:r>
            <a:r>
              <a:rPr lang="uk-UA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: </a:t>
            </a:r>
            <a:r>
              <a:rPr lang="uk-UA" b="1" i="1" dirty="0" smtClean="0">
                <a:solidFill>
                  <a:srgbClr val="002060"/>
                </a:solidFill>
                <a:effectLst/>
                <a:latin typeface="Times New Roman"/>
                <a:ea typeface="Calibri"/>
                <a:cs typeface="Times New Roman"/>
              </a:rPr>
              <a:t>нешвидкий – повільний, неохайний – брудний.</a:t>
            </a:r>
            <a:endParaRPr lang="uk-UA" sz="2400" b="1" i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У складі </a:t>
            </a:r>
            <a:r>
              <a:rPr lang="uk-UA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префікса</a:t>
            </a:r>
            <a:r>
              <a:rPr lang="uk-UA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uk-UA" b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недо</a:t>
            </a:r>
            <a:r>
              <a:rPr lang="uk-UA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-</a:t>
            </a:r>
            <a:r>
              <a:rPr lang="uk-UA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, що надає значення неповноти якості</a:t>
            </a:r>
            <a:r>
              <a:rPr lang="uk-UA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: </a:t>
            </a:r>
            <a:r>
              <a:rPr lang="uk-UA" b="1" i="1" dirty="0" smtClean="0">
                <a:solidFill>
                  <a:srgbClr val="002060"/>
                </a:solidFill>
                <a:effectLst/>
                <a:latin typeface="Times New Roman"/>
                <a:ea typeface="Calibri"/>
                <a:cs typeface="Times New Roman"/>
              </a:rPr>
              <a:t>недоладний, недосяжний</a:t>
            </a:r>
            <a:r>
              <a:rPr lang="uk-UA" dirty="0" smtClean="0">
                <a:solidFill>
                  <a:srgbClr val="002060"/>
                </a:solidFill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uk-UA" sz="24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uk-UA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У прикметниках, що становлять єдине поняття: </a:t>
            </a:r>
            <a:r>
              <a:rPr lang="uk-UA" b="1" i="1" dirty="0" smtClean="0">
                <a:solidFill>
                  <a:srgbClr val="002060"/>
                </a:solidFill>
                <a:effectLst/>
                <a:latin typeface="Times New Roman"/>
                <a:ea typeface="Calibri"/>
              </a:rPr>
              <a:t>незнайомий, несказанний, незрівнянний</a:t>
            </a:r>
            <a:endParaRPr lang="uk-UA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11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2060"/>
                </a:solidFill>
              </a:rPr>
              <a:t>Окремо пишемо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dirty="0" smtClean="0">
                <a:solidFill>
                  <a:srgbClr val="002060"/>
                </a:solidFill>
                <a:effectLst/>
                <a:latin typeface="Times New Roman"/>
                <a:ea typeface="Calibri"/>
                <a:cs typeface="Times New Roman"/>
              </a:rPr>
              <a:t>Якщо до прикметника в реченні є протиставлення : </a:t>
            </a:r>
            <a:r>
              <a:rPr lang="uk-UA" b="1" i="1" dirty="0" smtClean="0">
                <a:solidFill>
                  <a:srgbClr val="002060"/>
                </a:solidFill>
                <a:effectLst/>
                <a:latin typeface="Times New Roman"/>
                <a:ea typeface="Calibri"/>
                <a:cs typeface="Times New Roman"/>
              </a:rPr>
              <a:t>не легкий, а важкий, не сумний, а веселий.</a:t>
            </a:r>
            <a:endParaRPr lang="uk-UA" sz="2400" b="1" i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uk-UA" dirty="0" smtClean="0">
                <a:solidFill>
                  <a:srgbClr val="002060"/>
                </a:solidFill>
                <a:effectLst/>
                <a:latin typeface="Times New Roman"/>
                <a:ea typeface="Calibri"/>
              </a:rPr>
              <a:t>Якщо прикметник з НЕ виступає присудком ( між прикметником і НЕ можна вставити є, був ) : </a:t>
            </a:r>
            <a:r>
              <a:rPr lang="uk-UA" b="1" i="1" dirty="0" smtClean="0">
                <a:solidFill>
                  <a:srgbClr val="002060"/>
                </a:solidFill>
                <a:effectLst/>
                <a:latin typeface="Times New Roman"/>
                <a:ea typeface="Calibri"/>
              </a:rPr>
              <a:t>туман не густий ( туман не є ( був) густим)</a:t>
            </a:r>
            <a:endParaRPr lang="uk-UA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89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778098"/>
          </a:xfrm>
        </p:spPr>
        <p:txBody>
          <a:bodyPr/>
          <a:lstStyle/>
          <a:p>
            <a:r>
              <a:rPr lang="uk-UA" b="1" dirty="0" err="1" smtClean="0">
                <a:solidFill>
                  <a:srgbClr val="002060"/>
                </a:solidFill>
              </a:rPr>
              <a:t>Спишіть</a:t>
            </a:r>
            <a:r>
              <a:rPr lang="uk-UA" b="1" dirty="0" smtClean="0">
                <a:solidFill>
                  <a:srgbClr val="002060"/>
                </a:solidFill>
              </a:rPr>
              <a:t>, розкриваючи дужки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435280" cy="5001419"/>
          </a:xfrm>
        </p:spPr>
        <p:txBody>
          <a:bodyPr/>
          <a:lstStyle/>
          <a:p>
            <a:pPr marL="47625" marR="47625">
              <a:lnSpc>
                <a:spcPts val="1500"/>
              </a:lnSpc>
              <a:spcBef>
                <a:spcPts val="375"/>
              </a:spcBef>
              <a:spcAft>
                <a:spcPts val="375"/>
              </a:spcAft>
            </a:pPr>
            <a:endParaRPr lang="uk-UA" sz="2400" dirty="0">
              <a:ea typeface="Calibri"/>
              <a:cs typeface="Times New Roman"/>
            </a:endParaRPr>
          </a:p>
          <a:p>
            <a:r>
              <a:rPr lang="uk-UA" b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(Не)високі будівлі; це дерево (не)високе; його будинок (не)новий, а старий; (не)заможні громадяни; мій брат (не)заможній; (не)гідний учинок; (не)щасний випадок; (не)гайний результат; (не)досяжна мрія; (не)</a:t>
            </a:r>
            <a:r>
              <a:rPr lang="uk-UA" b="1" dirty="0" err="1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мічний</a:t>
            </a:r>
            <a:r>
              <a:rPr lang="uk-UA" b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 дідусь. </a:t>
            </a:r>
          </a:p>
          <a:p>
            <a:r>
              <a:rPr lang="uk-UA" b="1" i="1" dirty="0" smtClean="0">
                <a:solidFill>
                  <a:srgbClr val="002060"/>
                </a:solidFill>
                <a:latin typeface="Times New Roman"/>
              </a:rPr>
              <a:t>Поясніть свій вибір, спираючись на вивчені правила.</a:t>
            </a:r>
            <a:endParaRPr lang="uk-UA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2060"/>
                </a:solidFill>
              </a:rPr>
              <a:t>Домашнє завдання: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078850"/>
            <a:ext cx="6263655" cy="4697741"/>
          </a:xfrm>
        </p:spPr>
      </p:pic>
      <p:sp>
        <p:nvSpPr>
          <p:cNvPr id="5" name="TextBox 4"/>
          <p:cNvSpPr txBox="1"/>
          <p:nvPr/>
        </p:nvSpPr>
        <p:spPr>
          <a:xfrm>
            <a:off x="467544" y="1340768"/>
            <a:ext cx="8643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002060"/>
                </a:solidFill>
              </a:rPr>
              <a:t>Опишіть весняні квіти, вживаючи прикметники </a:t>
            </a:r>
            <a:r>
              <a:rPr lang="uk-UA" sz="2800" smtClean="0">
                <a:solidFill>
                  <a:srgbClr val="002060"/>
                </a:solidFill>
              </a:rPr>
              <a:t>з </a:t>
            </a:r>
            <a:r>
              <a:rPr lang="uk-UA" sz="2800" b="1" i="1" smtClean="0">
                <a:solidFill>
                  <a:srgbClr val="002060"/>
                </a:solidFill>
              </a:rPr>
              <a:t>НЕ-</a:t>
            </a:r>
            <a:endParaRPr lang="uk-UA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84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219</Words>
  <Application>Microsoft Office PowerPoint</Application>
  <PresentationFormat>Екран (4:3)</PresentationFormat>
  <Paragraphs>21</Paragraphs>
  <Slides>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6</vt:i4>
      </vt:variant>
    </vt:vector>
  </HeadingPairs>
  <TitlesOfParts>
    <vt:vector size="11" baseType="lpstr">
      <vt:lpstr>Arial</vt:lpstr>
      <vt:lpstr>Calibri</vt:lpstr>
      <vt:lpstr>Symbol</vt:lpstr>
      <vt:lpstr>Times New Roman</vt:lpstr>
      <vt:lpstr>Тема Office</vt:lpstr>
      <vt:lpstr>Написання НЕ з прикметниками</vt:lpstr>
      <vt:lpstr>Продовжте  речення</vt:lpstr>
      <vt:lpstr>Разом з НЕ пишемо</vt:lpstr>
      <vt:lpstr>Окремо пишемо</vt:lpstr>
      <vt:lpstr>Спишіть, розкриваючи дужки</vt:lpstr>
      <vt:lpstr>Домашнє завдання: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Написання НЕ з прикметниками</dc:title>
  <dc:creator>User</dc:creator>
  <cp:lastModifiedBy>User</cp:lastModifiedBy>
  <cp:revision>10</cp:revision>
  <dcterms:created xsi:type="dcterms:W3CDTF">2018-02-25T10:40:12Z</dcterms:created>
  <dcterms:modified xsi:type="dcterms:W3CDTF">2021-03-12T09:38:01Z</dcterms:modified>
</cp:coreProperties>
</file>