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8" r:id="rId8"/>
    <p:sldId id="267" r:id="rId9"/>
    <p:sldId id="270" r:id="rId10"/>
    <p:sldId id="27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660066"/>
    <a:srgbClr val="008000"/>
    <a:srgbClr val="FF0000"/>
    <a:srgbClr val="99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32" autoAdjust="0"/>
    <p:restoredTop sz="94660"/>
  </p:normalViewPr>
  <p:slideViewPr>
    <p:cSldViewPr snapToGrid="0">
      <p:cViewPr varScale="1">
        <p:scale>
          <a:sx n="73" d="100"/>
          <a:sy n="73" d="100"/>
        </p:scale>
        <p:origin x="112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1008" y="893156"/>
            <a:ext cx="6172200" cy="292387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660066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Складне </a:t>
            </a:r>
            <a:r>
              <a:rPr lang="ru-RU" sz="3600" b="1" dirty="0" err="1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660066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речення</a:t>
            </a:r>
            <a:r>
              <a:rPr lang="ru-RU" sz="3600" b="1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660066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3600" b="1" dirty="0" err="1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660066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із</a:t>
            </a:r>
            <a:r>
              <a:rPr lang="ru-RU" sz="3600" b="1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660066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660066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сполучниковим</a:t>
            </a:r>
            <a:r>
              <a:rPr lang="ru-RU" sz="3600" b="1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660066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660066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і</a:t>
            </a:r>
            <a:r>
              <a:rPr lang="ru-RU" sz="3600" b="1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660066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  </a:t>
            </a:r>
            <a:r>
              <a:rPr lang="ru-RU" sz="3600" b="1" dirty="0" err="1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660066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безсполучниковим</a:t>
            </a:r>
            <a:r>
              <a:rPr lang="ru-RU" sz="3600" b="1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660066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   </a:t>
            </a:r>
            <a:r>
              <a:rPr lang="ru-RU" sz="3600" b="1" dirty="0" err="1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660066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зв’язком</a:t>
            </a:r>
            <a:r>
              <a:rPr lang="ru-RU" sz="3600" b="1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660066"/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. </a:t>
            </a:r>
          </a:p>
          <a:p>
            <a:pPr algn="ctr"/>
            <a:endParaRPr lang="ru-RU" sz="4000" b="1" i="1" dirty="0" smtClean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Arno Pro Smbd SmText" panose="020207020405060204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97359" y="668657"/>
            <a:ext cx="775431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uk-UA" sz="3200" b="1" cap="none" spc="150" dirty="0" smtClean="0">
                <a:ln w="11430"/>
                <a:solidFill>
                  <a:srgbClr val="99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В одному реченні можемо поєднувати </a:t>
            </a:r>
            <a:r>
              <a:rPr lang="uk-UA" sz="3200" b="1" cap="none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сурядний</a:t>
            </a:r>
            <a:r>
              <a:rPr lang="uk-UA" sz="3200" b="1" cap="none" spc="150" dirty="0" smtClean="0">
                <a:ln w="11430"/>
                <a:solidFill>
                  <a:srgbClr val="99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, </a:t>
            </a:r>
            <a:r>
              <a:rPr lang="uk-UA" sz="32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підрядний</a:t>
            </a:r>
            <a:r>
              <a:rPr lang="uk-UA" sz="3200" b="1" cap="none" spc="150" dirty="0" smtClean="0">
                <a:ln w="11430"/>
                <a:solidFill>
                  <a:srgbClr val="99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і </a:t>
            </a:r>
            <a:r>
              <a:rPr lang="uk-UA" sz="3200" b="1" cap="none" spc="150" dirty="0" smtClean="0">
                <a:ln w="11430"/>
                <a:solidFill>
                  <a:srgbClr val="66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безсполучниковий</a:t>
            </a:r>
            <a:r>
              <a:rPr lang="uk-UA" sz="3200" b="1" cap="none" spc="150" dirty="0" smtClean="0">
                <a:ln w="11430"/>
                <a:solidFill>
                  <a:srgbClr val="99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зв’язок.</a:t>
            </a:r>
            <a:endParaRPr lang="uk-UA" sz="3200" b="1" cap="none" spc="150" dirty="0">
              <a:ln w="11430"/>
              <a:solidFill>
                <a:srgbClr val="99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01336" y="3679261"/>
            <a:ext cx="7445829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uk-UA" sz="3200" b="1" i="1" cap="none" spc="150" dirty="0" smtClean="0">
                <a:ln w="11430"/>
                <a:solidFill>
                  <a:srgbClr val="66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Складне речення, у якому поєднано різні види зв’язку, називають </a:t>
            </a:r>
            <a:r>
              <a:rPr lang="uk-UA" sz="3200" b="1" i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складним реченням з різними видами зв’язку. </a:t>
            </a:r>
            <a:endParaRPr lang="uk-UA" sz="3200" b="1" cap="none" spc="150" dirty="0">
              <a:ln w="11430"/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5-конечная звезда 8"/>
          <p:cNvSpPr/>
          <p:nvPr/>
        </p:nvSpPr>
        <p:spPr>
          <a:xfrm>
            <a:off x="2690949" y="2547257"/>
            <a:ext cx="378822" cy="352697"/>
          </a:xfrm>
          <a:prstGeom prst="star5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5-конечная звезда 9"/>
          <p:cNvSpPr/>
          <p:nvPr/>
        </p:nvSpPr>
        <p:spPr>
          <a:xfrm>
            <a:off x="1301932" y="2542904"/>
            <a:ext cx="378822" cy="352697"/>
          </a:xfrm>
          <a:prstGeom prst="star5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5-конечная звезда 10"/>
          <p:cNvSpPr/>
          <p:nvPr/>
        </p:nvSpPr>
        <p:spPr>
          <a:xfrm>
            <a:off x="4210595" y="2538549"/>
            <a:ext cx="378822" cy="352697"/>
          </a:xfrm>
          <a:prstGeom prst="star5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5-конечная звезда 11"/>
          <p:cNvSpPr/>
          <p:nvPr/>
        </p:nvSpPr>
        <p:spPr>
          <a:xfrm>
            <a:off x="5747658" y="2534194"/>
            <a:ext cx="378822" cy="352697"/>
          </a:xfrm>
          <a:prstGeom prst="star5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5-конечная звезда 12"/>
          <p:cNvSpPr/>
          <p:nvPr/>
        </p:nvSpPr>
        <p:spPr>
          <a:xfrm>
            <a:off x="7297783" y="2516776"/>
            <a:ext cx="378822" cy="352697"/>
          </a:xfrm>
          <a:prstGeom prst="star5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51114" y="2442754"/>
            <a:ext cx="7772400" cy="1201783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7030A0"/>
                </a:solidFill>
              </a:rPr>
              <a:t/>
            </a:r>
            <a:br>
              <a:rPr lang="uk-UA" dirty="0" smtClean="0">
                <a:solidFill>
                  <a:srgbClr val="7030A0"/>
                </a:solidFill>
              </a:rPr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58091" y="2442754"/>
            <a:ext cx="3461658" cy="79683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Із сурядним і підрядним </a:t>
            </a:r>
            <a:r>
              <a:rPr lang="uk-UA" dirty="0" smtClean="0"/>
              <a:t>зв’язком</a:t>
            </a:r>
            <a:endParaRPr lang="uk-UA" dirty="0"/>
          </a:p>
        </p:txBody>
      </p:sp>
      <p:cxnSp>
        <p:nvCxnSpPr>
          <p:cNvPr id="12" name="Прямая со стрелкой 11"/>
          <p:cNvCxnSpPr>
            <a:endCxn id="9" idx="0"/>
          </p:cNvCxnSpPr>
          <p:nvPr/>
        </p:nvCxnSpPr>
        <p:spPr>
          <a:xfrm rot="5400000">
            <a:off x="2785655" y="1988820"/>
            <a:ext cx="457200" cy="45066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6200000" flipH="1">
            <a:off x="5617029" y="2050868"/>
            <a:ext cx="522515" cy="3657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692332" y="4127863"/>
            <a:ext cx="3200400" cy="1045029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</a:rPr>
              <a:t>Із сурядним і безсполучниковим зв’язком</a:t>
            </a:r>
            <a:endParaRPr lang="uk-UA" b="1" i="1" dirty="0">
              <a:solidFill>
                <a:srgbClr val="00206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069772" y="5081452"/>
            <a:ext cx="3226526" cy="113646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</a:rPr>
              <a:t>Із сурядним , підрядним і безсполучниковим зв’язком</a:t>
            </a:r>
            <a:endParaRPr lang="uk-UA" b="1" i="1" dirty="0">
              <a:solidFill>
                <a:srgbClr val="00206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5081451" y="3788229"/>
            <a:ext cx="3317966" cy="122790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</a:rPr>
              <a:t>з  підрядним і безсполучниковим зв’язком</a:t>
            </a:r>
            <a:endParaRPr lang="uk-UA" b="1" i="1" dirty="0">
              <a:solidFill>
                <a:srgbClr val="002060"/>
              </a:solidFill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rot="10800000" flipV="1">
            <a:off x="2651760" y="3200399"/>
            <a:ext cx="2508068" cy="95358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4127864" y="3657600"/>
            <a:ext cx="1907177" cy="9927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6200000" flipH="1">
            <a:off x="5910942" y="3428999"/>
            <a:ext cx="600892" cy="24819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4781005" y="2416628"/>
            <a:ext cx="3344092" cy="80989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Із сполучниковим і безсполучниковим </a:t>
            </a:r>
            <a:r>
              <a:rPr lang="uk-UA" dirty="0" smtClean="0"/>
              <a:t>зв’язком</a:t>
            </a:r>
            <a:endParaRPr lang="uk-UA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908035" y="708229"/>
            <a:ext cx="726777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uk-UA" sz="4400" b="1" i="1" cap="none" spc="0" dirty="0" smtClean="0">
                <a:ln w="50800"/>
                <a:solidFill>
                  <a:srgbClr val="660066"/>
                </a:solidFill>
                <a:effectLst/>
                <a:latin typeface="Times New Roman" pitchFamily="18" charset="0"/>
                <a:cs typeface="Times New Roman" pitchFamily="18" charset="0"/>
              </a:rPr>
              <a:t>Складне реченням з різними видами зв’язку </a:t>
            </a:r>
            <a:endParaRPr lang="uk-UA" sz="4400" b="1" cap="none" spc="0" dirty="0">
              <a:ln w="50800"/>
              <a:solidFill>
                <a:srgbClr val="660066"/>
              </a:solidFill>
              <a:effectLst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52983" y="96637"/>
            <a:ext cx="282801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Segoe Script" pitchFamily="34" charset="0"/>
              </a:rPr>
              <a:t>Пригадаймо</a:t>
            </a:r>
            <a:r>
              <a:rPr lang="ru-RU" sz="28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Segoe Script" pitchFamily="34" charset="0"/>
              </a:rPr>
              <a:t>!</a:t>
            </a:r>
            <a:endParaRPr lang="ru-RU" sz="28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  <a:latin typeface="Segoe Scrip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51114" y="2442754"/>
            <a:ext cx="7772400" cy="1201783"/>
          </a:xfrm>
        </p:spPr>
        <p:txBody>
          <a:bodyPr>
            <a:normAutofit fontScale="90000"/>
          </a:bodyPr>
          <a:lstStyle/>
          <a:p>
            <a: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solidFill>
                  <a:srgbClr val="7030A0"/>
                </a:solidFill>
              </a:rPr>
              <a:t/>
            </a:r>
            <a:br>
              <a:rPr lang="uk-UA" dirty="0" smtClean="0">
                <a:solidFill>
                  <a:srgbClr val="7030A0"/>
                </a:solidFill>
              </a:rPr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66482" y="721676"/>
            <a:ext cx="758414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cap="none" spc="0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</a:t>
            </a:r>
            <a:r>
              <a:rPr lang="ru-RU" sz="2400" b="1" cap="none" spc="0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 складному </a:t>
            </a:r>
            <a:r>
              <a:rPr lang="ru-RU" sz="2400" b="1" cap="none" spc="0" dirty="0" err="1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реченні</a:t>
            </a:r>
            <a:r>
              <a:rPr lang="ru-RU" sz="2400" b="1" cap="none" spc="0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із</a:t>
            </a:r>
            <a:r>
              <a:rPr lang="ru-RU" sz="2400" b="1" cap="none" spc="0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сполуч</a:t>
            </a:r>
            <a:r>
              <a:rPr lang="ru-RU" sz="2400" b="1" cap="none" spc="0" dirty="0" err="1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иковим</a:t>
            </a:r>
            <a:r>
              <a:rPr lang="ru-RU" sz="2400" b="1" cap="none" spc="0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</a:t>
            </a:r>
            <a:r>
              <a:rPr lang="ru-RU" sz="2400" b="1" cap="none" spc="0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безсполучиковим</a:t>
            </a:r>
            <a:r>
              <a:rPr lang="ru-RU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зв’язком</a:t>
            </a:r>
            <a:r>
              <a:rPr lang="ru-RU" sz="2400" b="1" cap="none" spc="0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cap="none" spc="0" dirty="0" err="1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одні</a:t>
            </a:r>
            <a:r>
              <a:rPr lang="ru-RU" sz="2400" cap="none" spc="0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cap="none" spc="0" dirty="0" err="1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частини</a:t>
            </a:r>
            <a:r>
              <a:rPr lang="ru-RU" sz="2400" cap="none" spc="0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cap="none" spc="0" dirty="0" err="1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речення</a:t>
            </a:r>
            <a:r>
              <a:rPr lang="ru-RU" sz="2400" cap="none" spc="0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cap="none" spc="0" dirty="0" err="1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з’єднано</a:t>
            </a:r>
            <a:r>
              <a:rPr lang="ru-RU" sz="2400" cap="none" spc="0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за </a:t>
            </a:r>
            <a:r>
              <a:rPr lang="ru-RU" sz="2400" cap="none" spc="0" dirty="0" err="1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допомогою</a:t>
            </a:r>
            <a:r>
              <a:rPr lang="ru-RU" sz="2400" cap="none" spc="0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cap="none" spc="0" dirty="0" err="1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сполучників</a:t>
            </a:r>
            <a:r>
              <a:rPr lang="ru-RU" sz="2400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sz="2400" dirty="0" err="1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чи</a:t>
            </a:r>
            <a:r>
              <a:rPr lang="ru-RU" sz="2400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dirty="0" err="1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сполучних</a:t>
            </a:r>
            <a:r>
              <a:rPr lang="ru-RU" sz="2400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dirty="0" err="1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слів</a:t>
            </a:r>
            <a:r>
              <a:rPr lang="ru-RU" sz="2400" cap="none" spc="0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а </a:t>
            </a:r>
            <a:r>
              <a:rPr lang="ru-RU" sz="2400" cap="none" spc="0" dirty="0" err="1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інші</a:t>
            </a:r>
            <a:r>
              <a:rPr lang="ru-RU" sz="2400" cap="none" spc="0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– без них.  </a:t>
            </a:r>
          </a:p>
          <a:p>
            <a:r>
              <a:rPr lang="ru-RU" sz="2400" b="1" cap="none" spc="0" dirty="0" err="1" smtClean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Наприклад</a:t>
            </a:r>
            <a:r>
              <a:rPr lang="ru-RU" sz="2400" b="1" cap="none" spc="0" dirty="0" smtClean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 </a:t>
            </a:r>
            <a:endParaRPr lang="ru-RU" sz="2400" b="1" cap="none" spc="0" dirty="0">
              <a:ln w="1905"/>
              <a:solidFill>
                <a:schemeClr val="accent5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96834" y="2952207"/>
            <a:ext cx="761564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Вже на річках дитячий </a:t>
            </a:r>
            <a:r>
              <a:rPr lang="uk-UA" sz="24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галас </a:t>
            </a:r>
            <a:r>
              <a:rPr lang="uk-UA" sz="2400" b="1" i="1" u="db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вщух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uk-UA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i="1" u="db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холонуть</a:t>
            </a:r>
            <a:r>
              <a:rPr lang="uk-UA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дні</a:t>
            </a:r>
            <a:r>
              <a:rPr lang="uk-UA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4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uk-UA" sz="24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</a:t>
            </a:r>
            <a:r>
              <a:rPr lang="uk-UA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навкруг , </a:t>
            </a:r>
            <a:r>
              <a:rPr lang="uk-UA" sz="2400" b="1" i="1" u="db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холоне</a:t>
            </a:r>
            <a:r>
              <a:rPr lang="uk-UA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(Г. Дудка). </a:t>
            </a:r>
            <a:endParaRPr lang="uk-UA" sz="20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2400" b="1" i="1" dirty="0" smtClean="0">
              <a:solidFill>
                <a:srgbClr val="FF000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[   ] , [   ], </a:t>
            </a:r>
            <a:r>
              <a:rPr lang="uk-UA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uk-UA" sz="2400" b="1" dirty="0" smtClean="0">
                <a:solidFill>
                  <a:srgbClr val="002060"/>
                </a:solidFill>
              </a:rPr>
              <a:t>  [   ]. </a:t>
            </a:r>
            <a:endParaRPr lang="uk-UA" sz="2400" b="1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 </a:t>
            </a:r>
            <a:endParaRPr lang="uk-UA" dirty="0" smtClean="0">
              <a:solidFill>
                <a:srgbClr val="FF00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32325" y="5178800"/>
            <a:ext cx="717625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 </a:t>
            </a:r>
            <a:r>
              <a:rPr lang="ru-RU" sz="20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цьому</a:t>
            </a:r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реченні</a:t>
            </a:r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cap="none" spc="0" dirty="0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першу </a:t>
            </a:r>
            <a:r>
              <a:rPr lang="ru-RU" sz="2000" b="1" cap="none" spc="0" dirty="0" err="1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й</a:t>
            </a:r>
            <a:r>
              <a:rPr lang="ru-RU" sz="2000" b="1" cap="none" spc="0" dirty="0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другу </a:t>
            </a:r>
            <a:r>
              <a:rPr lang="ru-RU" sz="20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частини</a:t>
            </a:r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з’єднано</a:t>
            </a:r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cap="none" spc="0" dirty="0" err="1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безсполучниковим</a:t>
            </a:r>
            <a:r>
              <a:rPr lang="ru-RU" sz="2000" b="1" cap="none" spc="0" dirty="0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cap="none" spc="0" dirty="0" err="1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зв’язком</a:t>
            </a:r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а </a:t>
            </a:r>
            <a:r>
              <a:rPr lang="ru-RU" sz="20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другу </a:t>
            </a:r>
            <a:r>
              <a:rPr lang="ru-RU" sz="20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й</a:t>
            </a:r>
            <a:r>
              <a:rPr lang="ru-RU" sz="20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третю</a:t>
            </a:r>
            <a:r>
              <a:rPr lang="ru-RU" sz="20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</a:t>
            </a:r>
            <a:r>
              <a:rPr lang="ru-RU" sz="20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сполучниковим</a:t>
            </a:r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сурядним</a:t>
            </a:r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2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70709" y="709974"/>
            <a:ext cx="7628709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Складні</a:t>
            </a:r>
            <a:r>
              <a:rPr lang="ru-RU" sz="2800" b="1" i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речення</a:t>
            </a:r>
            <a:r>
              <a:rPr lang="ru-RU" sz="2800" b="1" i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із</a:t>
            </a:r>
            <a:r>
              <a:rPr lang="ru-RU" sz="2800" b="1" i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сполучиковим</a:t>
            </a:r>
            <a:r>
              <a:rPr lang="ru-RU" sz="2800" b="1" i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</a:t>
            </a:r>
            <a:r>
              <a:rPr lang="ru-RU" sz="2800" b="1" i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безсполучиковим</a:t>
            </a:r>
            <a:r>
              <a:rPr lang="ru-RU" sz="2800" b="1" i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зв’язком</a:t>
            </a:r>
            <a:endParaRPr lang="uk-UA" sz="28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94114" y="1972495"/>
            <a:ext cx="650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Із сурядним і безсполучниковим зв’язком.</a:t>
            </a:r>
          </a:p>
          <a:p>
            <a:r>
              <a:rPr lang="uk-UA" sz="2400" b="1" dirty="0" smtClean="0">
                <a:solidFill>
                  <a:srgbClr val="7030A0"/>
                </a:solidFill>
              </a:rPr>
              <a:t>Наприклад: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51883" y="3176340"/>
            <a:ext cx="763793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Пишається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калинонька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явір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молодіє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кругом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їх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верболози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й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лози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зеленіють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(Т.Шевченко).</a:t>
            </a:r>
            <a:endParaRPr lang="ru-RU" sz="2400" i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123407" y="4767943"/>
            <a:ext cx="35792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</a:rPr>
              <a:t>[   ] ,  [   ] , </a:t>
            </a:r>
            <a:r>
              <a:rPr lang="uk-UA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uk-UA" sz="2400" b="1" dirty="0" smtClean="0">
                <a:solidFill>
                  <a:srgbClr val="002060"/>
                </a:solidFill>
              </a:rPr>
              <a:t> [   ].</a:t>
            </a:r>
            <a:endParaRPr lang="uk-UA" sz="2400" b="1" dirty="0" smtClean="0">
              <a:solidFill>
                <a:srgbClr val="FF0000"/>
              </a:solidFill>
            </a:endParaRPr>
          </a:p>
          <a:p>
            <a:r>
              <a:rPr lang="uk-UA" sz="2400" b="1" dirty="0" smtClean="0">
                <a:solidFill>
                  <a:srgbClr val="FF0000"/>
                </a:solidFill>
              </a:rPr>
              <a:t>  </a:t>
            </a:r>
            <a:r>
              <a:rPr lang="uk-UA" sz="2400" b="1" dirty="0" smtClean="0"/>
              <a:t>       </a:t>
            </a:r>
            <a:r>
              <a:rPr lang="en-US" dirty="0" smtClean="0">
                <a:solidFill>
                  <a:srgbClr val="FF0000"/>
                </a:solidFill>
              </a:rPr>
              <a:t> </a:t>
            </a:r>
            <a:endParaRPr lang="uk-UA" dirty="0" smtClean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088674" y="4963887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7036525" y="4972596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  </a:t>
            </a: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5516881" y="4968240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cxnSp>
        <p:nvCxnSpPr>
          <p:cNvPr id="41" name="Прямая соединительная линия 40"/>
          <p:cNvCxnSpPr>
            <a:stCxn id="32" idx="3"/>
            <a:endCxn id="35" idx="1"/>
          </p:cNvCxnSpPr>
          <p:nvPr/>
        </p:nvCxnSpPr>
        <p:spPr>
          <a:xfrm>
            <a:off x="5068388" y="5101047"/>
            <a:ext cx="448493" cy="435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35" idx="3"/>
            <a:endCxn id="34" idx="1"/>
          </p:cNvCxnSpPr>
          <p:nvPr/>
        </p:nvCxnSpPr>
        <p:spPr>
          <a:xfrm>
            <a:off x="6496595" y="5105400"/>
            <a:ext cx="539930" cy="435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5400000">
            <a:off x="5068389" y="4963885"/>
            <a:ext cx="444137" cy="20900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Лента лицом вверх 37"/>
          <p:cNvSpPr/>
          <p:nvPr/>
        </p:nvSpPr>
        <p:spPr>
          <a:xfrm>
            <a:off x="901337" y="2103120"/>
            <a:ext cx="953588" cy="561702"/>
          </a:xfrm>
          <a:prstGeom prst="ribbon2">
            <a:avLst/>
          </a:prstGeom>
          <a:ln>
            <a:solidFill>
              <a:srgbClr val="008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96834" y="522514"/>
            <a:ext cx="7537268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Складні</a:t>
            </a:r>
            <a:r>
              <a:rPr lang="ru-RU" sz="2800" b="1" i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речення</a:t>
            </a:r>
            <a:r>
              <a:rPr lang="ru-RU" sz="2800" b="1" i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із</a:t>
            </a:r>
            <a:r>
              <a:rPr lang="ru-RU" sz="2800" b="1" i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сполучиковим</a:t>
            </a:r>
            <a:r>
              <a:rPr lang="ru-RU" sz="2800" b="1" i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</a:t>
            </a:r>
            <a:r>
              <a:rPr lang="ru-RU" sz="2800" b="1" i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безсполучиковим</a:t>
            </a:r>
            <a:r>
              <a:rPr lang="ru-RU" sz="2800" b="1" i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зв’язком</a:t>
            </a:r>
            <a:endParaRPr lang="uk-UA" sz="28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8000"/>
              </a:solidFill>
            </a:endParaRPr>
          </a:p>
          <a:p>
            <a:pPr algn="ctr"/>
            <a:endParaRPr lang="uk-UA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94560" y="1972493"/>
            <a:ext cx="6204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/>
              <a:t>Із підрядним і безсполучниковим зв’язком;</a:t>
            </a:r>
          </a:p>
          <a:p>
            <a:r>
              <a:rPr lang="uk-UA" sz="2000" b="1" dirty="0" smtClean="0"/>
              <a:t> </a:t>
            </a:r>
            <a:r>
              <a:rPr lang="uk-UA" b="1" dirty="0" smtClean="0">
                <a:solidFill>
                  <a:srgbClr val="7030A0"/>
                </a:solidFill>
              </a:rPr>
              <a:t>Наприклад: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51883" y="3176340"/>
            <a:ext cx="763793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Споконвіку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народі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побутує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думка: </a:t>
            </a:r>
            <a:r>
              <a:rPr lang="ru-RU" sz="2800" b="1" i="1" cap="none" spc="0" dirty="0" err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хто</a:t>
            </a:r>
            <a:r>
              <a:rPr lang="ru-RU" sz="2800" b="1" i="1" cap="none" spc="0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першим </a:t>
            </a:r>
            <a:r>
              <a:rPr lang="ru-RU" sz="2800" b="1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побачить</a:t>
            </a:r>
            <a:r>
              <a:rPr lang="ru-RU" sz="28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цвіт</a:t>
            </a:r>
            <a:r>
              <a:rPr lang="ru-RU" sz="28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ліщини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тому весь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вік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посміхатиметься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щастям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(П. Стефанов).</a:t>
            </a:r>
            <a:endParaRPr lang="ru-RU" sz="2400" i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123407" y="5120640"/>
            <a:ext cx="357922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</a:rPr>
              <a:t>[   ]: </a:t>
            </a:r>
            <a:r>
              <a:rPr lang="uk-UA" sz="2400" b="1" dirty="0" smtClean="0">
                <a:solidFill>
                  <a:srgbClr val="FF0000"/>
                </a:solidFill>
              </a:rPr>
              <a:t>(хто…) </a:t>
            </a:r>
            <a:r>
              <a:rPr lang="uk-UA" sz="2400" b="1" dirty="0" smtClean="0">
                <a:solidFill>
                  <a:srgbClr val="002060"/>
                </a:solidFill>
              </a:rPr>
              <a:t>,  [   ].</a:t>
            </a:r>
            <a:endParaRPr lang="uk-UA" sz="2400" b="1" dirty="0" smtClean="0">
              <a:solidFill>
                <a:srgbClr val="FF0000"/>
              </a:solidFill>
            </a:endParaRPr>
          </a:p>
          <a:p>
            <a:r>
              <a:rPr lang="uk-UA" sz="2400" b="1" dirty="0" smtClean="0">
                <a:solidFill>
                  <a:srgbClr val="FF0000"/>
                </a:solidFill>
              </a:rPr>
              <a:t>  </a:t>
            </a:r>
            <a:r>
              <a:rPr lang="uk-UA" sz="2400" b="1" dirty="0" smtClean="0"/>
              <a:t>                               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 </a:t>
            </a:r>
            <a:endParaRPr lang="uk-UA" dirty="0" smtClean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885508" y="4846321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6383382" y="5547361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хто  </a:t>
            </a:r>
            <a:endParaRPr lang="uk-UA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6392093" y="4850675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cxnSp>
        <p:nvCxnSpPr>
          <p:cNvPr id="41" name="Прямая соединительная линия 40"/>
          <p:cNvCxnSpPr>
            <a:stCxn id="32" idx="3"/>
            <a:endCxn id="35" idx="1"/>
          </p:cNvCxnSpPr>
          <p:nvPr/>
        </p:nvCxnSpPr>
        <p:spPr>
          <a:xfrm>
            <a:off x="5865222" y="4983481"/>
            <a:ext cx="526871" cy="435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35" idx="2"/>
            <a:endCxn id="34" idx="0"/>
          </p:cNvCxnSpPr>
          <p:nvPr/>
        </p:nvCxnSpPr>
        <p:spPr>
          <a:xfrm rot="5400000">
            <a:off x="6666412" y="5331822"/>
            <a:ext cx="422367" cy="87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Выгнутая вверх стрелка 13"/>
          <p:cNvSpPr/>
          <p:nvPr/>
        </p:nvSpPr>
        <p:spPr>
          <a:xfrm flipH="1">
            <a:off x="2142306" y="4950824"/>
            <a:ext cx="953589" cy="2743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7" name="Лента лицом вверх 16"/>
          <p:cNvSpPr/>
          <p:nvPr/>
        </p:nvSpPr>
        <p:spPr>
          <a:xfrm>
            <a:off x="1110343" y="2103120"/>
            <a:ext cx="953588" cy="561702"/>
          </a:xfrm>
          <a:prstGeom prst="ribbon2">
            <a:avLst/>
          </a:prstGeom>
          <a:ln>
            <a:solidFill>
              <a:srgbClr val="008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2</a:t>
            </a:r>
            <a:endParaRPr lang="uk-UA" dirty="0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rot="5400000">
            <a:off x="5910944" y="4852851"/>
            <a:ext cx="418011" cy="24819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96834" y="522514"/>
            <a:ext cx="7537268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Складні</a:t>
            </a:r>
            <a:r>
              <a:rPr lang="ru-RU" sz="2800" b="1" i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речення</a:t>
            </a:r>
            <a:r>
              <a:rPr lang="ru-RU" sz="2800" b="1" i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із</a:t>
            </a:r>
            <a:r>
              <a:rPr lang="ru-RU" sz="2800" b="1" i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сполучиковим</a:t>
            </a:r>
            <a:r>
              <a:rPr lang="ru-RU" sz="2800" b="1" i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</a:t>
            </a:r>
            <a:r>
              <a:rPr lang="ru-RU" sz="2800" b="1" i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безсполучиковим</a:t>
            </a:r>
            <a:r>
              <a:rPr lang="ru-RU" sz="2800" b="1" i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зв’язком</a:t>
            </a:r>
            <a:endParaRPr lang="uk-UA" sz="28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8000"/>
              </a:solidFill>
            </a:endParaRPr>
          </a:p>
          <a:p>
            <a:pPr algn="ctr"/>
            <a:endParaRPr lang="uk-UA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94560" y="1972493"/>
            <a:ext cx="6204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/>
              <a:t>Із сурядним, підрядним і безсполучниковим зв’язком</a:t>
            </a:r>
          </a:p>
          <a:p>
            <a:r>
              <a:rPr lang="uk-UA" sz="2000" b="1" dirty="0" smtClean="0"/>
              <a:t> </a:t>
            </a:r>
            <a:r>
              <a:rPr lang="uk-UA" b="1" dirty="0" smtClean="0">
                <a:solidFill>
                  <a:srgbClr val="7030A0"/>
                </a:solidFill>
              </a:rPr>
              <a:t>Наприклад: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51883" y="3176340"/>
            <a:ext cx="763793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Повний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місяць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стояв над степом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через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нього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перепливали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легкі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хмарки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здавалося</a:t>
            </a:r>
            <a:r>
              <a:rPr lang="ru-RU" sz="28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800" b="1" i="1" cap="none" spc="0" dirty="0" err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28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місяць</a:t>
            </a:r>
            <a:r>
              <a:rPr lang="ru-RU" sz="28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котився</a:t>
            </a:r>
            <a:r>
              <a:rPr lang="ru-RU" sz="28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морем 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(Ю. </a:t>
            </a:r>
            <a:r>
              <a:rPr lang="ru-RU" sz="2400" i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Яновський</a:t>
            </a:r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).</a:t>
            </a:r>
            <a:endParaRPr lang="ru-RU" sz="2400" i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123407" y="5120640"/>
            <a:ext cx="357922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</a:rPr>
              <a:t>[   ], [   ], </a:t>
            </a:r>
            <a:r>
              <a:rPr lang="uk-UA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uk-UA" sz="2400" b="1" dirty="0" smtClean="0">
                <a:solidFill>
                  <a:srgbClr val="002060"/>
                </a:solidFill>
              </a:rPr>
              <a:t> [   ], </a:t>
            </a:r>
            <a:r>
              <a:rPr lang="uk-UA" sz="2400" b="1" dirty="0" smtClean="0">
                <a:solidFill>
                  <a:srgbClr val="FF0000"/>
                </a:solidFill>
              </a:rPr>
              <a:t>(</a:t>
            </a:r>
            <a:r>
              <a:rPr lang="uk-UA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uk-UA" sz="2400" b="1" dirty="0" smtClean="0">
                <a:solidFill>
                  <a:srgbClr val="FF0000"/>
                </a:solidFill>
              </a:rPr>
              <a:t>…)</a:t>
            </a:r>
            <a:r>
              <a:rPr lang="uk-UA" sz="2400" b="1" dirty="0" smtClean="0">
                <a:solidFill>
                  <a:srgbClr val="002060"/>
                </a:solidFill>
              </a:rPr>
              <a:t>.</a:t>
            </a:r>
            <a:endParaRPr lang="uk-UA" sz="2400" b="1" dirty="0" smtClean="0">
              <a:solidFill>
                <a:srgbClr val="FF0000"/>
              </a:solidFill>
            </a:endParaRPr>
          </a:p>
          <a:p>
            <a:r>
              <a:rPr lang="uk-UA" sz="2400" b="1" dirty="0" smtClean="0">
                <a:solidFill>
                  <a:srgbClr val="FF0000"/>
                </a:solidFill>
              </a:rPr>
              <a:t>  </a:t>
            </a:r>
            <a:r>
              <a:rPr lang="uk-UA" sz="2400" b="1" dirty="0" smtClean="0"/>
              <a:t>                               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 </a:t>
            </a:r>
            <a:endParaRPr lang="uk-UA" dirty="0" smtClean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982789" y="5016138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7258593" y="5586549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що  </a:t>
            </a:r>
            <a:endParaRPr lang="uk-UA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7254241" y="5020492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cxnSp>
        <p:nvCxnSpPr>
          <p:cNvPr id="41" name="Прямая соединительная линия 40"/>
          <p:cNvCxnSpPr>
            <a:stCxn id="32" idx="3"/>
            <a:endCxn id="35" idx="1"/>
          </p:cNvCxnSpPr>
          <p:nvPr/>
        </p:nvCxnSpPr>
        <p:spPr>
          <a:xfrm>
            <a:off x="6962503" y="5153298"/>
            <a:ext cx="291738" cy="435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35" idx="2"/>
            <a:endCxn id="34" idx="0"/>
          </p:cNvCxnSpPr>
          <p:nvPr/>
        </p:nvCxnSpPr>
        <p:spPr>
          <a:xfrm rot="16200000" flipH="1">
            <a:off x="7600405" y="5438504"/>
            <a:ext cx="291738" cy="43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Выгнутая вверх стрелка 13"/>
          <p:cNvSpPr/>
          <p:nvPr/>
        </p:nvSpPr>
        <p:spPr>
          <a:xfrm>
            <a:off x="2638694" y="4963887"/>
            <a:ext cx="836025" cy="24819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7" name="Лента лицом вверх 16"/>
          <p:cNvSpPr/>
          <p:nvPr/>
        </p:nvSpPr>
        <p:spPr>
          <a:xfrm>
            <a:off x="1110343" y="2103120"/>
            <a:ext cx="953588" cy="561702"/>
          </a:xfrm>
          <a:prstGeom prst="ribbon2">
            <a:avLst/>
          </a:prstGeom>
          <a:ln>
            <a:solidFill>
              <a:srgbClr val="008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3</a:t>
            </a:r>
            <a:endParaRPr lang="uk-UA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672149" y="5011784"/>
            <a:ext cx="979714" cy="27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cxnSp>
        <p:nvCxnSpPr>
          <p:cNvPr id="30" name="Прямая соединительная линия 29"/>
          <p:cNvCxnSpPr>
            <a:stCxn id="32" idx="1"/>
            <a:endCxn id="15" idx="3"/>
          </p:cNvCxnSpPr>
          <p:nvPr/>
        </p:nvCxnSpPr>
        <p:spPr>
          <a:xfrm rot="10800000">
            <a:off x="5651863" y="5148944"/>
            <a:ext cx="330926" cy="435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3" y="0"/>
            <a:ext cx="9139938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31520" y="709974"/>
            <a:ext cx="766789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  <a:t/>
            </a:r>
            <a:b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</a:br>
            <a:endParaRPr lang="uk-UA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05394" y="1935366"/>
            <a:ext cx="773321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uk-UA" sz="2400" b="1" i="1" dirty="0" smtClean="0">
              <a:solidFill>
                <a:srgbClr val="FF0000"/>
              </a:solidFill>
            </a:endParaRPr>
          </a:p>
          <a:p>
            <a:endParaRPr lang="uk-UA" sz="2400" b="1" i="1" dirty="0" smtClean="0">
              <a:solidFill>
                <a:srgbClr val="FF0000"/>
              </a:solidFill>
            </a:endParaRPr>
          </a:p>
          <a:p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2000" i="1" cap="none" spc="0" dirty="0">
              <a:ln w="1905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39663" y="156754"/>
            <a:ext cx="1412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Підсумок</a:t>
            </a:r>
            <a:endParaRPr lang="ru-RU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Segoe Script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24662" y="668272"/>
            <a:ext cx="762250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Типи</a:t>
            </a:r>
            <a:r>
              <a:rPr lang="ru-RU" sz="4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4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складних</a:t>
            </a:r>
            <a:r>
              <a:rPr lang="ru-RU" sz="4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4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речень</a:t>
            </a:r>
            <a:endParaRPr lang="ru-RU" sz="4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20138" y="1412854"/>
            <a:ext cx="7722971" cy="18774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І. </a:t>
            </a:r>
            <a:r>
              <a:rPr lang="ru-RU" sz="36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Сполучникові</a:t>
            </a:r>
            <a:endParaRPr lang="ru-RU" sz="36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marL="742950" indent="-742950">
              <a:buAutoNum type="arabicPeriod"/>
            </a:pP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</a:rPr>
              <a:t>Складносурядні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</a:rPr>
              <a:t>.</a:t>
            </a:r>
          </a:p>
          <a:p>
            <a:pPr marL="742950" indent="-742950">
              <a:buAutoNum type="arabicPeriod"/>
            </a:pPr>
            <a:r>
              <a:rPr lang="ru-RU" sz="28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</a:rPr>
              <a:t>Складнопідрядні</a:t>
            </a:r>
            <a:endParaRPr lang="ru-RU" sz="28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  <a:p>
            <a:pPr marL="742950" indent="-742950"/>
            <a:endParaRPr lang="ru-RU" sz="2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30716" y="2908263"/>
            <a:ext cx="6194519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/>
            <a:r>
              <a:rPr lang="ru-RU" sz="2400" u="sng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(за </a:t>
            </a:r>
            <a:r>
              <a:rPr lang="ru-RU" sz="2400" u="sng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смисловими</a:t>
            </a:r>
            <a:r>
              <a:rPr lang="ru-RU" sz="2400" u="sng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 </a:t>
            </a:r>
            <a:r>
              <a:rPr lang="ru-RU" sz="2400" u="sng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зв’язками</a:t>
            </a:r>
            <a:r>
              <a:rPr lang="ru-RU" sz="2400" u="sng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):</a:t>
            </a:r>
          </a:p>
          <a:p>
            <a:pPr marL="742950" indent="-742950"/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а) </a:t>
            </a:r>
            <a:r>
              <a:rPr lang="ru-RU" sz="2400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означальні</a:t>
            </a:r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;</a:t>
            </a:r>
          </a:p>
          <a:p>
            <a:pPr marL="742950" indent="-742950"/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б) </a:t>
            </a:r>
            <a:r>
              <a:rPr lang="ru-RU" sz="2400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з’ясувальні</a:t>
            </a:r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;</a:t>
            </a:r>
          </a:p>
          <a:p>
            <a:pPr marL="742950" indent="-742950"/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в) </a:t>
            </a:r>
            <a:r>
              <a:rPr lang="ru-RU" sz="2400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обставинні</a:t>
            </a:r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 (</a:t>
            </a:r>
            <a:r>
              <a:rPr lang="ru-RU" sz="2400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місця</a:t>
            </a:r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, часу, мети, причини, способу </a:t>
            </a:r>
            <a:r>
              <a:rPr lang="ru-RU" sz="2400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дії</a:t>
            </a:r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 </a:t>
            </a:r>
            <a:r>
              <a:rPr lang="ru-RU" sz="2400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і</a:t>
            </a:r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 </a:t>
            </a:r>
            <a:r>
              <a:rPr lang="ru-RU" sz="2400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ступеня</a:t>
            </a:r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, </a:t>
            </a:r>
            <a:r>
              <a:rPr lang="ru-RU" sz="2400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порівняльні</a:t>
            </a:r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, </a:t>
            </a:r>
            <a:r>
              <a:rPr lang="ru-RU" sz="2400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умовні</a:t>
            </a:r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, </a:t>
            </a:r>
            <a:r>
              <a:rPr lang="ru-RU" sz="2400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наслідкові</a:t>
            </a:r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, </a:t>
            </a:r>
            <a:r>
              <a:rPr lang="ru-RU" sz="2400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допустові</a:t>
            </a:r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);  </a:t>
            </a:r>
          </a:p>
          <a:p>
            <a:pPr marL="742950" indent="-742950"/>
            <a:r>
              <a:rPr lang="ru-RU" sz="2400" u="sng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(за </a:t>
            </a:r>
            <a:r>
              <a:rPr lang="ru-RU" sz="2400" u="sng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будовою</a:t>
            </a:r>
            <a:r>
              <a:rPr lang="ru-RU" sz="2400" u="sng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):</a:t>
            </a:r>
          </a:p>
          <a:p>
            <a:pPr marL="742950" indent="-742950"/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а) </a:t>
            </a:r>
            <a:r>
              <a:rPr lang="ru-RU" sz="2400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з</a:t>
            </a:r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 одним </a:t>
            </a:r>
            <a:r>
              <a:rPr lang="ru-RU" sz="2400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підрядним</a:t>
            </a:r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;</a:t>
            </a:r>
          </a:p>
          <a:p>
            <a:pPr marL="742950" indent="-742950"/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б) </a:t>
            </a:r>
            <a:r>
              <a:rPr lang="ru-RU" sz="2400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з</a:t>
            </a:r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 </a:t>
            </a:r>
            <a:r>
              <a:rPr lang="ru-RU" sz="2400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кількома</a:t>
            </a:r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 </a:t>
            </a:r>
            <a:r>
              <a:rPr lang="ru-RU" sz="2400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підрядними</a:t>
            </a:r>
            <a:r>
              <a:rPr lang="ru-RU" sz="2400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Times New Roman" pitchFamily="18" charset="0"/>
              </a:rPr>
              <a:t>.</a:t>
            </a:r>
            <a:endParaRPr lang="uk-UA" sz="2400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3" y="0"/>
            <a:ext cx="9139938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31520" y="709974"/>
            <a:ext cx="766789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  <a:t/>
            </a:r>
            <a:b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</a:br>
            <a:endParaRPr lang="uk-UA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05394" y="1935366"/>
            <a:ext cx="773321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uk-UA" sz="2400" b="1" i="1" dirty="0" smtClean="0">
              <a:solidFill>
                <a:srgbClr val="FF0000"/>
              </a:solidFill>
            </a:endParaRPr>
          </a:p>
          <a:p>
            <a:endParaRPr lang="uk-UA" sz="2400" b="1" i="1" dirty="0" smtClean="0">
              <a:solidFill>
                <a:srgbClr val="FF0000"/>
              </a:solidFill>
            </a:endParaRPr>
          </a:p>
          <a:p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2000" i="1" cap="none" spc="0" dirty="0">
              <a:ln w="1905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1412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Підсумок</a:t>
            </a:r>
            <a:endParaRPr lang="ru-RU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Segoe Script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58535" y="211072"/>
            <a:ext cx="347472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Типи</a:t>
            </a:r>
            <a:r>
              <a:rPr lang="ru-RU" sz="2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0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складних</a:t>
            </a:r>
            <a:r>
              <a:rPr lang="ru-RU" sz="2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0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речень</a:t>
            </a:r>
            <a:endParaRPr lang="ru-RU" sz="2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28698" y="613953"/>
            <a:ext cx="7905851" cy="33547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ІІ. </a:t>
            </a:r>
            <a:r>
              <a:rPr lang="ru-RU" sz="36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Безсполучникові</a:t>
            </a:r>
            <a:endParaRPr lang="ru-RU" sz="36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marL="742950" indent="-742950">
              <a:buAutoNum type="arabicPeriod"/>
            </a:pP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З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однорідними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частинами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.</a:t>
            </a:r>
          </a:p>
          <a:p>
            <a:pPr marL="742950" indent="-742950">
              <a:buAutoNum type="arabicPeriod"/>
            </a:pP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З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неоднорідними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частинами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.</a:t>
            </a:r>
          </a:p>
          <a:p>
            <a:pPr marL="742950" indent="-742950">
              <a:buAutoNum type="arabicPeriod"/>
            </a:pPr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ІІ. З </a:t>
            </a:r>
            <a:r>
              <a:rPr lang="ru-RU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різними</a:t>
            </a:r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видами </a:t>
            </a:r>
            <a:r>
              <a:rPr lang="ru-RU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зв’язку</a:t>
            </a:r>
            <a:endParaRPr lang="ru-RU" sz="3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marL="1200150" lvl="1" indent="-742950"/>
            <a:endParaRPr lang="uk-UA" sz="2800" b="1" i="1" dirty="0" smtClean="0">
              <a:solidFill>
                <a:srgbClr val="002060"/>
              </a:solidFill>
            </a:endParaRPr>
          </a:p>
          <a:p>
            <a:pPr marL="742950" lvl="1" indent="-742950"/>
            <a:endParaRPr lang="uk-UA" sz="2800" b="1" i="1" dirty="0" smtClean="0">
              <a:solidFill>
                <a:srgbClr val="002060"/>
              </a:solidFill>
            </a:endParaRPr>
          </a:p>
          <a:p>
            <a:pPr marL="742950" lvl="1" indent="-742950"/>
            <a:endParaRPr lang="ru-RU" sz="28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2960" y="2719442"/>
            <a:ext cx="758298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1200150" lvl="1" indent="-742950"/>
            <a:r>
              <a:rPr lang="ru-RU" sz="2400" b="1" cap="none" spc="0" dirty="0" smtClean="0">
                <a:ln w="50800"/>
                <a:solidFill>
                  <a:srgbClr val="990033"/>
                </a:solidFill>
                <a:effectLst/>
              </a:rPr>
              <a:t>1. </a:t>
            </a:r>
            <a:r>
              <a:rPr lang="ru-RU" sz="2400" b="1" cap="none" spc="0" dirty="0" err="1" smtClean="0">
                <a:ln w="50800"/>
                <a:solidFill>
                  <a:srgbClr val="990033"/>
                </a:solidFill>
                <a:effectLst/>
              </a:rPr>
              <a:t>Сурядним</a:t>
            </a:r>
            <a:r>
              <a:rPr lang="ru-RU" sz="2400" b="1" cap="none" spc="0" dirty="0" smtClean="0">
                <a:ln w="50800"/>
                <a:solidFill>
                  <a:srgbClr val="990033"/>
                </a:solidFill>
                <a:effectLst/>
              </a:rPr>
              <a:t> </a:t>
            </a:r>
            <a:r>
              <a:rPr lang="ru-RU" sz="2400" b="1" cap="none" spc="0" dirty="0" err="1" smtClean="0">
                <a:ln w="50800"/>
                <a:solidFill>
                  <a:srgbClr val="990033"/>
                </a:solidFill>
                <a:effectLst/>
              </a:rPr>
              <a:t>і</a:t>
            </a:r>
            <a:r>
              <a:rPr lang="ru-RU" sz="2400" b="1" cap="none" spc="0" dirty="0" smtClean="0">
                <a:ln w="50800"/>
                <a:solidFill>
                  <a:srgbClr val="990033"/>
                </a:solidFill>
                <a:effectLst/>
              </a:rPr>
              <a:t> </a:t>
            </a:r>
            <a:r>
              <a:rPr lang="ru-RU" sz="2400" b="1" cap="none" spc="0" dirty="0" err="1" smtClean="0">
                <a:ln w="50800"/>
                <a:solidFill>
                  <a:srgbClr val="990033"/>
                </a:solidFill>
                <a:effectLst/>
              </a:rPr>
              <a:t>підрядним</a:t>
            </a:r>
            <a:r>
              <a:rPr lang="ru-RU" sz="2400" b="1" cap="none" spc="0" dirty="0" smtClean="0">
                <a:ln w="50800"/>
                <a:solidFill>
                  <a:srgbClr val="990033"/>
                </a:solidFill>
                <a:effectLst/>
              </a:rPr>
              <a:t>:</a:t>
            </a:r>
          </a:p>
          <a:p>
            <a:pPr marL="742950" indent="-742950"/>
            <a:r>
              <a:rPr lang="ru-RU" sz="2400" b="1" cap="none" spc="0" dirty="0" smtClean="0">
                <a:ln w="50800"/>
                <a:effectLst/>
              </a:rPr>
              <a:t>а)</a:t>
            </a:r>
            <a:r>
              <a:rPr lang="ru-RU" sz="2400" b="1" cap="none" spc="0" dirty="0" err="1" smtClean="0">
                <a:ln w="50800"/>
                <a:effectLst/>
              </a:rPr>
              <a:t>від</a:t>
            </a:r>
            <a:r>
              <a:rPr lang="ru-RU" sz="2400" b="1" cap="none" spc="0" dirty="0" smtClean="0">
                <a:ln w="50800"/>
                <a:effectLst/>
              </a:rPr>
              <a:t> одного </a:t>
            </a:r>
            <a:r>
              <a:rPr lang="ru-RU" sz="2400" b="1" cap="none" spc="0" dirty="0" err="1" smtClean="0">
                <a:ln w="50800"/>
                <a:effectLst/>
              </a:rPr>
              <a:t>з</a:t>
            </a:r>
            <a:r>
              <a:rPr lang="ru-RU" sz="2400" b="1" cap="none" spc="0" dirty="0" smtClean="0">
                <a:ln w="50800"/>
                <a:effectLst/>
              </a:rPr>
              <a:t> </a:t>
            </a:r>
            <a:r>
              <a:rPr lang="ru-RU" sz="2400" b="1" cap="none" spc="0" dirty="0" err="1" smtClean="0">
                <a:ln w="50800"/>
                <a:effectLst/>
              </a:rPr>
              <a:t>головних</a:t>
            </a:r>
            <a:r>
              <a:rPr lang="ru-RU" sz="2400" b="1" cap="none" spc="0" dirty="0" smtClean="0">
                <a:ln w="50800"/>
                <a:effectLst/>
              </a:rPr>
              <a:t>  </a:t>
            </a:r>
            <a:r>
              <a:rPr lang="ru-RU" sz="2400" b="1" cap="none" spc="0" dirty="0" err="1" smtClean="0">
                <a:ln w="50800"/>
                <a:effectLst/>
              </a:rPr>
              <a:t>речень</a:t>
            </a:r>
            <a:r>
              <a:rPr lang="ru-RU" sz="2400" b="1" cap="none" spc="0" dirty="0" smtClean="0">
                <a:ln w="50800"/>
                <a:effectLst/>
              </a:rPr>
              <a:t> </a:t>
            </a:r>
            <a:r>
              <a:rPr lang="ru-RU" sz="2400" b="1" cap="none" spc="0" dirty="0" err="1" smtClean="0">
                <a:ln w="50800"/>
                <a:effectLst/>
              </a:rPr>
              <a:t>залежить</a:t>
            </a:r>
            <a:r>
              <a:rPr lang="ru-RU" sz="2400" b="1" cap="none" spc="0" dirty="0" smtClean="0">
                <a:ln w="50800"/>
                <a:effectLst/>
              </a:rPr>
              <a:t> </a:t>
            </a:r>
            <a:r>
              <a:rPr lang="ru-RU" sz="2400" b="1" cap="none" spc="0" dirty="0" err="1" smtClean="0">
                <a:ln w="50800"/>
                <a:effectLst/>
              </a:rPr>
              <a:t>одне</a:t>
            </a:r>
            <a:r>
              <a:rPr lang="ru-RU" sz="2400" b="1" cap="none" spc="0" dirty="0" smtClean="0">
                <a:ln w="50800"/>
                <a:effectLst/>
              </a:rPr>
              <a:t> </a:t>
            </a:r>
            <a:r>
              <a:rPr lang="ru-RU" sz="2400" b="1" cap="none" spc="0" dirty="0" err="1" smtClean="0">
                <a:ln w="50800"/>
                <a:effectLst/>
              </a:rPr>
              <a:t>або</a:t>
            </a:r>
            <a:r>
              <a:rPr lang="ru-RU" sz="2400" b="1" cap="none" spc="0" dirty="0" smtClean="0">
                <a:ln w="50800"/>
                <a:effectLst/>
              </a:rPr>
              <a:t> </a:t>
            </a:r>
            <a:r>
              <a:rPr lang="ru-RU" sz="2400" b="1" cap="none" spc="0" dirty="0" err="1" smtClean="0">
                <a:ln w="50800"/>
                <a:effectLst/>
              </a:rPr>
              <a:t>кілька</a:t>
            </a:r>
            <a:r>
              <a:rPr lang="ru-RU" sz="2400" b="1" cap="none" spc="0" dirty="0" smtClean="0">
                <a:ln w="50800"/>
                <a:effectLst/>
              </a:rPr>
              <a:t> </a:t>
            </a:r>
            <a:r>
              <a:rPr lang="ru-RU" sz="2400" b="1" cap="none" spc="0" dirty="0" err="1" smtClean="0">
                <a:ln w="50800"/>
                <a:effectLst/>
              </a:rPr>
              <a:t>підрядних</a:t>
            </a:r>
            <a:r>
              <a:rPr lang="ru-RU" sz="2400" b="1" cap="none" spc="0" dirty="0" smtClean="0">
                <a:ln w="50800"/>
                <a:effectLst/>
              </a:rPr>
              <a:t>;</a:t>
            </a:r>
          </a:p>
          <a:p>
            <a:pPr marL="742950" indent="-742950"/>
            <a:r>
              <a:rPr lang="ru-RU" sz="2400" b="1" cap="none" spc="0" dirty="0" smtClean="0">
                <a:ln w="50800"/>
                <a:effectLst/>
              </a:rPr>
              <a:t>б) </a:t>
            </a:r>
            <a:r>
              <a:rPr lang="ru-RU" sz="2400" b="1" cap="none" spc="0" dirty="0" err="1" smtClean="0">
                <a:ln w="50800"/>
                <a:effectLst/>
              </a:rPr>
              <a:t>кожне</a:t>
            </a:r>
            <a:r>
              <a:rPr lang="ru-RU" sz="2400" b="1" cap="none" spc="0" dirty="0" smtClean="0">
                <a:ln w="50800"/>
                <a:effectLst/>
              </a:rPr>
              <a:t> </a:t>
            </a:r>
            <a:r>
              <a:rPr lang="ru-RU" sz="2400" b="1" cap="none" spc="0" dirty="0" err="1" smtClean="0">
                <a:ln w="50800"/>
                <a:effectLst/>
              </a:rPr>
              <a:t>з</a:t>
            </a:r>
            <a:r>
              <a:rPr lang="ru-RU" sz="2400" b="1" cap="none" spc="0" dirty="0" smtClean="0">
                <a:ln w="50800"/>
                <a:effectLst/>
              </a:rPr>
              <a:t> </a:t>
            </a:r>
            <a:r>
              <a:rPr lang="ru-RU" sz="2400" b="1" cap="none" spc="0" dirty="0" err="1" smtClean="0">
                <a:ln w="50800"/>
                <a:effectLst/>
              </a:rPr>
              <a:t>рчень</a:t>
            </a:r>
            <a:r>
              <a:rPr lang="ru-RU" sz="2400" b="1" cap="none" spc="0" dirty="0" smtClean="0">
                <a:ln w="50800"/>
                <a:effectLst/>
              </a:rPr>
              <a:t> </a:t>
            </a:r>
            <a:r>
              <a:rPr lang="ru-RU" sz="2400" b="1" cap="none" spc="0" dirty="0" err="1" smtClean="0">
                <a:ln w="50800"/>
                <a:effectLst/>
              </a:rPr>
              <a:t>має</a:t>
            </a:r>
            <a:r>
              <a:rPr lang="ru-RU" sz="2400" b="1" cap="none" spc="0" dirty="0" smtClean="0">
                <a:ln w="50800"/>
                <a:effectLst/>
              </a:rPr>
              <a:t> </a:t>
            </a:r>
            <a:r>
              <a:rPr lang="ru-RU" sz="2400" b="1" cap="none" spc="0" dirty="0" err="1" smtClean="0">
                <a:ln w="50800"/>
                <a:effectLst/>
              </a:rPr>
              <a:t>підрядне</a:t>
            </a:r>
            <a:r>
              <a:rPr lang="ru-RU" sz="2400" b="1" cap="none" spc="0" dirty="0" smtClean="0">
                <a:ln w="50800"/>
                <a:effectLst/>
              </a:rPr>
              <a:t>;</a:t>
            </a:r>
          </a:p>
          <a:p>
            <a:pPr marL="742950" indent="-742950"/>
            <a:r>
              <a:rPr lang="ru-RU" sz="2400" b="1" cap="none" spc="0" dirty="0" smtClean="0">
                <a:ln w="50800"/>
                <a:effectLst/>
              </a:rPr>
              <a:t>в) </a:t>
            </a:r>
            <a:r>
              <a:rPr lang="ru-RU" sz="2400" b="1" cap="none" spc="0" dirty="0" err="1" smtClean="0">
                <a:ln w="50800"/>
                <a:effectLst/>
              </a:rPr>
              <a:t>сурідні</a:t>
            </a:r>
            <a:r>
              <a:rPr lang="ru-RU" sz="2400" b="1" cap="none" spc="0" dirty="0" smtClean="0">
                <a:ln w="50800"/>
                <a:effectLst/>
              </a:rPr>
              <a:t> </a:t>
            </a:r>
            <a:r>
              <a:rPr lang="ru-RU" sz="2400" b="1" cap="none" spc="0" dirty="0" err="1" smtClean="0">
                <a:ln w="50800"/>
                <a:effectLst/>
              </a:rPr>
              <a:t>речення</a:t>
            </a:r>
            <a:r>
              <a:rPr lang="ru-RU" sz="2400" b="1" cap="none" spc="0" dirty="0" smtClean="0">
                <a:ln w="50800"/>
                <a:effectLst/>
              </a:rPr>
              <a:t> </a:t>
            </a:r>
            <a:r>
              <a:rPr lang="ru-RU" sz="2400" b="1" cap="none" spc="0" dirty="0" err="1" smtClean="0">
                <a:ln w="50800"/>
                <a:effectLst/>
              </a:rPr>
              <a:t>мають</a:t>
            </a:r>
            <a:r>
              <a:rPr lang="ru-RU" sz="2400" b="1" cap="none" spc="0" dirty="0" smtClean="0">
                <a:ln w="50800"/>
                <a:effectLst/>
              </a:rPr>
              <a:t> </a:t>
            </a:r>
            <a:r>
              <a:rPr lang="ru-RU" sz="2400" b="1" cap="none" spc="0" dirty="0" err="1" smtClean="0">
                <a:ln w="50800"/>
                <a:effectLst/>
              </a:rPr>
              <a:t>спільне</a:t>
            </a:r>
            <a:r>
              <a:rPr lang="ru-RU" sz="2400" b="1" cap="none" spc="0" dirty="0" smtClean="0">
                <a:ln w="50800"/>
                <a:effectLst/>
              </a:rPr>
              <a:t> </a:t>
            </a:r>
            <a:r>
              <a:rPr lang="ru-RU" sz="2400" b="1" cap="none" spc="0" dirty="0" err="1" smtClean="0">
                <a:ln w="50800"/>
                <a:effectLst/>
              </a:rPr>
              <a:t>підрядне</a:t>
            </a:r>
            <a:r>
              <a:rPr lang="ru-RU" sz="2400" b="1" cap="none" spc="0" dirty="0" smtClean="0">
                <a:ln w="50800"/>
                <a:effectLst/>
              </a:rPr>
              <a:t>. </a:t>
            </a:r>
          </a:p>
          <a:p>
            <a:pPr marL="742950" lvl="1" indent="-742950"/>
            <a:r>
              <a:rPr lang="ru-RU" sz="2400" b="1" cap="none" spc="0" dirty="0" smtClean="0">
                <a:ln w="50800"/>
                <a:effectLst/>
              </a:rPr>
              <a:t>     </a:t>
            </a:r>
            <a:r>
              <a:rPr lang="ru-RU" sz="2400" b="1" cap="none" spc="0" dirty="0" smtClean="0">
                <a:ln w="50800"/>
                <a:solidFill>
                  <a:srgbClr val="990033"/>
                </a:solidFill>
                <a:effectLst/>
              </a:rPr>
              <a:t>2. </a:t>
            </a:r>
            <a:r>
              <a:rPr lang="ru-RU" sz="2400" b="1" cap="none" spc="0" dirty="0" err="1" smtClean="0">
                <a:ln w="50800"/>
                <a:solidFill>
                  <a:srgbClr val="990033"/>
                </a:solidFill>
                <a:effectLst/>
              </a:rPr>
              <a:t>Сполучниковим</a:t>
            </a:r>
            <a:r>
              <a:rPr lang="ru-RU" sz="2400" b="1" cap="none" spc="0" dirty="0" smtClean="0">
                <a:ln w="50800"/>
                <a:solidFill>
                  <a:srgbClr val="990033"/>
                </a:solidFill>
                <a:effectLst/>
              </a:rPr>
              <a:t> </a:t>
            </a:r>
            <a:r>
              <a:rPr lang="ru-RU" sz="2400" b="1" cap="none" spc="0" dirty="0" err="1" smtClean="0">
                <a:ln w="50800"/>
                <a:solidFill>
                  <a:srgbClr val="990033"/>
                </a:solidFill>
                <a:effectLst/>
              </a:rPr>
              <a:t>і</a:t>
            </a:r>
            <a:r>
              <a:rPr lang="ru-RU" sz="2400" b="1" cap="none" spc="0" dirty="0" smtClean="0">
                <a:ln w="50800"/>
                <a:solidFill>
                  <a:srgbClr val="990033"/>
                </a:solidFill>
                <a:effectLst/>
              </a:rPr>
              <a:t> </a:t>
            </a:r>
            <a:r>
              <a:rPr lang="ru-RU" sz="2400" b="1" cap="none" spc="0" dirty="0" err="1" smtClean="0">
                <a:ln w="50800"/>
                <a:solidFill>
                  <a:srgbClr val="990033"/>
                </a:solidFill>
                <a:effectLst/>
              </a:rPr>
              <a:t>безсполучниковим</a:t>
            </a:r>
            <a:r>
              <a:rPr lang="ru-RU" sz="2400" b="1" cap="none" spc="0" dirty="0" smtClean="0">
                <a:ln w="50800"/>
                <a:solidFill>
                  <a:srgbClr val="990033"/>
                </a:solidFill>
                <a:effectLst/>
              </a:rPr>
              <a:t>:</a:t>
            </a:r>
          </a:p>
          <a:p>
            <a:pPr marL="742950" lvl="1" indent="-742950"/>
            <a:r>
              <a:rPr lang="ru-RU" sz="2400" b="1" cap="none" spc="0" dirty="0" smtClean="0">
                <a:ln w="50800"/>
                <a:effectLst/>
              </a:rPr>
              <a:t>А)</a:t>
            </a:r>
            <a:r>
              <a:rPr lang="uk-UA" sz="2400" b="1" cap="none" spc="0" dirty="0" smtClean="0">
                <a:ln w="50800"/>
                <a:effectLst/>
              </a:rPr>
              <a:t>  сурядний і безсполучниковий зв’язок;</a:t>
            </a:r>
          </a:p>
          <a:p>
            <a:pPr marL="742950" lvl="1" indent="-742950"/>
            <a:r>
              <a:rPr lang="uk-UA" sz="2400" b="1" cap="none" spc="0" dirty="0" smtClean="0">
                <a:ln w="50800"/>
                <a:effectLst/>
              </a:rPr>
              <a:t>Б)  підрядний і безсполучниковий зв’язок;</a:t>
            </a:r>
          </a:p>
          <a:p>
            <a:pPr marL="742950" lvl="1" indent="-742950"/>
            <a:r>
              <a:rPr lang="uk-UA" sz="2400" b="1" cap="none" spc="0" dirty="0" smtClean="0">
                <a:ln w="50800"/>
                <a:effectLst/>
              </a:rPr>
              <a:t>В)  сурядний , підрядний і безсполучниковий зв’язок.</a:t>
            </a:r>
            <a:endParaRPr lang="uk-UA" sz="2400" b="1" cap="none" spc="0" dirty="0">
              <a:ln w="50800"/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475" y="0"/>
            <a:ext cx="9139938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31520" y="709974"/>
            <a:ext cx="766789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  <a:t/>
            </a:r>
            <a:br>
              <a:rPr lang="uk-UA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itchFamily="66" charset="0"/>
              </a:rPr>
            </a:br>
            <a:endParaRPr lang="uk-UA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05394" y="1935366"/>
            <a:ext cx="773321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uk-UA" sz="2400" b="1" i="1" dirty="0" smtClean="0">
              <a:solidFill>
                <a:srgbClr val="FF0000"/>
              </a:solidFill>
            </a:endParaRPr>
          </a:p>
          <a:p>
            <a:endParaRPr lang="uk-UA" sz="2400" b="1" i="1" dirty="0" smtClean="0">
              <a:solidFill>
                <a:srgbClr val="FF0000"/>
              </a:solidFill>
            </a:endParaRPr>
          </a:p>
          <a:p>
            <a:r>
              <a:rPr lang="ru-RU" sz="24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2000" i="1" cap="none" spc="0" dirty="0">
              <a:ln w="1905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1412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egoe Script" pitchFamily="34" charset="0"/>
              </a:rPr>
              <a:t>Підсумок</a:t>
            </a:r>
            <a:endParaRPr lang="ru-RU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Segoe Script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58535" y="211072"/>
            <a:ext cx="347472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Типи</a:t>
            </a:r>
            <a:r>
              <a:rPr lang="ru-RU" sz="2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0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складних</a:t>
            </a:r>
            <a:r>
              <a:rPr lang="ru-RU" sz="2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0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речень</a:t>
            </a:r>
            <a:endParaRPr lang="ru-RU" sz="2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28698" y="613953"/>
            <a:ext cx="790585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lvl="1" indent="-742950" algn="ctr"/>
            <a:r>
              <a:rPr lang="ru-RU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 </a:t>
            </a:r>
            <a:r>
              <a:rPr lang="ru-RU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Д</a:t>
            </a:r>
            <a:r>
              <a:rPr lang="ru-RU" sz="40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омашнє</a:t>
            </a:r>
            <a:r>
              <a:rPr lang="ru-RU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 </a:t>
            </a:r>
            <a:r>
              <a:rPr lang="ru-RU" sz="40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завдання</a:t>
            </a:r>
            <a:r>
              <a:rPr lang="ru-RU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 </a:t>
            </a:r>
            <a:endParaRPr lang="ru-RU" sz="4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75211" y="1935366"/>
            <a:ext cx="753073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1200150" lvl="1" indent="-742950"/>
            <a:r>
              <a:rPr lang="ru-RU" sz="3600" b="1" cap="none" spc="0" dirty="0" err="1" smtClean="0">
                <a:ln w="50800"/>
                <a:solidFill>
                  <a:srgbClr val="990033"/>
                </a:solidFill>
                <a:effectLst/>
              </a:rPr>
              <a:t>Виконати</a:t>
            </a:r>
            <a:r>
              <a:rPr lang="ru-RU" sz="3600" b="1" cap="none" spc="0" dirty="0" smtClean="0">
                <a:ln w="50800"/>
                <a:solidFill>
                  <a:srgbClr val="990033"/>
                </a:solidFill>
                <a:effectLst/>
              </a:rPr>
              <a:t> </a:t>
            </a:r>
            <a:r>
              <a:rPr lang="ru-RU" sz="3600" b="1" cap="none" spc="0" dirty="0" err="1" smtClean="0">
                <a:ln w="50800"/>
                <a:solidFill>
                  <a:srgbClr val="990033"/>
                </a:solidFill>
                <a:effectLst/>
              </a:rPr>
              <a:t>вправу</a:t>
            </a:r>
            <a:r>
              <a:rPr lang="ru-RU" sz="3600" b="1" cap="none" spc="0" dirty="0" smtClean="0">
                <a:ln w="50800"/>
                <a:solidFill>
                  <a:srgbClr val="990033"/>
                </a:solidFill>
                <a:effectLst/>
              </a:rPr>
              <a:t> 2 с.113 </a:t>
            </a:r>
            <a:endParaRPr lang="uk-UA" sz="3600" b="1" cap="none" spc="0" dirty="0">
              <a:ln w="50800"/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0426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930</TotalTime>
  <Words>459</Words>
  <Application>Microsoft Office PowerPoint</Application>
  <PresentationFormat>Экран (4:3)</PresentationFormat>
  <Paragraphs>89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Arno Pro Smbd SmText</vt:lpstr>
      <vt:lpstr>Calibri</vt:lpstr>
      <vt:lpstr>Calibri Light</vt:lpstr>
      <vt:lpstr>Monotype Corsiva</vt:lpstr>
      <vt:lpstr>Segoe Script</vt:lpstr>
      <vt:lpstr>Times New Roman</vt:lpstr>
      <vt:lpstr>Тема Office</vt:lpstr>
      <vt:lpstr>Презентация PowerPoint</vt:lpstr>
      <vt:lpstr>Презентация PowerPoint</vt:lpstr>
      <vt:lpstr>   </vt:lpstr>
      <vt:lpstr>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Пользователь Windows</cp:lastModifiedBy>
  <cp:revision>87</cp:revision>
  <dcterms:created xsi:type="dcterms:W3CDTF">2013-11-19T05:52:05Z</dcterms:created>
  <dcterms:modified xsi:type="dcterms:W3CDTF">2021-03-14T17:47:36Z</dcterms:modified>
</cp:coreProperties>
</file>