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7" r:id="rId6"/>
    <p:sldId id="294" r:id="rId7"/>
    <p:sldId id="300" r:id="rId8"/>
    <p:sldId id="297" r:id="rId9"/>
    <p:sldId id="298" r:id="rId10"/>
    <p:sldId id="286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78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30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710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427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399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363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270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30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9096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78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15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E33B2-9D24-4986-A657-F21993C558C5}" type="datetimeFigureOut">
              <a:rPr lang="uk-UA" smtClean="0"/>
              <a:t>31.03.2021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4D072-66E5-485D-AAC7-3A88ED0B32E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48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фони для презентацій з анімац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753600" cy="720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600200"/>
            <a:ext cx="7272808" cy="452596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4000" smtClean="0"/>
              <a:t> </a:t>
            </a:r>
            <a:r>
              <a:rPr lang="ru-RU" sz="4000" dirty="0" err="1"/>
              <a:t>Розділові</a:t>
            </a:r>
            <a:r>
              <a:rPr lang="ru-RU" sz="4000" dirty="0"/>
              <a:t> знаки </a:t>
            </a:r>
            <a:r>
              <a:rPr lang="ru-RU" sz="4000" dirty="0" err="1"/>
              <a:t>між</a:t>
            </a:r>
            <a:r>
              <a:rPr lang="ru-RU" sz="4000" dirty="0"/>
              <a:t> </a:t>
            </a:r>
            <a:r>
              <a:rPr lang="ru-RU" sz="4000" dirty="0" err="1"/>
              <a:t>простими</a:t>
            </a:r>
            <a:r>
              <a:rPr lang="ru-RU" sz="4000" dirty="0"/>
              <a:t> </a:t>
            </a:r>
            <a:r>
              <a:rPr lang="ru-RU" sz="4000" dirty="0" err="1"/>
              <a:t>реченнями</a:t>
            </a:r>
            <a:r>
              <a:rPr lang="ru-RU" sz="4000" dirty="0"/>
              <a:t> у складному з </a:t>
            </a:r>
            <a:r>
              <a:rPr lang="ru-RU" sz="4000" dirty="0" err="1"/>
              <a:t>різними</a:t>
            </a:r>
            <a:r>
              <a:rPr lang="ru-RU" sz="4000" dirty="0"/>
              <a:t> видами </a:t>
            </a:r>
            <a:r>
              <a:rPr lang="ru-RU" sz="4000" dirty="0" err="1"/>
              <a:t>зв’язку</a:t>
            </a:r>
            <a:endParaRPr lang="uk-UA" sz="40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3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Картинки по запросу фони для презентацій з анімац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4207"/>
            <a:ext cx="9753600" cy="720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44207"/>
            <a:ext cx="8229600" cy="2189031"/>
          </a:xfrm>
        </p:spPr>
        <p:txBody>
          <a:bodyPr>
            <a:noAutofit/>
          </a:bodyPr>
          <a:lstStyle/>
          <a:p>
            <a:r>
              <a:rPr lang="uk-UA" sz="8800" b="1" i="1" dirty="0" smtClean="0">
                <a:latin typeface="Adine Kirnberg" panose="02000000000000000000" pitchFamily="2" charset="0"/>
              </a:rPr>
              <a:t/>
            </a:r>
            <a:br>
              <a:rPr lang="uk-UA" sz="8800" b="1" i="1" dirty="0" smtClean="0">
                <a:latin typeface="Adine Kirnberg" panose="02000000000000000000" pitchFamily="2" charset="0"/>
              </a:rPr>
            </a:br>
            <a:r>
              <a:rPr lang="uk-UA" sz="4800" b="1" i="1" dirty="0" smtClean="0">
                <a:latin typeface="Monotype Corsiva" pitchFamily="66" charset="0"/>
              </a:rPr>
              <a:t>Експрес-тест</a:t>
            </a:r>
            <a:r>
              <a:rPr lang="uk-UA" sz="4800" dirty="0">
                <a:latin typeface="Monotype Corsiva" pitchFamily="66" charset="0"/>
              </a:rPr>
              <a:t/>
            </a:r>
            <a:br>
              <a:rPr lang="uk-UA" sz="4800" dirty="0">
                <a:latin typeface="Monotype Corsiva" pitchFamily="66" charset="0"/>
              </a:rPr>
            </a:br>
            <a:endParaRPr lang="uk-UA" sz="4800" dirty="0">
              <a:latin typeface="Monotype Corsiva" pitchFamily="66" charset="0"/>
            </a:endParaRPr>
          </a:p>
        </p:txBody>
      </p:sp>
      <p:sp>
        <p:nvSpPr>
          <p:cNvPr id="4" name="AutoShape 2" descr="Картинки по запросу картинки про поїз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 descr="Картинки по запросу картинки про поїзд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6" descr="Картинки по запросу картинки про поїзд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80" name="Picture 8" descr="Картинки по запросу картинки про поїз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68580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03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624736"/>
          </a:xfrm>
        </p:spPr>
        <p:txBody>
          <a:bodyPr>
            <a:normAutofit fontScale="85000" lnSpcReduction="20000"/>
          </a:bodyPr>
          <a:lstStyle/>
          <a:p>
            <a:r>
              <a:rPr lang="uk-UA" sz="5200" b="1" i="1" dirty="0">
                <a:latin typeface="Monotype Corsiva" pitchFamily="66" charset="0"/>
              </a:rPr>
              <a:t>1 .Складним називається речення, яке складається з:</a:t>
            </a:r>
            <a:endParaRPr lang="uk-UA" sz="5200" dirty="0">
              <a:latin typeface="Monotype Corsiva" pitchFamily="66" charset="0"/>
            </a:endParaRPr>
          </a:p>
          <a:p>
            <a:pPr marL="0" indent="0">
              <a:buNone/>
            </a:pPr>
            <a:r>
              <a:rPr lang="uk-UA" sz="5200" dirty="0">
                <a:latin typeface="Monotype Corsiva" pitchFamily="66" charset="0"/>
              </a:rPr>
              <a:t>а) двох і більше простих речень, об'єднаних в одне ціле за змістом, інтонацією, з допомогою сполучників або без них;</a:t>
            </a:r>
            <a:br>
              <a:rPr lang="uk-UA" sz="5200" dirty="0">
                <a:latin typeface="Monotype Corsiva" pitchFamily="66" charset="0"/>
              </a:rPr>
            </a:br>
            <a:r>
              <a:rPr lang="uk-UA" sz="5200" dirty="0">
                <a:latin typeface="Monotype Corsiva" pitchFamily="66" charset="0"/>
              </a:rPr>
              <a:t>б) двох і більше простих речень, одне з яких обов'язково двоскладне, а інші - односкладні;</a:t>
            </a:r>
            <a:br>
              <a:rPr lang="uk-UA" sz="5200" dirty="0">
                <a:latin typeface="Monotype Corsiva" pitchFamily="66" charset="0"/>
              </a:rPr>
            </a:br>
            <a:r>
              <a:rPr lang="uk-UA" sz="5200" dirty="0">
                <a:latin typeface="Monotype Corsiva" pitchFamily="66" charset="0"/>
              </a:rPr>
              <a:t>в) двох і більше простих речень, часто не пов'язаних за змістом інтонаційно.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4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6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5527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4400" b="1" i="1" dirty="0">
                <a:latin typeface="Monotype Corsiva" panose="03010101010201010101" pitchFamily="66" charset="0"/>
              </a:rPr>
              <a:t>2.Складні речення утворюються:</a:t>
            </a:r>
            <a:endParaRPr lang="uk-UA" sz="4400" dirty="0">
              <a:latin typeface="Monotype Corsiva" panose="03010101010201010101" pitchFamily="66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4400" dirty="0">
                <a:latin typeface="Monotype Corsiva" panose="03010101010201010101" pitchFamily="66" charset="0"/>
              </a:rPr>
              <a:t>а) лише з двоскладних речень, рівноправних між собою;</a:t>
            </a:r>
            <a:br>
              <a:rPr lang="uk-UA" sz="4400" dirty="0">
                <a:latin typeface="Monotype Corsiva" panose="03010101010201010101" pitchFamily="66" charset="0"/>
              </a:rPr>
            </a:br>
            <a:r>
              <a:rPr lang="uk-UA" sz="4400" dirty="0">
                <a:latin typeface="Monotype Corsiva" panose="03010101010201010101" pitchFamily="66" charset="0"/>
              </a:rPr>
              <a:t>б) лише з односкладних речень, залежних одне від одного;</a:t>
            </a:r>
            <a:br>
              <a:rPr lang="uk-UA" sz="4400" dirty="0">
                <a:latin typeface="Monotype Corsiva" panose="03010101010201010101" pitchFamily="66" charset="0"/>
              </a:rPr>
            </a:br>
            <a:r>
              <a:rPr lang="uk-UA" sz="4400" dirty="0">
                <a:latin typeface="Monotype Corsiva" panose="03010101010201010101" pitchFamily="66" charset="0"/>
              </a:rPr>
              <a:t>в) </a:t>
            </a:r>
            <a:r>
              <a:rPr lang="uk-UA" sz="4400" dirty="0" smtClean="0">
                <a:latin typeface="Monotype Corsiva" panose="03010101010201010101" pitchFamily="66" charset="0"/>
              </a:rPr>
              <a:t>із </a:t>
            </a:r>
            <a:r>
              <a:rPr lang="uk-UA" sz="4400" dirty="0">
                <a:latin typeface="Monotype Corsiva" panose="03010101010201010101" pitchFamily="66" charset="0"/>
              </a:rPr>
              <a:t>двоскладних чи односкладних простих речень, кожне з яких має свою граматичну основу.</a:t>
            </a:r>
          </a:p>
          <a:p>
            <a:endParaRPr lang="uk-UA" sz="6000" dirty="0" smtClean="0">
              <a:latin typeface="Adine Kirnberg" panose="02000000000000000000" pitchFamily="2" charset="0"/>
            </a:endParaRPr>
          </a:p>
          <a:p>
            <a:endParaRPr lang="uk-UA" sz="6000" dirty="0">
              <a:latin typeface="Adine Kirnberg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5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8" y="-106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16632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uk-UA" sz="4400" b="1" i="1" dirty="0" smtClean="0">
                <a:latin typeface="Monotype Corsiva" panose="03010101010201010101" pitchFamily="66" charset="0"/>
              </a:rPr>
              <a:t>З. Кілька частин, що входять у складне речення, можуть поєднуватися:</a:t>
            </a:r>
            <a:endParaRPr lang="uk-UA" sz="4400" dirty="0" smtClean="0">
              <a:latin typeface="Monotype Corsiva" panose="03010101010201010101" pitchFamily="66" charset="0"/>
            </a:endParaRPr>
          </a:p>
          <a:p>
            <a:r>
              <a:rPr lang="uk-UA" sz="4400" dirty="0" smtClean="0">
                <a:latin typeface="Monotype Corsiva" panose="03010101010201010101" pitchFamily="66" charset="0"/>
              </a:rPr>
              <a:t>а) сурядним, підрядним сполучниковим і безсполучниковим зв'язком;</a:t>
            </a:r>
            <a:br>
              <a:rPr lang="uk-UA" sz="4400" dirty="0" smtClean="0">
                <a:latin typeface="Monotype Corsiva" panose="03010101010201010101" pitchFamily="66" charset="0"/>
              </a:rPr>
            </a:br>
            <a:r>
              <a:rPr lang="uk-UA" sz="4400" dirty="0" smtClean="0">
                <a:latin typeface="Monotype Corsiva" panose="03010101010201010101" pitchFamily="66" charset="0"/>
              </a:rPr>
              <a:t>б) лише сурядним і підрядним сполучниковим зв'язком;</a:t>
            </a:r>
            <a:br>
              <a:rPr lang="uk-UA" sz="4400" dirty="0" smtClean="0">
                <a:latin typeface="Monotype Corsiva" panose="03010101010201010101" pitchFamily="66" charset="0"/>
              </a:rPr>
            </a:br>
            <a:r>
              <a:rPr lang="uk-UA" sz="4400" dirty="0" smtClean="0">
                <a:latin typeface="Monotype Corsiva" panose="03010101010201010101" pitchFamily="66" charset="0"/>
              </a:rPr>
              <a:t>в) лише сурядним сполучниковим і безсполучниковим зв'язком.</a:t>
            </a:r>
          </a:p>
        </p:txBody>
      </p:sp>
    </p:spTree>
    <p:extLst>
      <p:ext uri="{BB962C8B-B14F-4D97-AF65-F5344CB8AC3E}">
        <p14:creationId xmlns:p14="http://schemas.microsoft.com/office/powerpoint/2010/main" val="424618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88641"/>
            <a:ext cx="11089232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Monotype Corsiva" panose="03010101010201010101" pitchFamily="66" charset="0"/>
              </a:rPr>
              <a:t>У </a:t>
            </a:r>
            <a:r>
              <a:rPr lang="ru-RU" sz="3200" dirty="0" err="1">
                <a:latin typeface="Monotype Corsiva" panose="03010101010201010101" pitchFamily="66" charset="0"/>
              </a:rPr>
              <a:t>складних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реченнях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із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різними</a:t>
            </a:r>
            <a:r>
              <a:rPr lang="ru-RU" sz="3200" dirty="0">
                <a:latin typeface="Monotype Corsiva" panose="03010101010201010101" pitchFamily="66" charset="0"/>
              </a:rPr>
              <a:t> видами </a:t>
            </a:r>
            <a:r>
              <a:rPr lang="ru-RU" sz="3200" dirty="0" err="1">
                <a:latin typeface="Monotype Corsiva" panose="03010101010201010101" pitchFamily="66" charset="0"/>
              </a:rPr>
              <a:t>зв'язку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вживаються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такі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самі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розділові</a:t>
            </a:r>
            <a:r>
              <a:rPr lang="ru-RU" sz="3200" dirty="0">
                <a:latin typeface="Monotype Corsiva" panose="03010101010201010101" pitchFamily="66" charset="0"/>
              </a:rPr>
              <a:t> знаки, </a:t>
            </a:r>
            <a:r>
              <a:rPr lang="ru-RU" sz="3200" dirty="0" err="1">
                <a:latin typeface="Monotype Corsiva" panose="03010101010201010101" pitchFamily="66" charset="0"/>
              </a:rPr>
              <a:t>що</a:t>
            </a:r>
            <a:r>
              <a:rPr lang="ru-RU" sz="3200" dirty="0">
                <a:latin typeface="Monotype Corsiva" panose="03010101010201010101" pitchFamily="66" charset="0"/>
              </a:rPr>
              <a:t> і в </a:t>
            </a:r>
            <a:r>
              <a:rPr lang="ru-RU" sz="3200" dirty="0" err="1">
                <a:latin typeface="Monotype Corsiva" panose="03010101010201010101" pitchFamily="66" charset="0"/>
              </a:rPr>
              <a:t>складносурядних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складнопідрядних</a:t>
            </a:r>
            <a:r>
              <a:rPr lang="ru-RU" sz="3200" dirty="0">
                <a:latin typeface="Monotype Corsiva" panose="03010101010201010101" pitchFamily="66" charset="0"/>
              </a:rPr>
              <a:t> та </a:t>
            </a:r>
            <a:r>
              <a:rPr lang="ru-RU" sz="3200" dirty="0" err="1">
                <a:latin typeface="Monotype Corsiva" panose="03010101010201010101" pitchFamily="66" charset="0"/>
              </a:rPr>
              <a:t>безсполучникових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складних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реченнях</a:t>
            </a:r>
            <a:r>
              <a:rPr lang="ru-RU" sz="3200" dirty="0">
                <a:latin typeface="Monotype Corsiva" panose="03010101010201010101" pitchFamily="66" charset="0"/>
              </a:rPr>
              <a:t>. </a:t>
            </a:r>
            <a:r>
              <a:rPr lang="ru-RU" sz="3200" dirty="0" err="1">
                <a:latin typeface="Monotype Corsiva" panose="03010101010201010101" pitchFamily="66" charset="0"/>
              </a:rPr>
              <a:t>Найчастіше</a:t>
            </a:r>
            <a:r>
              <a:rPr lang="ru-RU" sz="3200" dirty="0">
                <a:latin typeface="Monotype Corsiva" panose="03010101010201010101" pitchFamily="66" charset="0"/>
              </a:rPr>
              <a:t> в таких </a:t>
            </a:r>
            <a:r>
              <a:rPr lang="ru-RU" sz="3200" dirty="0" err="1">
                <a:latin typeface="Monotype Corsiva" panose="03010101010201010101" pitchFamily="66" charset="0"/>
              </a:rPr>
              <a:t>реченнях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уживається</a:t>
            </a:r>
            <a:r>
              <a:rPr lang="ru-RU" sz="3200" dirty="0">
                <a:latin typeface="Monotype Corsiva" panose="03010101010201010101" pitchFamily="66" charset="0"/>
              </a:rPr>
              <a:t> кома: 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Мати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вірила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: земля усе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знає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,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що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думає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чи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говорить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чоловік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, вона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може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гніватись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і бути доброю (М. Стельмах).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just"/>
            <a:endParaRPr lang="ru-RU" sz="3200" dirty="0" smtClean="0">
              <a:latin typeface="Monotype Corsiva" panose="03010101010201010101" pitchFamily="66" charset="0"/>
            </a:endParaRPr>
          </a:p>
          <a:p>
            <a:pPr algn="just"/>
            <a:r>
              <a:rPr lang="ru-RU" sz="3200" dirty="0" smtClean="0">
                <a:latin typeface="Monotype Corsiva" panose="03010101010201010101" pitchFamily="66" charset="0"/>
              </a:rPr>
              <a:t>У </a:t>
            </a:r>
            <a:r>
              <a:rPr lang="ru-RU" sz="3200" dirty="0" err="1">
                <a:latin typeface="Monotype Corsiva" panose="03010101010201010101" pitchFamily="66" charset="0"/>
              </a:rPr>
              <a:t>реченнях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які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складаються</a:t>
            </a:r>
            <a:r>
              <a:rPr lang="ru-RU" sz="3200" dirty="0">
                <a:latin typeface="Monotype Corsiva" panose="03010101010201010101" pitchFamily="66" charset="0"/>
              </a:rPr>
              <a:t> з </a:t>
            </a:r>
            <a:r>
              <a:rPr lang="ru-RU" sz="3200" dirty="0" err="1">
                <a:latin typeface="Monotype Corsiva" panose="03010101010201010101" pitchFamily="66" charset="0"/>
              </a:rPr>
              <a:t>кількох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простих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речень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можуть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стояти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поряд</a:t>
            </a:r>
            <a:r>
              <a:rPr lang="ru-RU" sz="3200" dirty="0">
                <a:latin typeface="Monotype Corsiva" panose="03010101010201010101" pitchFamily="66" charset="0"/>
              </a:rPr>
              <a:t> два </a:t>
            </a:r>
            <a:r>
              <a:rPr lang="ru-RU" sz="3200" dirty="0" err="1">
                <a:latin typeface="Monotype Corsiva" panose="03010101010201010101" pitchFamily="66" charset="0"/>
              </a:rPr>
              <a:t>сполучники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або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сполучник</a:t>
            </a:r>
            <a:r>
              <a:rPr lang="ru-RU" sz="3200" dirty="0">
                <a:latin typeface="Monotype Corsiva" panose="03010101010201010101" pitchFamily="66" charset="0"/>
              </a:rPr>
              <a:t> і </a:t>
            </a:r>
            <a:r>
              <a:rPr lang="ru-RU" sz="3200" dirty="0" err="1">
                <a:latin typeface="Monotype Corsiva" panose="03010101010201010101" pitchFamily="66" charset="0"/>
              </a:rPr>
              <a:t>сполучне</a:t>
            </a:r>
            <a:r>
              <a:rPr lang="ru-RU" sz="3200" dirty="0">
                <a:latin typeface="Monotype Corsiva" panose="03010101010201010101" pitchFamily="66" charset="0"/>
              </a:rPr>
              <a:t> слово. </a:t>
            </a:r>
            <a:r>
              <a:rPr lang="ru-RU" sz="3200" dirty="0" err="1">
                <a:latin typeface="Monotype Corsiva" panose="03010101010201010101" pitchFamily="66" charset="0"/>
              </a:rPr>
              <a:t>Між</a:t>
            </a:r>
            <a:r>
              <a:rPr lang="ru-RU" sz="3200" dirty="0">
                <a:latin typeface="Monotype Corsiva" panose="03010101010201010101" pitchFamily="66" charset="0"/>
              </a:rPr>
              <a:t> ними ставиться кома, </a:t>
            </a:r>
            <a:r>
              <a:rPr lang="ru-RU" sz="3200" dirty="0" err="1">
                <a:latin typeface="Monotype Corsiva" panose="03010101010201010101" pitchFamily="66" charset="0"/>
              </a:rPr>
              <a:t>якщо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речення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котре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приєднується</a:t>
            </a:r>
            <a:r>
              <a:rPr lang="ru-RU" sz="3200" dirty="0">
                <a:latin typeface="Monotype Corsiva" panose="03010101010201010101" pitchFamily="66" charset="0"/>
              </a:rPr>
              <a:t> другим </a:t>
            </a:r>
            <a:r>
              <a:rPr lang="ru-RU" sz="3200" dirty="0" err="1">
                <a:latin typeface="Monotype Corsiva" panose="03010101010201010101" pitchFamily="66" charset="0"/>
              </a:rPr>
              <a:t>сполучником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можна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опустити</a:t>
            </a:r>
            <a:r>
              <a:rPr lang="ru-RU" sz="3200" dirty="0">
                <a:latin typeface="Monotype Corsiva" panose="03010101010201010101" pitchFamily="66" charset="0"/>
              </a:rPr>
              <a:t>: 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Брати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Блаженки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шепотілися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між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собою,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що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, коли треба буде, вони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стануть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в бою один до одного спинами (О. Гончар).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</a:rPr>
              <a:t> — 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Брати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Блаженки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шепотілися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між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собою,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що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вони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стануть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в бою один до одного спинами.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</a:rPr>
              <a:t> </a:t>
            </a:r>
            <a:endParaRPr lang="ru-RU" sz="320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r>
              <a:rPr lang="ru-RU" sz="2800" dirty="0"/>
              <a:t/>
            </a:r>
            <a:br>
              <a:rPr lang="ru-RU" sz="2800" dirty="0"/>
            </a:b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12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1"/>
            <a:ext cx="11268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24744"/>
            <a:ext cx="105851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Monotype Corsiva" panose="03010101010201010101" pitchFamily="66" charset="0"/>
              </a:rPr>
              <a:t>Між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двома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сурядними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реченнями</a:t>
            </a:r>
            <a:r>
              <a:rPr lang="ru-RU" sz="3200" dirty="0"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latin typeface="Monotype Corsiva" panose="03010101010201010101" pitchFamily="66" charset="0"/>
              </a:rPr>
              <a:t>поєднаними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сполучниками</a:t>
            </a:r>
            <a:r>
              <a:rPr lang="ru-RU" sz="3200" dirty="0">
                <a:latin typeface="Monotype Corsiva" panose="03010101010201010101" pitchFamily="66" charset="0"/>
              </a:rPr>
              <a:t> </a:t>
            </a:r>
            <a:r>
              <a:rPr lang="ru-RU" sz="3200" i="1" dirty="0">
                <a:latin typeface="Monotype Corsiva" panose="03010101010201010101" pitchFamily="66" charset="0"/>
              </a:rPr>
              <a:t>і (й),</a:t>
            </a:r>
            <a:r>
              <a:rPr lang="ru-RU" sz="3200" dirty="0">
                <a:latin typeface="Monotype Corsiva" panose="03010101010201010101" pitchFamily="66" charset="0"/>
              </a:rPr>
              <a:t> та </a:t>
            </a:r>
            <a:r>
              <a:rPr lang="ru-RU" sz="3200" i="1" dirty="0">
                <a:latin typeface="Monotype Corsiva" panose="03010101010201010101" pitchFamily="66" charset="0"/>
              </a:rPr>
              <a:t>(і), </a:t>
            </a:r>
            <a:r>
              <a:rPr lang="ru-RU" sz="3200" dirty="0" err="1">
                <a:latin typeface="Monotype Corsiva" panose="03010101010201010101" pitchFamily="66" charset="0"/>
              </a:rPr>
              <a:t>якщо</a:t>
            </a:r>
            <a:r>
              <a:rPr lang="ru-RU" sz="3200" dirty="0">
                <a:latin typeface="Monotype Corsiva" panose="03010101010201010101" pitchFamily="66" charset="0"/>
              </a:rPr>
              <a:t> вони </a:t>
            </a:r>
            <a:r>
              <a:rPr lang="ru-RU" sz="3200" dirty="0" err="1">
                <a:latin typeface="Monotype Corsiva" panose="03010101010201010101" pitchFamily="66" charset="0"/>
              </a:rPr>
              <a:t>мають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спільне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підрядне</a:t>
            </a:r>
            <a:r>
              <a:rPr lang="ru-RU" sz="3200" dirty="0">
                <a:latin typeface="Monotype Corsiva" panose="03010101010201010101" pitchFamily="66" charset="0"/>
              </a:rPr>
              <a:t>, кома не ставиться: 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Коли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він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торкався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смичком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до струни скрипки, все на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світі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зникало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і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залишалася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тільки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музика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(В. Собко).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just"/>
            <a:endParaRPr lang="ru-RU" sz="3200" dirty="0" smtClean="0">
              <a:latin typeface="Monotype Corsiva" panose="03010101010201010101" pitchFamily="66" charset="0"/>
            </a:endParaRPr>
          </a:p>
          <a:p>
            <a:pPr algn="just"/>
            <a:r>
              <a:rPr lang="ru-RU" sz="3200" dirty="0" smtClean="0">
                <a:latin typeface="Monotype Corsiva" panose="03010101010201010101" pitchFamily="66" charset="0"/>
              </a:rPr>
              <a:t>У </a:t>
            </a:r>
            <a:r>
              <a:rPr lang="ru-RU" sz="3200" dirty="0" err="1">
                <a:latin typeface="Monotype Corsiva" panose="03010101010201010101" pitchFamily="66" charset="0"/>
              </a:rPr>
              <a:t>реченнях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зі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сполучниковим</a:t>
            </a:r>
            <a:r>
              <a:rPr lang="ru-RU" sz="3200" dirty="0">
                <a:latin typeface="Monotype Corsiva" panose="03010101010201010101" pitchFamily="66" charset="0"/>
              </a:rPr>
              <a:t> і </a:t>
            </a:r>
            <a:r>
              <a:rPr lang="ru-RU" sz="3200" dirty="0" err="1">
                <a:latin typeface="Monotype Corsiva" panose="03010101010201010101" pitchFamily="66" charset="0"/>
              </a:rPr>
              <a:t>безсполучниковим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зв'язком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вживається</a:t>
            </a:r>
            <a:r>
              <a:rPr lang="ru-RU" sz="3200" dirty="0"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latin typeface="Monotype Corsiva" panose="03010101010201010101" pitchFamily="66" charset="0"/>
              </a:rPr>
              <a:t>двокрапка</a:t>
            </a:r>
            <a:r>
              <a:rPr lang="ru-RU" sz="3200" dirty="0">
                <a:latin typeface="Monotype Corsiva" panose="03010101010201010101" pitchFamily="66" charset="0"/>
              </a:rPr>
              <a:t> і тире: 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І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досі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ще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тривожні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й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неспокійні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у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людства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сни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,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бо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знає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світ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: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закінчуються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війни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, але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існує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стан </a:t>
            </a:r>
            <a:r>
              <a:rPr lang="ru-RU" sz="3200" i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війни</a:t>
            </a:r>
            <a:r>
              <a:rPr lang="ru-RU" sz="32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 (М. Ткач).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5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фони для презентацій з анімац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41" y="-324194"/>
            <a:ext cx="9753600" cy="720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052736"/>
            <a:ext cx="7272808" cy="507342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4800" dirty="0" smtClean="0">
                <a:latin typeface="Monotype Corsiva" pitchFamily="66" charset="0"/>
              </a:rPr>
              <a:t>Розум </a:t>
            </a:r>
            <a:r>
              <a:rPr lang="uk-UA" sz="4800" dirty="0">
                <a:latin typeface="Monotype Corsiva" pitchFamily="66" charset="0"/>
              </a:rPr>
              <a:t>завжди любить до чогось </a:t>
            </a:r>
            <a:r>
              <a:rPr lang="uk-UA" sz="4800" dirty="0" smtClean="0">
                <a:latin typeface="Monotype Corsiva" pitchFamily="66" charset="0"/>
              </a:rPr>
              <a:t>братися </a:t>
            </a:r>
            <a:r>
              <a:rPr lang="uk-UA" sz="4800" dirty="0">
                <a:latin typeface="Monotype Corsiva" pitchFamily="66" charset="0"/>
              </a:rPr>
              <a:t>і коли він не матиме </a:t>
            </a:r>
            <a:r>
              <a:rPr lang="uk-UA" sz="4800" dirty="0" smtClean="0">
                <a:latin typeface="Monotype Corsiva" pitchFamily="66" charset="0"/>
              </a:rPr>
              <a:t>доброго </a:t>
            </a:r>
            <a:r>
              <a:rPr lang="uk-UA" sz="4800" dirty="0">
                <a:latin typeface="Monotype Corsiva" pitchFamily="66" charset="0"/>
              </a:rPr>
              <a:t>тоді звертатиметься до </a:t>
            </a:r>
            <a:r>
              <a:rPr lang="uk-UA" sz="4800" dirty="0" smtClean="0">
                <a:latin typeface="Monotype Corsiva" pitchFamily="66" charset="0"/>
              </a:rPr>
              <a:t>поганого.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uk-UA" sz="4800" dirty="0" smtClean="0">
                <a:latin typeface="Monotype Corsiva" pitchFamily="66" charset="0"/>
              </a:rPr>
              <a:t>Григорій Сковорода</a:t>
            </a:r>
            <a:endParaRPr lang="uk-UA" sz="4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фони для презентацій з анімацією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3"/>
            <a:ext cx="9753600" cy="720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0"/>
            <a:ext cx="7776864" cy="6126163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uk-UA" sz="5400" b="1" dirty="0">
                <a:latin typeface="Monotype Corsiva" pitchFamily="66" charset="0"/>
              </a:rPr>
              <a:t>Творче моделювання</a:t>
            </a:r>
            <a:endParaRPr lang="uk-UA" sz="5400" dirty="0">
              <a:latin typeface="Monotype Corsiva" pitchFamily="66" charset="0"/>
            </a:endParaRPr>
          </a:p>
          <a:p>
            <a:pPr marL="0" indent="0" fontAlgn="base">
              <a:buNone/>
            </a:pPr>
            <a:r>
              <a:rPr lang="uk-UA" sz="4400" i="1" dirty="0">
                <a:latin typeface="Monotype Corsiva" pitchFamily="66" charset="0"/>
              </a:rPr>
              <a:t>Складіть речення до поданих схем</a:t>
            </a:r>
            <a:r>
              <a:rPr lang="uk-UA" sz="4400" i="1" dirty="0" smtClean="0">
                <a:latin typeface="Monotype Corsiva" pitchFamily="66" charset="0"/>
              </a:rPr>
              <a:t>.</a:t>
            </a:r>
          </a:p>
          <a:p>
            <a:pPr marL="0" indent="0" fontAlgn="base">
              <a:buNone/>
            </a:pPr>
            <a:endParaRPr lang="uk-UA" sz="4400" dirty="0">
              <a:latin typeface="Monotype Corsiva" pitchFamily="66" charset="0"/>
            </a:endParaRPr>
          </a:p>
          <a:p>
            <a:pPr marL="0" indent="0" fontAlgn="base">
              <a:buNone/>
            </a:pPr>
            <a:r>
              <a:rPr lang="uk-UA" sz="5400" dirty="0">
                <a:latin typeface="Monotype Corsiva" pitchFamily="66" charset="0"/>
              </a:rPr>
              <a:t>[ </a:t>
            </a:r>
            <a:r>
              <a:rPr lang="uk-UA" sz="5400" dirty="0" smtClean="0">
                <a:latin typeface="Monotype Corsiva" pitchFamily="66" charset="0"/>
              </a:rPr>
              <a:t>…], </a:t>
            </a:r>
            <a:r>
              <a:rPr lang="uk-UA" sz="5400" dirty="0">
                <a:latin typeface="Monotype Corsiva" pitchFamily="66" charset="0"/>
              </a:rPr>
              <a:t>а </a:t>
            </a:r>
            <a:r>
              <a:rPr lang="uk-UA" sz="5400" dirty="0" smtClean="0">
                <a:latin typeface="Monotype Corsiva" pitchFamily="66" charset="0"/>
              </a:rPr>
              <a:t>[… </a:t>
            </a:r>
            <a:r>
              <a:rPr lang="uk-UA" sz="5400" dirty="0">
                <a:latin typeface="Monotype Corsiva" pitchFamily="66" charset="0"/>
              </a:rPr>
              <a:t>], ( що…. </a:t>
            </a:r>
            <a:r>
              <a:rPr lang="uk-UA" sz="5400" dirty="0" smtClean="0">
                <a:latin typeface="Monotype Corsiva" pitchFamily="66" charset="0"/>
              </a:rPr>
              <a:t>) .</a:t>
            </a:r>
            <a:r>
              <a:rPr lang="uk-UA" sz="5400" dirty="0">
                <a:latin typeface="Monotype Corsiva" pitchFamily="66" charset="0"/>
              </a:rPr>
              <a:t/>
            </a:r>
            <a:br>
              <a:rPr lang="uk-UA" sz="5400" dirty="0">
                <a:latin typeface="Monotype Corsiva" pitchFamily="66" charset="0"/>
              </a:rPr>
            </a:br>
            <a:r>
              <a:rPr lang="uk-UA" sz="5400" dirty="0">
                <a:latin typeface="Monotype Corsiva" pitchFamily="66" charset="0"/>
              </a:rPr>
              <a:t>[ </a:t>
            </a:r>
            <a:r>
              <a:rPr lang="uk-UA" sz="5400" dirty="0" smtClean="0">
                <a:latin typeface="Monotype Corsiva" pitchFamily="66" charset="0"/>
              </a:rPr>
              <a:t>]: </a:t>
            </a:r>
            <a:r>
              <a:rPr lang="uk-UA" sz="5400" dirty="0">
                <a:latin typeface="Monotype Corsiva" pitchFamily="66" charset="0"/>
              </a:rPr>
              <a:t>[ ], і [ ], </a:t>
            </a:r>
            <a:r>
              <a:rPr lang="uk-UA" sz="5400" dirty="0" smtClean="0">
                <a:latin typeface="Monotype Corsiva" pitchFamily="66" charset="0"/>
              </a:rPr>
              <a:t>( який… ) .</a:t>
            </a:r>
            <a:r>
              <a:rPr lang="uk-UA" sz="5400" dirty="0">
                <a:latin typeface="Monotype Corsiva" pitchFamily="66" charset="0"/>
              </a:rPr>
              <a:t/>
            </a:r>
            <a:br>
              <a:rPr lang="uk-UA" sz="5400" dirty="0">
                <a:latin typeface="Monotype Corsiva" pitchFamily="66" charset="0"/>
              </a:rPr>
            </a:br>
            <a:endParaRPr lang="uk-UA" sz="5400" dirty="0">
              <a:latin typeface="Monotype Corsiva" pitchFamily="66" charset="0"/>
            </a:endParaRPr>
          </a:p>
        </p:txBody>
      </p:sp>
      <p:pic>
        <p:nvPicPr>
          <p:cNvPr id="2" name="Спокійна приємна музика - без слі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2240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5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фони для презентацій салат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dirty="0" smtClean="0">
                <a:latin typeface="Monotype Corsiva" panose="03010101010201010101" pitchFamily="66" charset="0"/>
              </a:rPr>
              <a:t>Домашнє завдання</a:t>
            </a:r>
            <a:r>
              <a:rPr lang="uk-UA" dirty="0" smtClean="0">
                <a:latin typeface="Monotype Corsiva" panose="03010101010201010101" pitchFamily="66" charset="0"/>
              </a:rPr>
              <a:t/>
            </a:r>
            <a:br>
              <a:rPr lang="uk-UA" dirty="0" smtClean="0">
                <a:latin typeface="Monotype Corsiva" panose="03010101010201010101" pitchFamily="66" charset="0"/>
              </a:rPr>
            </a:br>
            <a:endParaRPr lang="uk-UA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Виконати вправу 2 с.117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2977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166</Words>
  <Application>Microsoft Office PowerPoint</Application>
  <PresentationFormat>Экран (4:3)</PresentationFormat>
  <Paragraphs>23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Adine Kirnberg</vt:lpstr>
      <vt:lpstr>Arial</vt:lpstr>
      <vt:lpstr>Calibri</vt:lpstr>
      <vt:lpstr>Monotype Corsiva</vt:lpstr>
      <vt:lpstr>Тема Office</vt:lpstr>
      <vt:lpstr>Презентация PowerPoint</vt:lpstr>
      <vt:lpstr> Експрес-тест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Loner-XP</dc:creator>
  <cp:lastModifiedBy>Пользователь Windows</cp:lastModifiedBy>
  <cp:revision>40</cp:revision>
  <dcterms:created xsi:type="dcterms:W3CDTF">2004-01-01T00:37:53Z</dcterms:created>
  <dcterms:modified xsi:type="dcterms:W3CDTF">2021-03-31T09:34:28Z</dcterms:modified>
</cp:coreProperties>
</file>