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1" r:id="rId2"/>
  </p:sldMasterIdLst>
  <p:notesMasterIdLst>
    <p:notesMasterId r:id="rId24"/>
  </p:notesMasterIdLst>
  <p:sldIdLst>
    <p:sldId id="329" r:id="rId3"/>
    <p:sldId id="256" r:id="rId4"/>
    <p:sldId id="328" r:id="rId5"/>
    <p:sldId id="330" r:id="rId6"/>
    <p:sldId id="338" r:id="rId7"/>
    <p:sldId id="332" r:id="rId8"/>
    <p:sldId id="337" r:id="rId9"/>
    <p:sldId id="334" r:id="rId10"/>
    <p:sldId id="304" r:id="rId11"/>
    <p:sldId id="305" r:id="rId12"/>
    <p:sldId id="339" r:id="rId13"/>
    <p:sldId id="288" r:id="rId14"/>
    <p:sldId id="340" r:id="rId15"/>
    <p:sldId id="324" r:id="rId16"/>
    <p:sldId id="291" r:id="rId17"/>
    <p:sldId id="309" r:id="rId18"/>
    <p:sldId id="300" r:id="rId19"/>
    <p:sldId id="307" r:id="rId20"/>
    <p:sldId id="308" r:id="rId21"/>
    <p:sldId id="323" r:id="rId22"/>
    <p:sldId id="341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6600"/>
    <a:srgbClr val="040404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51" autoAdjust="0"/>
    <p:restoredTop sz="89748" autoAdjust="0"/>
  </p:normalViewPr>
  <p:slideViewPr>
    <p:cSldViewPr>
      <p:cViewPr>
        <p:scale>
          <a:sx n="90" d="100"/>
          <a:sy n="90" d="100"/>
        </p:scale>
        <p:origin x="-204" y="-90"/>
      </p:cViewPr>
      <p:guideLst>
        <p:guide orient="horz" pos="220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1" d="100"/>
        <a:sy n="31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0F65D2E6-AF6C-46BE-A0BE-3DD169060B02}" type="datetimeFigureOut">
              <a:rPr lang="ru-RU"/>
              <a:pPr>
                <a:defRPr/>
              </a:pPr>
              <a:t>11.03.2021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C3888D40-021D-4493-B724-8AF077E179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60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9C0B-A681-4592-8A33-CA9DB54E4CF5}" type="slidenum">
              <a:rPr lang="ru-RU">
                <a:latin typeface="Times New Roman" pitchFamily="18" charset="0"/>
              </a:rPr>
              <a:pPr/>
              <a:t>16</a:t>
            </a:fld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 descr="Large confetti"/>
          <p:cNvSpPr>
            <a:spLocks noChangeArrowheads="1"/>
          </p:cNvSpPr>
          <p:nvPr/>
        </p:nvSpPr>
        <p:spPr bwMode="ltGray">
          <a:xfrm>
            <a:off x="484188" y="1549400"/>
            <a:ext cx="8158162" cy="1689100"/>
          </a:xfrm>
          <a:prstGeom prst="rect">
            <a:avLst/>
          </a:prstGeom>
          <a:pattFill prst="lgConfetti">
            <a:fgClr>
              <a:schemeClr val="accent2">
                <a:alpha val="50000"/>
              </a:schemeClr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 dirty="0">
              <a:latin typeface="Times New Roman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ltGray">
          <a:xfrm>
            <a:off x="228600" y="3206750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 dirty="0">
              <a:latin typeface="Times New Roman" charset="0"/>
            </a:endParaRPr>
          </a:p>
        </p:txBody>
      </p:sp>
      <p:sp>
        <p:nvSpPr>
          <p:cNvPr id="6" name="AutoShape 57"/>
          <p:cNvSpPr>
            <a:spLocks noChangeArrowheads="1"/>
          </p:cNvSpPr>
          <p:nvPr/>
        </p:nvSpPr>
        <p:spPr bwMode="ltGray">
          <a:xfrm>
            <a:off x="228600" y="1482725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 dirty="0">
              <a:latin typeface="Times New Roman" charset="0"/>
            </a:endParaRPr>
          </a:p>
        </p:txBody>
      </p:sp>
      <p:sp>
        <p:nvSpPr>
          <p:cNvPr id="7" name="AutoShape 58"/>
          <p:cNvSpPr>
            <a:spLocks noChangeArrowheads="1"/>
          </p:cNvSpPr>
          <p:nvPr/>
        </p:nvSpPr>
        <p:spPr bwMode="ltGray">
          <a:xfrm>
            <a:off x="8623300" y="124618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 dirty="0">
              <a:latin typeface="Times New Roman" charset="0"/>
            </a:endParaRPr>
          </a:p>
        </p:txBody>
      </p:sp>
      <p:sp>
        <p:nvSpPr>
          <p:cNvPr id="8" name="AutoShape 59"/>
          <p:cNvSpPr>
            <a:spLocks noChangeArrowheads="1"/>
          </p:cNvSpPr>
          <p:nvPr/>
        </p:nvSpPr>
        <p:spPr bwMode="ltGray">
          <a:xfrm>
            <a:off x="434975" y="125253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 dirty="0">
              <a:latin typeface="Times New Roman" charset="0"/>
            </a:endParaRPr>
          </a:p>
        </p:txBody>
      </p:sp>
      <p:sp>
        <p:nvSpPr>
          <p:cNvPr id="9" name="AutoShape 61"/>
          <p:cNvSpPr>
            <a:spLocks noChangeArrowheads="1"/>
          </p:cNvSpPr>
          <p:nvPr/>
        </p:nvSpPr>
        <p:spPr bwMode="ltGray">
          <a:xfrm>
            <a:off x="2830513" y="5783263"/>
            <a:ext cx="3481387" cy="77787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 dirty="0">
              <a:latin typeface="Times New Roman" charset="0"/>
            </a:endParaRPr>
          </a:p>
        </p:txBody>
      </p:sp>
      <p:sp>
        <p:nvSpPr>
          <p:cNvPr id="10" name="Rectangle 62" descr="Large confetti"/>
          <p:cNvSpPr>
            <a:spLocks noChangeArrowheads="1"/>
          </p:cNvSpPr>
          <p:nvPr/>
        </p:nvSpPr>
        <p:spPr bwMode="ltGray">
          <a:xfrm>
            <a:off x="4095750" y="5734050"/>
            <a:ext cx="949325" cy="176213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 dirty="0">
              <a:latin typeface="Times New Roman" charset="0"/>
            </a:endParaRPr>
          </a:p>
        </p:txBody>
      </p:sp>
      <p:sp>
        <p:nvSpPr>
          <p:cNvPr id="3135" name="Rectangle 63" descr="Large confetti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143000"/>
          </a:xfrm>
          <a:pattFill prst="lgConfetti">
            <a:fgClr>
              <a:schemeClr val="accent2"/>
            </a:fgClr>
            <a:bgClr>
              <a:schemeClr val="folHlink"/>
            </a:bgClr>
          </a:patt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136" name="Rectangle 6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465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1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6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noFill/>
          <a:extLst>
            <a:ext uri="{909E8E84-426E-40dd-AFC4-6F175D3DCCD1}"/>
          </a:extLst>
        </p:spPr>
        <p:txBody>
          <a:bodyPr anchor="b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66F258E-4480-49EE-B74F-953CD9AECA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E44ED-6BED-43BB-BF8F-5217912440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FA402-D0C3-463F-A9CD-7B62223756E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A1992-8BFB-4C48-8426-FC96DD502FA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983A1-E769-4B4C-B88E-88D217EBD6E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2F91-76FB-4AF0-A1A6-16012EC607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C356-E672-4B6B-9497-5CCF25A61F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92EF9-E1AA-4D07-BAD4-C4DA5744DD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73B70-5F9C-4D03-B4DC-151DCE96BA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FA5F9-3E74-42C9-828E-9E1C9FEE00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21488" y="284163"/>
            <a:ext cx="2044700" cy="58118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284163"/>
            <a:ext cx="5983288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FFE96-9DCA-4BAF-B049-753926C991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FA311-DD36-4E47-8411-2E80FC2D4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 descr="Large confetti"/>
          <p:cNvSpPr>
            <a:spLocks noChangeArrowheads="1"/>
          </p:cNvSpPr>
          <p:nvPr/>
        </p:nvSpPr>
        <p:spPr bwMode="ltGray">
          <a:xfrm>
            <a:off x="484188" y="1549400"/>
            <a:ext cx="8158162" cy="1689100"/>
          </a:xfrm>
          <a:prstGeom prst="rect">
            <a:avLst/>
          </a:prstGeom>
          <a:pattFill prst="lgConfetti">
            <a:fgClr>
              <a:schemeClr val="accent2">
                <a:alpha val="50195"/>
              </a:schemeClr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ltGray">
          <a:xfrm>
            <a:off x="228600" y="3206750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6" name="AutoShape 57"/>
          <p:cNvSpPr>
            <a:spLocks noChangeArrowheads="1"/>
          </p:cNvSpPr>
          <p:nvPr/>
        </p:nvSpPr>
        <p:spPr bwMode="ltGray">
          <a:xfrm>
            <a:off x="228600" y="1482725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7" name="AutoShape 58"/>
          <p:cNvSpPr>
            <a:spLocks noChangeArrowheads="1"/>
          </p:cNvSpPr>
          <p:nvPr/>
        </p:nvSpPr>
        <p:spPr bwMode="ltGray">
          <a:xfrm>
            <a:off x="8623300" y="124618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8" name="AutoShape 59"/>
          <p:cNvSpPr>
            <a:spLocks noChangeArrowheads="1"/>
          </p:cNvSpPr>
          <p:nvPr/>
        </p:nvSpPr>
        <p:spPr bwMode="ltGray">
          <a:xfrm>
            <a:off x="434975" y="125253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9" name="AutoShape 61"/>
          <p:cNvSpPr>
            <a:spLocks noChangeArrowheads="1"/>
          </p:cNvSpPr>
          <p:nvPr/>
        </p:nvSpPr>
        <p:spPr bwMode="ltGray">
          <a:xfrm>
            <a:off x="2830513" y="5783263"/>
            <a:ext cx="3481387" cy="77787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10" name="Rectangle 62" descr="Large confetti"/>
          <p:cNvSpPr>
            <a:spLocks noChangeArrowheads="1"/>
          </p:cNvSpPr>
          <p:nvPr/>
        </p:nvSpPr>
        <p:spPr bwMode="ltGray">
          <a:xfrm>
            <a:off x="4095750" y="5734050"/>
            <a:ext cx="949325" cy="176213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3135" name="Rectangle 63" descr="Large confetti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143000"/>
          </a:xfrm>
          <a:pattFill prst="lgConfetti">
            <a:fgClr>
              <a:schemeClr val="accent2"/>
            </a:fgClr>
            <a:bgClr>
              <a:schemeClr val="folHlink"/>
            </a:bgClr>
          </a:patt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136" name="Rectangle 6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465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1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6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noFill/>
          <a:extLst>
            <a:ext uri="{909E8E84-426E-40dd-AFC4-6F175D3DCCD1}"/>
          </a:extLst>
        </p:spPr>
        <p:txBody>
          <a:bodyPr anchor="b" anchorCtr="0"/>
          <a:lstStyle>
            <a:lvl1pPr>
              <a:defRPr>
                <a:solidFill>
                  <a:srgbClr val="00264C"/>
                </a:solidFill>
              </a:defRPr>
            </a:lvl1pPr>
          </a:lstStyle>
          <a:p>
            <a:pPr>
              <a:defRPr/>
            </a:pPr>
            <a:fld id="{B026D70F-EBD1-4223-A252-2B69343F2F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B8AE5-C44C-414B-86AF-47B555B761C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94080-4305-438E-826F-F648E0C72D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ACCF1-02D3-4A82-B1F8-C7E172B9C7F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49C8F-F7A8-4D1A-9593-3EC3A04AD98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4D095-F42F-4D7C-B91A-C24FE6B2D4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B73F2-420F-49EC-A922-E5A72031C2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CEDBD-7B05-4A50-BC11-6121B455EDC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6C4A7-82BA-4380-BC4F-DBC03241C6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B1294-5707-4E2F-9221-06DF55C5D36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21488" y="284163"/>
            <a:ext cx="2044700" cy="58118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284163"/>
            <a:ext cx="5983288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2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4504E-AE96-4AB1-80B8-E83A35CEA3E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58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093788" y="28416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1747" name="Rectangle 5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08" name="Rectangle 6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09" name="Rectangle 6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14" name="Rectangle 6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 dirty="0">
              <a:latin typeface="Times New Roman" charset="0"/>
            </a:endParaRPr>
          </a:p>
        </p:txBody>
      </p:sp>
      <p:sp>
        <p:nvSpPr>
          <p:cNvPr id="2115" name="Rectangle 6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 dirty="0">
              <a:latin typeface="Times New Roman" charset="0"/>
            </a:endParaRPr>
          </a:p>
        </p:txBody>
      </p:sp>
      <p:sp>
        <p:nvSpPr>
          <p:cNvPr id="2116" name="Rectangle 6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 dirty="0">
              <a:latin typeface="Times New Roman" charset="0"/>
            </a:endParaRPr>
          </a:p>
        </p:txBody>
      </p:sp>
      <p:sp>
        <p:nvSpPr>
          <p:cNvPr id="2110" name="Rectangle 62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EB072121-0BA6-461C-A18D-FA02A8B793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  <p:sldLayoutId id="214748368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8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093788" y="28416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39" name="Rectangle 5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08" name="Rectangle 6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264C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09" name="Rectangle 6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264C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1031" name="Rectangle 6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1032" name="Rectangle 6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kumimoji="1"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2110" name="Rectangle 62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E9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1E575749-488F-4670-AACE-375862EDAB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4" r:id="rId2"/>
    <p:sldLayoutId id="2147483683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77" r:id="rId9"/>
    <p:sldLayoutId id="2147483676" r:id="rId10"/>
    <p:sldLayoutId id="21474836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gif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Прямоугольник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40404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>
          <a:xfrm>
            <a:off x="179388" y="5949950"/>
            <a:ext cx="4965700" cy="539750"/>
          </a:xfrm>
        </p:spPr>
        <p:txBody>
          <a:bodyPr/>
          <a:lstStyle/>
          <a:p>
            <a:pPr>
              <a:defRPr/>
            </a:pPr>
            <a:fld id="{32D19FE7-E58A-41DB-8FDB-139E09D2BC11}" type="datetime4">
              <a:rPr lang="ru-RU" sz="4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11 марта 2021 г.</a:t>
            </a:fld>
            <a:endParaRPr lang="ru-RU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1" name="Picture 4" descr="http://i.obozrevatel.com/8/788976/gallery/145444_image_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950" y="0"/>
            <a:ext cx="10342563" cy="688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Прямоугольник 2"/>
          <p:cNvSpPr>
            <a:spLocks noChangeArrowheads="1"/>
          </p:cNvSpPr>
          <p:nvPr/>
        </p:nvSpPr>
        <p:spPr bwMode="auto">
          <a:xfrm>
            <a:off x="749300" y="1773238"/>
            <a:ext cx="7926388" cy="1568450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/>
              <a:t>Його ім'я внесено до списку </a:t>
            </a:r>
            <a:r>
              <a:rPr lang="uk-UA" sz="3200">
                <a:solidFill>
                  <a:srgbClr val="FF0000"/>
                </a:solidFill>
              </a:rPr>
              <a:t>найвидатніших учених Франції,</a:t>
            </a:r>
            <a:r>
              <a:rPr lang="uk-UA" sz="3200"/>
              <a:t> поміщений на першому поверсі Ейфелевої вежі</a:t>
            </a:r>
            <a:endParaRPr lang="ru-RU" sz="32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 descr="Large confetti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316038"/>
          </a:xfrm>
        </p:spPr>
        <p:txBody>
          <a:bodyPr/>
          <a:lstStyle/>
          <a:p>
            <a:pPr eaLnBrk="1" hangingPunct="1"/>
            <a:r>
              <a:rPr lang="ru-RU" smtClean="0"/>
              <a:t>Закон </a:t>
            </a:r>
            <a:r>
              <a:rPr lang="uk-UA" smtClean="0"/>
              <a:t>Ома для ділянки кола. Опір провідників</a:t>
            </a:r>
            <a:endParaRPr lang="ru-RU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3429000"/>
            <a:ext cx="2681288" cy="3217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sp>
        <p:nvSpPr>
          <p:cNvPr id="28675" name="Прямоугольник 1"/>
          <p:cNvSpPr>
            <a:spLocks noChangeArrowheads="1"/>
          </p:cNvSpPr>
          <p:nvPr/>
        </p:nvSpPr>
        <p:spPr bwMode="auto">
          <a:xfrm>
            <a:off x="3203575" y="6092825"/>
            <a:ext cx="2663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</a:rPr>
              <a:t>Георг</a:t>
            </a:r>
            <a:r>
              <a:rPr lang="ru-RU">
                <a:solidFill>
                  <a:schemeClr val="bg1"/>
                </a:solidFill>
              </a:rPr>
              <a:t> </a:t>
            </a:r>
            <a:r>
              <a:rPr lang="ru-RU" b="1">
                <a:solidFill>
                  <a:schemeClr val="bg1"/>
                </a:solidFill>
              </a:rPr>
              <a:t>Сімон</a:t>
            </a:r>
            <a:r>
              <a:rPr lang="ru-RU">
                <a:solidFill>
                  <a:schemeClr val="bg1"/>
                </a:solidFill>
              </a:rPr>
              <a:t> </a:t>
            </a:r>
            <a:r>
              <a:rPr lang="ru-RU" b="1">
                <a:solidFill>
                  <a:schemeClr val="bg1"/>
                </a:solidFill>
              </a:rPr>
              <a:t>Ом</a:t>
            </a:r>
            <a:endParaRPr lang="ru-RU">
              <a:solidFill>
                <a:schemeClr val="bg1"/>
              </a:solidFill>
            </a:endParaRPr>
          </a:p>
        </p:txBody>
      </p:sp>
      <p:pic>
        <p:nvPicPr>
          <p:cNvPr id="28676" name="Picture 4" descr="C:\Users\Denisovna\Downloads\line.gif"/>
          <p:cNvPicPr>
            <a:picLocks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513" y="3213100"/>
            <a:ext cx="86391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Прямая соединительная линия 17"/>
          <p:cNvCxnSpPr>
            <a:cxnSpLocks noChangeShapeType="1"/>
          </p:cNvCxnSpPr>
          <p:nvPr/>
        </p:nvCxnSpPr>
        <p:spPr bwMode="auto">
          <a:xfrm flipV="1">
            <a:off x="846138" y="2287588"/>
            <a:ext cx="2808287" cy="3394075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4" name="Прямая соединительная линия 23"/>
          <p:cNvCxnSpPr>
            <a:cxnSpLocks noChangeShapeType="1"/>
          </p:cNvCxnSpPr>
          <p:nvPr/>
        </p:nvCxnSpPr>
        <p:spPr bwMode="auto">
          <a:xfrm flipV="1">
            <a:off x="846138" y="2106613"/>
            <a:ext cx="1404937" cy="3597275"/>
          </a:xfrm>
          <a:prstGeom prst="line">
            <a:avLst/>
          </a:prstGeom>
          <a:noFill/>
          <a:ln w="50800" algn="ctr">
            <a:solidFill>
              <a:srgbClr val="00B0F0"/>
            </a:solidFill>
            <a:round/>
            <a:headEnd/>
            <a:tailEnd/>
          </a:ln>
        </p:spPr>
      </p:cxnSp>
      <p:grpSp>
        <p:nvGrpSpPr>
          <p:cNvPr id="22" name="Группа 21"/>
          <p:cNvGrpSpPr>
            <a:grpSpLocks/>
          </p:cNvGrpSpPr>
          <p:nvPr/>
        </p:nvGrpSpPr>
        <p:grpSpPr bwMode="auto">
          <a:xfrm>
            <a:off x="301625" y="2082800"/>
            <a:ext cx="4141788" cy="4329113"/>
            <a:chOff x="-1364667" y="2322644"/>
            <a:chExt cx="4141605" cy="4328425"/>
          </a:xfrm>
        </p:grpSpPr>
        <p:grpSp>
          <p:nvGrpSpPr>
            <p:cNvPr id="29713" name="Группа 19"/>
            <p:cNvGrpSpPr>
              <a:grpSpLocks/>
            </p:cNvGrpSpPr>
            <p:nvPr/>
          </p:nvGrpSpPr>
          <p:grpSpPr bwMode="auto">
            <a:xfrm>
              <a:off x="-1364667" y="2322644"/>
              <a:ext cx="4141605" cy="3618448"/>
              <a:chOff x="430395" y="1970792"/>
              <a:chExt cx="4141605" cy="3618448"/>
            </a:xfrm>
          </p:grpSpPr>
          <p:grpSp>
            <p:nvGrpSpPr>
              <p:cNvPr id="29715" name="Группа 8"/>
              <p:cNvGrpSpPr>
                <a:grpSpLocks/>
              </p:cNvGrpSpPr>
              <p:nvPr/>
            </p:nvGrpSpPr>
            <p:grpSpPr bwMode="auto">
              <a:xfrm>
                <a:off x="953552" y="1970792"/>
                <a:ext cx="3618448" cy="3618448"/>
                <a:chOff x="953552" y="1970792"/>
                <a:chExt cx="3618448" cy="3618448"/>
              </a:xfrm>
            </p:grpSpPr>
            <p:cxnSp>
              <p:nvCxnSpPr>
                <p:cNvPr id="29717" name="Прямая со стрелкой 4"/>
                <p:cNvCxnSpPr>
                  <a:cxnSpLocks noChangeShapeType="1"/>
                </p:cNvCxnSpPr>
                <p:nvPr/>
              </p:nvCxnSpPr>
              <p:spPr bwMode="auto">
                <a:xfrm flipV="1">
                  <a:off x="971600" y="1970792"/>
                  <a:ext cx="0" cy="3618448"/>
                </a:xfrm>
                <a:prstGeom prst="straightConnector1">
                  <a:avLst/>
                </a:prstGeom>
                <a:noFill/>
                <a:ln w="38100" algn="ctr">
                  <a:solidFill>
                    <a:srgbClr val="002060"/>
                  </a:solidFill>
                  <a:round/>
                  <a:headEnd/>
                  <a:tailEnd type="arrow" w="med" len="med"/>
                </a:ln>
              </p:spPr>
            </p:cxnSp>
            <p:cxnSp>
              <p:nvCxnSpPr>
                <p:cNvPr id="29718" name="Прямая со стрелкой 7"/>
                <p:cNvCxnSpPr>
                  <a:cxnSpLocks noChangeShapeType="1"/>
                </p:cNvCxnSpPr>
                <p:nvPr/>
              </p:nvCxnSpPr>
              <p:spPr bwMode="auto">
                <a:xfrm rot="5400000" flipV="1">
                  <a:off x="2762776" y="3780016"/>
                  <a:ext cx="0" cy="3618448"/>
                </a:xfrm>
                <a:prstGeom prst="straightConnector1">
                  <a:avLst/>
                </a:prstGeom>
                <a:noFill/>
                <a:ln w="38100" algn="ctr">
                  <a:solidFill>
                    <a:srgbClr val="002060"/>
                  </a:solidFill>
                  <a:round/>
                  <a:headEnd/>
                  <a:tailEnd type="arrow" w="med" len="med"/>
                </a:ln>
              </p:spPr>
            </p:cxnSp>
          </p:grpSp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95" y="1970792"/>
                <a:ext cx="523157" cy="70788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pPr>
                  <a:defRPr/>
                </a:pPr>
                <a:r>
                  <a:rPr lang="ru-RU">
                    <a:noFill/>
                    <a:latin typeface="Times New Roman" charset="0"/>
                  </a:rPr>
                  <a:t> </a:t>
                </a:r>
              </a:p>
            </p:txBody>
          </p:sp>
        </p:grpSp>
        <p:sp>
          <p:nvSpPr>
            <p:cNvPr id="15" name="TextBox 14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2101368" y="5943183"/>
              <a:ext cx="675570" cy="707886"/>
            </a:xfrm>
            <a:prstGeom prst="rect">
              <a:avLst/>
            </a:prstGeom>
            <a:blipFill rotWithShape="1">
              <a:blip r:embed="rId3" cstate="print"/>
              <a:stretch>
                <a:fillRect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ru-RU">
                  <a:noFill/>
                  <a:latin typeface="Times New Roman" charset="0"/>
                </a:rPr>
                <a:t> </a:t>
              </a:r>
            </a:p>
          </p:txBody>
        </p:sp>
      </p:grpSp>
      <p:grpSp>
        <p:nvGrpSpPr>
          <p:cNvPr id="21" name="Группа 20"/>
          <p:cNvGrpSpPr>
            <a:grpSpLocks/>
          </p:cNvGrpSpPr>
          <p:nvPr/>
        </p:nvGrpSpPr>
        <p:grpSpPr bwMode="auto">
          <a:xfrm>
            <a:off x="4572000" y="1989138"/>
            <a:ext cx="4359275" cy="4529137"/>
            <a:chOff x="4572000" y="1767186"/>
            <a:chExt cx="4358684" cy="4529940"/>
          </a:xfrm>
        </p:grpSpPr>
        <p:grpSp>
          <p:nvGrpSpPr>
            <p:cNvPr id="29708" name="Группа 9"/>
            <p:cNvGrpSpPr>
              <a:grpSpLocks/>
            </p:cNvGrpSpPr>
            <p:nvPr/>
          </p:nvGrpSpPr>
          <p:grpSpPr bwMode="auto">
            <a:xfrm>
              <a:off x="5148064" y="1896248"/>
              <a:ext cx="3618448" cy="3618448"/>
              <a:chOff x="953552" y="1970792"/>
              <a:chExt cx="3618448" cy="3618448"/>
            </a:xfrm>
          </p:grpSpPr>
          <p:cxnSp>
            <p:nvCxnSpPr>
              <p:cNvPr id="29711" name="Прямая со стрелкой 10"/>
              <p:cNvCxnSpPr>
                <a:cxnSpLocks noChangeShapeType="1"/>
              </p:cNvCxnSpPr>
              <p:nvPr/>
            </p:nvCxnSpPr>
            <p:spPr bwMode="auto">
              <a:xfrm flipV="1">
                <a:off x="971600" y="1970792"/>
                <a:ext cx="0" cy="3618448"/>
              </a:xfrm>
              <a:prstGeom prst="straightConnector1">
                <a:avLst/>
              </a:prstGeom>
              <a:noFill/>
              <a:ln w="38100" algn="ctr">
                <a:solidFill>
                  <a:srgbClr val="002060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9712" name="Прямая со стрелкой 11"/>
              <p:cNvCxnSpPr>
                <a:cxnSpLocks noChangeShapeType="1"/>
              </p:cNvCxnSpPr>
              <p:nvPr/>
            </p:nvCxnSpPr>
            <p:spPr bwMode="auto">
              <a:xfrm rot="5400000" flipV="1">
                <a:off x="2762776" y="3780016"/>
                <a:ext cx="0" cy="3618448"/>
              </a:xfrm>
              <a:prstGeom prst="straightConnector1">
                <a:avLst/>
              </a:prstGeom>
              <a:noFill/>
              <a:ln w="38100" algn="ctr">
                <a:solidFill>
                  <a:srgbClr val="002060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14" name="TextBox 13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4572000" y="1767186"/>
              <a:ext cx="523157" cy="707886"/>
            </a:xfrm>
            <a:prstGeom prst="rect">
              <a:avLst/>
            </a:prstGeom>
            <a:blipFill rotWithShape="1">
              <a:blip r:embed="rId4" cstate="print"/>
              <a:stretch>
                <a:fillRect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ru-RU">
                  <a:noFill/>
                  <a:latin typeface="Times New Roman" charset="0"/>
                </a:rPr>
                <a:t> </a:t>
              </a:r>
            </a:p>
          </p:txBody>
        </p:sp>
        <p:sp>
          <p:nvSpPr>
            <p:cNvPr id="16" name="TextBox 15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8275761" y="5589240"/>
              <a:ext cx="654923" cy="707886"/>
            </a:xfrm>
            <a:prstGeom prst="rect">
              <a:avLst/>
            </a:prstGeom>
            <a:blipFill rotWithShape="1">
              <a:blip r:embed="rId5" cstate="print"/>
              <a:stretch>
                <a:fillRect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ru-RU">
                  <a:noFill/>
                  <a:latin typeface="Times New Roman" charset="0"/>
                </a:rPr>
                <a:t> </a:t>
              </a:r>
            </a:p>
          </p:txBody>
        </p:sp>
      </p:grpSp>
      <p:sp>
        <p:nvSpPr>
          <p:cNvPr id="23" name="Дуга 22"/>
          <p:cNvSpPr/>
          <p:nvPr/>
        </p:nvSpPr>
        <p:spPr bwMode="auto">
          <a:xfrm>
            <a:off x="5257800" y="528638"/>
            <a:ext cx="5651500" cy="4845050"/>
          </a:xfrm>
          <a:prstGeom prst="arc">
            <a:avLst>
              <a:gd name="adj1" fmla="val 5400000"/>
              <a:gd name="adj2" fmla="val 10858107"/>
            </a:avLst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ru-RU">
              <a:solidFill>
                <a:srgbClr val="00264C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27" name="Прямая соединительная линия 26"/>
          <p:cNvCxnSpPr>
            <a:cxnSpLocks noChangeShapeType="1"/>
          </p:cNvCxnSpPr>
          <p:nvPr/>
        </p:nvCxnSpPr>
        <p:spPr bwMode="auto">
          <a:xfrm>
            <a:off x="2051050" y="2698750"/>
            <a:ext cx="0" cy="3003550"/>
          </a:xfrm>
          <a:prstGeom prst="line">
            <a:avLst/>
          </a:prstGeom>
          <a:noFill/>
          <a:ln w="25400" algn="ctr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34" name="Овал 33"/>
          <p:cNvSpPr>
            <a:spLocks noChangeAspect="1"/>
          </p:cNvSpPr>
          <p:nvPr/>
        </p:nvSpPr>
        <p:spPr bwMode="auto">
          <a:xfrm>
            <a:off x="1936750" y="2627313"/>
            <a:ext cx="144463" cy="144462"/>
          </a:xfrm>
          <a:prstGeom prst="ellipse">
            <a:avLst/>
          </a:prstGeom>
          <a:solidFill>
            <a:srgbClr val="00206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35" name="Овал 34"/>
          <p:cNvSpPr>
            <a:spLocks noChangeAspect="1"/>
          </p:cNvSpPr>
          <p:nvPr/>
        </p:nvSpPr>
        <p:spPr bwMode="auto">
          <a:xfrm>
            <a:off x="1979613" y="4129088"/>
            <a:ext cx="144462" cy="142875"/>
          </a:xfrm>
          <a:prstGeom prst="ellipse">
            <a:avLst/>
          </a:prstGeom>
          <a:solidFill>
            <a:srgbClr val="00206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>
              <a:solidFill>
                <a:srgbClr val="00264C"/>
              </a:solidFill>
              <a:cs typeface="Arial" charset="0"/>
            </a:endParaRPr>
          </a:p>
        </p:txBody>
      </p:sp>
      <p:sp>
        <p:nvSpPr>
          <p:cNvPr id="36" name="Прямоугольник 3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22740" y="3984507"/>
            <a:ext cx="1747594" cy="1015663"/>
          </a:xfrm>
          <a:prstGeom prst="rect">
            <a:avLst/>
          </a:prstGeom>
          <a:blipFill rotWithShape="1">
            <a:blip r:embed="rId6" cstate="print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37" name="Прямоугольник 3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660232" y="3933056"/>
            <a:ext cx="1551753" cy="46166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29707" name="Название 3" descr="Large confetti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Залежність сили струму від напруги та опіру провідника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descr="Large confetti"/>
          <p:cNvSpPr>
            <a:spLocks noGrp="1"/>
          </p:cNvSpPr>
          <p:nvPr>
            <p:ph type="title"/>
          </p:nvPr>
        </p:nvSpPr>
        <p:spPr>
          <a:xfrm>
            <a:off x="250825" y="2060575"/>
            <a:ext cx="2305050" cy="7112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1826 р.</a:t>
            </a:r>
            <a:endParaRPr lang="uk-UA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Object 22"/>
          <p:cNvGraphicFramePr>
            <a:graphicFrameLocks noGrp="1" noChangeAspect="1"/>
          </p:cNvGraphicFramePr>
          <p:nvPr>
            <p:ph idx="1"/>
          </p:nvPr>
        </p:nvGraphicFramePr>
        <p:xfrm>
          <a:off x="4211638" y="1989138"/>
          <a:ext cx="4460875" cy="4191000"/>
        </p:xfrm>
        <a:graphic>
          <a:graphicData uri="http://schemas.openxmlformats.org/presentationml/2006/ole">
            <p:oleObj spid="_x0000_s1046" name="Формула" r:id="rId3" imgW="418893" imgH="393539" progId="Equation.3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850" y="2781300"/>
            <a:ext cx="3743325" cy="3970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Закон Ома </a:t>
            </a:r>
            <a:r>
              <a:rPr lang="ru-RU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– </a:t>
            </a:r>
          </a:p>
          <a:p>
            <a:pPr>
              <a:defRPr/>
            </a:pPr>
            <a:r>
              <a:rPr lang="uk-UA" sz="3600" dirty="0">
                <a:latin typeface="Times New Roman" charset="0"/>
              </a:rPr>
              <a:t>фізичний </a:t>
            </a:r>
            <a:r>
              <a:rPr lang="uk-UA" sz="3600" dirty="0">
                <a:latin typeface="Times New Roman" charset="0"/>
              </a:rPr>
              <a:t>закон, що визначає зв'язок між напругою з силою струму і опором провідника</a:t>
            </a:r>
            <a:r>
              <a:rPr lang="ru-RU" sz="3600" dirty="0">
                <a:latin typeface="Times New Roman" charset="0"/>
              </a:rPr>
              <a:t> </a:t>
            </a:r>
            <a:endParaRPr lang="uk-UA" sz="360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Rectangle 2"/>
          <p:cNvSpPr>
            <a:spLocks noChangeArrowheads="1"/>
          </p:cNvSpPr>
          <p:nvPr/>
        </p:nvSpPr>
        <p:spPr bwMode="auto">
          <a:xfrm>
            <a:off x="3563938" y="2205038"/>
            <a:ext cx="2376487" cy="19446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lin ang="5400000" scaled="1"/>
          </a:gra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85" name="Rectangle 3"/>
          <p:cNvSpPr>
            <a:spLocks noChangeArrowheads="1"/>
          </p:cNvSpPr>
          <p:nvPr/>
        </p:nvSpPr>
        <p:spPr bwMode="auto">
          <a:xfrm>
            <a:off x="468313" y="2205038"/>
            <a:ext cx="2374900" cy="39608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lin ang="5400000" scaled="1"/>
          </a:gra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0" name="Rectangle 4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2988" y="0"/>
            <a:ext cx="7793037" cy="146208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Ома для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ділянки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кола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081" name="Object 33"/>
          <p:cNvGraphicFramePr>
            <a:graphicFrameLocks noGrp="1" noChangeAspect="1"/>
          </p:cNvGraphicFramePr>
          <p:nvPr>
            <p:ph sz="half" idx="1"/>
          </p:nvPr>
        </p:nvGraphicFramePr>
        <p:xfrm>
          <a:off x="539750" y="2997200"/>
          <a:ext cx="2232025" cy="1893888"/>
        </p:xfrm>
        <a:graphic>
          <a:graphicData uri="http://schemas.openxmlformats.org/presentationml/2006/ole">
            <p:oleObj spid="_x0000_s2081" name="Формула" r:id="rId3" imgW="418893" imgH="393539" progId="Equation.3">
              <p:embed/>
            </p:oleObj>
          </a:graphicData>
        </a:graphic>
      </p:graphicFrame>
      <p:graphicFrame>
        <p:nvGraphicFramePr>
          <p:cNvPr id="34822" name="Object 3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563938" y="2852738"/>
          <a:ext cx="2447925" cy="758825"/>
        </p:xfrm>
        <a:graphic>
          <a:graphicData uri="http://schemas.openxmlformats.org/presentationml/2006/ole">
            <p:oleObj spid="_x0000_s2082" name="Формула" r:id="rId4" imgW="570881" imgH="177815" progId="Equation.3">
              <p:embed/>
            </p:oleObj>
          </a:graphicData>
        </a:graphic>
      </p:graphicFrame>
      <p:sp>
        <p:nvSpPr>
          <p:cNvPr id="2087" name="Rectangle 7"/>
          <p:cNvSpPr>
            <a:spLocks noChangeArrowheads="1"/>
          </p:cNvSpPr>
          <p:nvPr/>
        </p:nvSpPr>
        <p:spPr bwMode="auto">
          <a:xfrm>
            <a:off x="3563938" y="4221163"/>
            <a:ext cx="2376487" cy="19446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lin ang="5400000" scaled="1"/>
          </a:gra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4824" name="Object 3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708400" y="4365625"/>
          <a:ext cx="1871663" cy="1657350"/>
        </p:xfrm>
        <a:graphic>
          <a:graphicData uri="http://schemas.openxmlformats.org/presentationml/2006/ole">
            <p:oleObj spid="_x0000_s2083" name="Формула" r:id="rId5" imgW="444247" imgH="393539" progId="Equation.3">
              <p:embed/>
            </p:oleObj>
          </a:graphicData>
        </a:graphic>
      </p:graphicFrame>
      <p:sp>
        <p:nvSpPr>
          <p:cNvPr id="2088" name="AutoShape 9"/>
          <p:cNvSpPr>
            <a:spLocks noChangeArrowheads="1"/>
          </p:cNvSpPr>
          <p:nvPr/>
        </p:nvSpPr>
        <p:spPr bwMode="auto">
          <a:xfrm>
            <a:off x="2916238" y="2852738"/>
            <a:ext cx="576262" cy="863600"/>
          </a:xfrm>
          <a:custGeom>
            <a:avLst/>
            <a:gdLst>
              <a:gd name="T0" fmla="*/ 432196 w 21600"/>
              <a:gd name="T1" fmla="*/ 0 h 21600"/>
              <a:gd name="T2" fmla="*/ 0 w 21600"/>
              <a:gd name="T3" fmla="*/ 431800 h 21600"/>
              <a:gd name="T4" fmla="*/ 432196 w 21600"/>
              <a:gd name="T5" fmla="*/ 863600 h 21600"/>
              <a:gd name="T6" fmla="*/ 576262 w 21600"/>
              <a:gd name="T7" fmla="*/ 431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00000">
              <a:alpha val="4901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9" name="AutoShape 10"/>
          <p:cNvSpPr>
            <a:spLocks noChangeArrowheads="1"/>
          </p:cNvSpPr>
          <p:nvPr/>
        </p:nvSpPr>
        <p:spPr bwMode="auto">
          <a:xfrm>
            <a:off x="2916238" y="4868863"/>
            <a:ext cx="576262" cy="863600"/>
          </a:xfrm>
          <a:custGeom>
            <a:avLst/>
            <a:gdLst>
              <a:gd name="T0" fmla="*/ 432196 w 21600"/>
              <a:gd name="T1" fmla="*/ 0 h 21600"/>
              <a:gd name="T2" fmla="*/ 0 w 21600"/>
              <a:gd name="T3" fmla="*/ 431800 h 21600"/>
              <a:gd name="T4" fmla="*/ 432196 w 21600"/>
              <a:gd name="T5" fmla="*/ 863600 h 21600"/>
              <a:gd name="T6" fmla="*/ 576262 w 21600"/>
              <a:gd name="T7" fmla="*/ 431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000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0" name="Rectangle 11"/>
          <p:cNvSpPr>
            <a:spLocks noChangeArrowheads="1"/>
          </p:cNvSpPr>
          <p:nvPr/>
        </p:nvSpPr>
        <p:spPr bwMode="auto">
          <a:xfrm>
            <a:off x="6300788" y="2205038"/>
            <a:ext cx="2374900" cy="39608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lin ang="5400000" scaled="1"/>
          </a:gra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91" name="AutoShape 12"/>
          <p:cNvSpPr>
            <a:spLocks noChangeArrowheads="1"/>
          </p:cNvSpPr>
          <p:nvPr/>
        </p:nvSpPr>
        <p:spPr bwMode="auto">
          <a:xfrm>
            <a:off x="6372225" y="2565400"/>
            <a:ext cx="2232025" cy="2951163"/>
          </a:xfrm>
          <a:prstGeom prst="triangle">
            <a:avLst>
              <a:gd name="adj" fmla="val 50000"/>
            </a:avLst>
          </a:prstGeom>
          <a:noFill/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>
            <a:off x="6732588" y="4581525"/>
            <a:ext cx="15113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7164388" y="3429000"/>
            <a:ext cx="719137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i="1">
                <a:latin typeface="Georgia" pitchFamily="18" charset="0"/>
              </a:rPr>
              <a:t>U</a:t>
            </a:r>
            <a:endParaRPr lang="ru-RU" sz="4800" i="1">
              <a:latin typeface="Georgia" pitchFamily="18" charset="0"/>
            </a:endParaRPr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6588125" y="4581525"/>
            <a:ext cx="719138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i="1">
                <a:latin typeface="Georgia" pitchFamily="18" charset="0"/>
              </a:rPr>
              <a:t>I</a:t>
            </a:r>
            <a:endParaRPr lang="ru-RU" sz="4800" i="1">
              <a:latin typeface="Georgia" pitchFamily="18" charset="0"/>
            </a:endParaRPr>
          </a:p>
        </p:txBody>
      </p:sp>
      <p:sp>
        <p:nvSpPr>
          <p:cNvPr id="34832" name="Text Box 16"/>
          <p:cNvSpPr txBox="1">
            <a:spLocks noChangeArrowheads="1"/>
          </p:cNvSpPr>
          <p:nvPr/>
        </p:nvSpPr>
        <p:spPr bwMode="auto">
          <a:xfrm>
            <a:off x="7524750" y="4581525"/>
            <a:ext cx="719138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i="1">
                <a:latin typeface="Georgia" pitchFamily="18" charset="0"/>
              </a:rPr>
              <a:t>R</a:t>
            </a:r>
            <a:endParaRPr lang="ru-RU" sz="4800" i="1">
              <a:latin typeface="Georgia" pitchFamily="18" charset="0"/>
            </a:endParaRPr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7451725" y="4581525"/>
            <a:ext cx="0" cy="935038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9" grpId="0" animBg="1"/>
      <p:bldP spid="34830" grpId="0"/>
      <p:bldP spid="34831" grpId="0"/>
      <p:bldP spid="34832" grpId="0"/>
      <p:bldP spid="348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 descr="Large confetti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З</a:t>
            </a:r>
            <a:r>
              <a:rPr lang="uk-UA" smtClean="0">
                <a:solidFill>
                  <a:srgbClr val="FF0000"/>
                </a:solidFill>
              </a:rPr>
              <a:t>акон Ома проголошує, що</a:t>
            </a:r>
          </a:p>
        </p:txBody>
      </p:sp>
      <p:pic>
        <p:nvPicPr>
          <p:cNvPr id="2050" name="Picture 2" descr="File:Ohm's law triang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355976" y="1772816"/>
            <a:ext cx="4533900" cy="4267200"/>
          </a:xfrm>
          <a:prstGeom prst="triangle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/>
          </a:extLst>
        </p:spPr>
      </p:pic>
      <p:sp>
        <p:nvSpPr>
          <p:cNvPr id="34819" name="Прямоугольник 2"/>
          <p:cNvSpPr>
            <a:spLocks noChangeArrowheads="1"/>
          </p:cNvSpPr>
          <p:nvPr/>
        </p:nvSpPr>
        <p:spPr bwMode="auto">
          <a:xfrm>
            <a:off x="611188" y="2060575"/>
            <a:ext cx="4572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4000"/>
              <a:t>сила струму прямо пропорційна напрузі і обернено пропорційна опору на даній ділянці кола</a:t>
            </a:r>
            <a:endParaRPr lang="ru-RU" sz="40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eaLnBrk="1" hangingPunct="1">
              <a:defRPr/>
            </a:pPr>
            <a:r>
              <a:rPr lang="ru-RU" sz="6000" dirty="0" err="1" smtClean="0">
                <a:solidFill>
                  <a:srgbClr val="FF6600"/>
                </a:solidFill>
              </a:rPr>
              <a:t>Розв’язування</a:t>
            </a:r>
            <a:r>
              <a:rPr lang="ru-RU" sz="6000" dirty="0" smtClean="0">
                <a:solidFill>
                  <a:srgbClr val="FF6600"/>
                </a:solidFill>
              </a:rPr>
              <a:t> </a:t>
            </a:r>
            <a:r>
              <a:rPr lang="ru-RU" sz="6000" dirty="0">
                <a:solidFill>
                  <a:srgbClr val="FF6600"/>
                </a:solidFill>
              </a:rPr>
              <a:t>задач 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4400" smtClean="0"/>
              <a:t>   </a:t>
            </a:r>
            <a:r>
              <a:rPr lang="uk-UA" sz="4400" smtClean="0"/>
              <a:t>На цоколі електричної лампи написано 3,5 В; 0,28 А. Що це означає? Знайдіть опір спіралі лампи.</a:t>
            </a:r>
            <a:endParaRPr lang="ru-RU" sz="4400" smtClean="0"/>
          </a:p>
          <a:p>
            <a:pPr eaLnBrk="1" hangingPunct="1">
              <a:buFont typeface="Wingdings" pitchFamily="2" charset="2"/>
              <a:buNone/>
            </a:pPr>
            <a:endParaRPr lang="ru-RU" sz="440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descr="Large confetti"/>
          <p:cNvSpPr>
            <a:spLocks noGrp="1"/>
          </p:cNvSpPr>
          <p:nvPr>
            <p:ph type="title" idx="4294967295"/>
          </p:nvPr>
        </p:nvSpPr>
        <p:spPr>
          <a:xfrm>
            <a:off x="611188" y="3933825"/>
            <a:ext cx="8229600" cy="2087563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uk-UA" sz="4000" dirty="0"/>
              <a:t>В якому випадку на малюнку амперметр правильно підключений для вимірювання сили </a:t>
            </a:r>
            <a:r>
              <a:rPr lang="uk-UA" sz="4000" dirty="0" smtClean="0"/>
              <a:t>струму?</a:t>
            </a:r>
            <a:endParaRPr lang="uk-U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2954338" y="2332038"/>
            <a:ext cx="455612" cy="900112"/>
            <a:chOff x="7190935" y="2330200"/>
            <a:chExt cx="455766" cy="900000"/>
          </a:xfrm>
        </p:grpSpPr>
        <p:sp>
          <p:nvSpPr>
            <p:cNvPr id="4" name="Прямоугольник 13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7190935" y="2534726"/>
              <a:ext cx="455766" cy="584775"/>
            </a:xfrm>
            <a:prstGeom prst="rect">
              <a:avLst/>
            </a:prstGeom>
            <a:blipFill rotWithShape="1">
              <a:blip r:embed="rId2" cstate="print"/>
              <a:stretch>
                <a:fillRect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ru-RU">
                  <a:noFill/>
                  <a:latin typeface="Times New Roman" charset="0"/>
                </a:rPr>
                <a:t> </a:t>
              </a: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7115712" y="2780200"/>
              <a:ext cx="900000" cy="0"/>
            </a:xfrm>
            <a:prstGeom prst="line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86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5338" y="1817688"/>
            <a:ext cx="25796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1817688"/>
            <a:ext cx="23431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5863" y="1762125"/>
            <a:ext cx="23431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763688" y="3429000"/>
            <a:ext cx="596638" cy="707886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26" name="TextBox 2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16016" y="3356992"/>
            <a:ext cx="596638" cy="707886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27" name="TextBox 2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452320" y="3356992"/>
            <a:ext cx="596638" cy="707886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1093788" y="284163"/>
            <a:ext cx="7772400" cy="1143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ru-RU" sz="6000" smtClean="0">
                <a:solidFill>
                  <a:srgbClr val="FF6600"/>
                </a:solidFill>
              </a:rPr>
              <a:t>Розв’язування задач </a:t>
            </a:r>
            <a:endParaRPr lang="ru-RU" sz="60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611188" y="1905000"/>
            <a:ext cx="8532812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4000"/>
              <a:t>Знайти щільність струму, якщо за час t = 10 с через поперечний переріз провідника протікає заряд q = 100 Кл. Площа поперечного перерізу провідника S = 5 мм².</a:t>
            </a:r>
            <a:endParaRPr lang="ru-RU" sz="4000"/>
          </a:p>
          <a:p>
            <a:endParaRPr lang="ru-RU" sz="3200"/>
          </a:p>
        </p:txBody>
      </p:sp>
      <p:pic>
        <p:nvPicPr>
          <p:cNvPr id="37890" name="Picture 4" descr="C:\Users\Denisovna\Downloads\line.gif"/>
          <p:cNvPicPr>
            <a:picLocks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5050" y="1520825"/>
            <a:ext cx="75961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331640" y="0"/>
            <a:ext cx="1664271" cy="4616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3" name="Прямоугольник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15816" y="-3106"/>
            <a:ext cx="1491590" cy="46166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6" name="Прямоугольник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860032" y="0"/>
            <a:ext cx="1322842" cy="46166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7" name="Прямоугольник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588224" y="0"/>
            <a:ext cx="1721319" cy="46166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115616" y="404664"/>
            <a:ext cx="7772400" cy="1143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ru-RU" sz="6000" dirty="0" err="1" smtClean="0">
                <a:solidFill>
                  <a:srgbClr val="FF6600"/>
                </a:solidFill>
              </a:rPr>
              <a:t>Розв’язування</a:t>
            </a:r>
            <a:r>
              <a:rPr lang="ru-RU" sz="6000" dirty="0" smtClean="0">
                <a:solidFill>
                  <a:srgbClr val="FF6600"/>
                </a:solidFill>
              </a:rPr>
              <a:t> задач </a:t>
            </a:r>
            <a:endParaRPr lang="ru-RU" sz="60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Прямоугольник 1"/>
          <p:cNvSpPr>
            <a:spLocks noChangeArrowheads="1"/>
          </p:cNvSpPr>
          <p:nvPr/>
        </p:nvSpPr>
        <p:spPr bwMode="auto">
          <a:xfrm>
            <a:off x="539750" y="1989138"/>
            <a:ext cx="835342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4000"/>
              <a:t>Знайти напругу на провіднику з опором  R = 10 Ом, якщо за час             t = 5 хв протікає заряд q = 120 Кл.</a:t>
            </a:r>
            <a:endParaRPr lang="ru-RU" sz="4000"/>
          </a:p>
        </p:txBody>
      </p:sp>
      <p:sp>
        <p:nvSpPr>
          <p:cNvPr id="4" name="Прямоугольник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259632" y="0"/>
            <a:ext cx="1311104" cy="46166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5" name="Прямоугольник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87824" y="0"/>
            <a:ext cx="1282439" cy="4616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6" name="Прямоугольник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04048" y="0"/>
            <a:ext cx="1329715" cy="46166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7" name="Прямоугольник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660232" y="0"/>
            <a:ext cx="1368152" cy="46166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115616" y="404664"/>
            <a:ext cx="7772400" cy="1143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ru-RU" sz="6000" dirty="0" err="1" smtClean="0">
                <a:solidFill>
                  <a:srgbClr val="FF6600"/>
                </a:solidFill>
              </a:rPr>
              <a:t>Розв’язування</a:t>
            </a:r>
            <a:r>
              <a:rPr lang="ru-RU" sz="6000" dirty="0" smtClean="0">
                <a:solidFill>
                  <a:srgbClr val="FF6600"/>
                </a:solidFill>
              </a:rPr>
              <a:t> задач </a:t>
            </a:r>
            <a:endParaRPr lang="ru-RU" sz="60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6"/>
          <p:cNvSpPr>
            <a:spLocks noChangeAspect="1" noChangeArrowheads="1"/>
          </p:cNvSpPr>
          <p:nvPr/>
        </p:nvSpPr>
        <p:spPr bwMode="gray">
          <a:xfrm rot="-5400000">
            <a:off x="2477294" y="199231"/>
            <a:ext cx="1800225" cy="4659313"/>
          </a:xfrm>
          <a:prstGeom prst="can">
            <a:avLst>
              <a:gd name="adj" fmla="val 48457"/>
            </a:avLst>
          </a:prstGeom>
          <a:gradFill rotWithShape="1">
            <a:gsLst>
              <a:gs pos="0">
                <a:srgbClr val="0B446B"/>
              </a:gs>
              <a:gs pos="50000">
                <a:srgbClr val="1894E8"/>
              </a:gs>
              <a:gs pos="100000">
                <a:srgbClr val="0B446B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Заголовок 5" descr="Large confetti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000" smtClean="0"/>
              <a:t>Опір провідника </a:t>
            </a:r>
            <a:r>
              <a:rPr lang="en-US" sz="6000" smtClean="0"/>
              <a:t>R</a:t>
            </a:r>
            <a:endParaRPr lang="ru-RU" sz="6000" smtClean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00150" y="2174875"/>
            <a:ext cx="431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rgbClr val="FF0000"/>
                </a:solidFill>
              </a:rPr>
              <a:t>S</a:t>
            </a:r>
            <a:endParaRPr lang="ru-RU" sz="4000">
              <a:solidFill>
                <a:srgbClr val="FF0000"/>
              </a:solidFill>
            </a:endParaRPr>
          </a:p>
        </p:txBody>
      </p:sp>
      <p:cxnSp>
        <p:nvCxnSpPr>
          <p:cNvPr id="9" name="Прямая соединительная линия 8"/>
          <p:cNvCxnSpPr>
            <a:cxnSpLocks noChangeShapeType="1"/>
          </p:cNvCxnSpPr>
          <p:nvPr/>
        </p:nvCxnSpPr>
        <p:spPr bwMode="auto">
          <a:xfrm>
            <a:off x="1416050" y="3429000"/>
            <a:ext cx="0" cy="792163"/>
          </a:xfrm>
          <a:prstGeom prst="line">
            <a:avLst/>
          </a:prstGeom>
          <a:noFill/>
          <a:ln w="25400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13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5364163" y="3429000"/>
            <a:ext cx="0" cy="650875"/>
          </a:xfrm>
          <a:prstGeom prst="line">
            <a:avLst/>
          </a:prstGeom>
          <a:noFill/>
          <a:ln w="25400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15" name="Прямая со стрелкой 14"/>
          <p:cNvCxnSpPr>
            <a:cxnSpLocks noChangeShapeType="1"/>
          </p:cNvCxnSpPr>
          <p:nvPr/>
        </p:nvCxnSpPr>
        <p:spPr bwMode="auto">
          <a:xfrm>
            <a:off x="1416050" y="3835400"/>
            <a:ext cx="3948113" cy="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sp>
        <p:nvSpPr>
          <p:cNvPr id="17" name="TextBox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5856" y="3356992"/>
            <a:ext cx="502061" cy="70788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5963" y="2708275"/>
            <a:ext cx="3529012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FF0000"/>
                </a:solidFill>
                <a:latin typeface="Times New Roman" charset="0"/>
              </a:rPr>
              <a:t>R</a:t>
            </a:r>
            <a:r>
              <a:rPr lang="ru-RU" sz="3600" dirty="0">
                <a:solidFill>
                  <a:srgbClr val="FF0000"/>
                </a:solidFill>
                <a:latin typeface="Times New Roman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Times New Roman" charset="0"/>
              </a:rPr>
              <a:t>залежить</a:t>
            </a:r>
            <a:r>
              <a:rPr lang="ru-RU" sz="3600" dirty="0">
                <a:solidFill>
                  <a:srgbClr val="FF0000"/>
                </a:solidFill>
                <a:latin typeface="Times New Roman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Times New Roman" charset="0"/>
              </a:rPr>
              <a:t>від</a:t>
            </a:r>
            <a:r>
              <a:rPr lang="ru-RU" sz="3600" dirty="0">
                <a:solidFill>
                  <a:srgbClr val="FF0000"/>
                </a:solidFill>
                <a:latin typeface="Times New Roman" charset="0"/>
              </a:rPr>
              <a:t>:</a:t>
            </a:r>
          </a:p>
          <a:p>
            <a:pPr marL="571500" indent="-571500">
              <a:buFont typeface="Arial"/>
              <a:buChar char="•"/>
              <a:defRPr/>
            </a:pPr>
            <a:r>
              <a:rPr lang="ru-RU" sz="3600" dirty="0" err="1">
                <a:latin typeface="Times New Roman" charset="0"/>
              </a:rPr>
              <a:t>матеріала</a:t>
            </a:r>
            <a:r>
              <a:rPr lang="ru-RU" sz="3600" dirty="0">
                <a:latin typeface="Times New Roman" charset="0"/>
              </a:rPr>
              <a:t> </a:t>
            </a:r>
            <a:r>
              <a:rPr lang="ru-RU" sz="3600" dirty="0" err="1">
                <a:latin typeface="Times New Roman" charset="0"/>
              </a:rPr>
              <a:t>провідника</a:t>
            </a:r>
            <a:endParaRPr lang="ru-RU" sz="3600" dirty="0">
              <a:latin typeface="Times New Roman" charset="0"/>
            </a:endParaRPr>
          </a:p>
          <a:p>
            <a:pPr marL="571500" indent="-571500">
              <a:buFont typeface="Arial"/>
              <a:buChar char="•"/>
              <a:defRPr/>
            </a:pPr>
            <a:r>
              <a:rPr lang="ru-RU" sz="3600" dirty="0" err="1">
                <a:solidFill>
                  <a:srgbClr val="040404"/>
                </a:solidFill>
                <a:latin typeface="Times New Roman" charset="0"/>
              </a:rPr>
              <a:t>геометрічних</a:t>
            </a:r>
            <a:r>
              <a:rPr lang="ru-RU" sz="3600" dirty="0">
                <a:solidFill>
                  <a:srgbClr val="040404"/>
                </a:solidFill>
                <a:latin typeface="Times New Roman" charset="0"/>
              </a:rPr>
              <a:t> </a:t>
            </a:r>
            <a:r>
              <a:rPr lang="ru-RU" sz="3600" dirty="0" err="1">
                <a:solidFill>
                  <a:srgbClr val="040404"/>
                </a:solidFill>
                <a:latin typeface="Times New Roman" charset="0"/>
              </a:rPr>
              <a:t>розмерів</a:t>
            </a:r>
            <a:endParaRPr lang="ru-RU" sz="3600" dirty="0">
              <a:solidFill>
                <a:srgbClr val="040404"/>
              </a:solidFill>
              <a:latin typeface="Times New Roman" charset="0"/>
            </a:endParaRPr>
          </a:p>
          <a:p>
            <a:pPr marL="571500" indent="-571500">
              <a:buFont typeface="Arial"/>
              <a:buChar char="•"/>
              <a:defRPr/>
            </a:pPr>
            <a:r>
              <a:rPr lang="ru-RU" sz="3600" dirty="0" err="1">
                <a:solidFill>
                  <a:srgbClr val="040404"/>
                </a:solidFill>
                <a:latin typeface="Times New Roman" charset="0"/>
              </a:rPr>
              <a:t>температури</a:t>
            </a:r>
            <a:endParaRPr lang="ru-RU" sz="3600" dirty="0">
              <a:solidFill>
                <a:srgbClr val="040404"/>
              </a:solidFill>
              <a:latin typeface="Times New Roman" charset="0"/>
            </a:endParaRPr>
          </a:p>
        </p:txBody>
      </p:sp>
      <p:pic>
        <p:nvPicPr>
          <p:cNvPr id="39945" name="Picture 4" descr="C:\Users\Denisovna\Downloads\line.gif"/>
          <p:cNvPicPr>
            <a:picLocks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5050" y="1520825"/>
            <a:ext cx="75961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Название 3"/>
          <p:cNvSpPr txBox="1">
            <a:spLocks/>
          </p:cNvSpPr>
          <p:nvPr/>
        </p:nvSpPr>
        <p:spPr bwMode="auto">
          <a:xfrm>
            <a:off x="1763688" y="4221088"/>
            <a:ext cx="3240360" cy="1224136"/>
          </a:xfrm>
          <a:prstGeom prst="rect">
            <a:avLst/>
          </a:prstGeom>
          <a:solidFill>
            <a:schemeClr val="bg1"/>
          </a:solidFill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BottomRight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b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sz="6600" dirty="0" smtClean="0"/>
              <a:t> R = </a:t>
            </a:r>
            <a:r>
              <a:rPr lang="el-GR" sz="6600" dirty="0" smtClean="0">
                <a:solidFill>
                  <a:schemeClr val="tx1"/>
                </a:solidFill>
              </a:rPr>
              <a:t>ρ</a:t>
            </a:r>
            <a:r>
              <a:rPr lang="en-US" sz="6600" i="1" dirty="0" smtClean="0">
                <a:solidFill>
                  <a:schemeClr val="tx1"/>
                </a:solidFill>
              </a:rPr>
              <a:t>l</a:t>
            </a:r>
            <a:r>
              <a:rPr lang="en-US" sz="6600" dirty="0" smtClean="0"/>
              <a:t>/</a:t>
            </a:r>
            <a:r>
              <a:rPr lang="en-US" sz="6600" dirty="0"/>
              <a:t>S</a:t>
            </a:r>
            <a:endParaRPr lang="ru-RU" sz="6600" dirty="0"/>
          </a:p>
        </p:txBody>
      </p:sp>
      <p:sp>
        <p:nvSpPr>
          <p:cNvPr id="39947" name="Закрывающая квадратная скобка 17"/>
          <p:cNvSpPr>
            <a:spLocks/>
          </p:cNvSpPr>
          <p:nvPr/>
        </p:nvSpPr>
        <p:spPr bwMode="auto">
          <a:xfrm>
            <a:off x="2987675" y="5876925"/>
            <a:ext cx="46038" cy="647700"/>
          </a:xfrm>
          <a:prstGeom prst="rightBracket">
            <a:avLst>
              <a:gd name="adj" fmla="val 827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39948" name="Открывающая квадратная скобка 18"/>
          <p:cNvSpPr>
            <a:spLocks/>
          </p:cNvSpPr>
          <p:nvPr/>
        </p:nvSpPr>
        <p:spPr bwMode="auto">
          <a:xfrm>
            <a:off x="2195513" y="5876925"/>
            <a:ext cx="46037" cy="647700"/>
          </a:xfrm>
          <a:prstGeom prst="leftBracket">
            <a:avLst>
              <a:gd name="adj" fmla="val 827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39949" name="Прямоугольник 19"/>
          <p:cNvSpPr>
            <a:spLocks noChangeArrowheads="1"/>
          </p:cNvSpPr>
          <p:nvPr/>
        </p:nvSpPr>
        <p:spPr bwMode="auto">
          <a:xfrm>
            <a:off x="1835150" y="5732463"/>
            <a:ext cx="3241675" cy="64928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4800"/>
              <a:t>R</a:t>
            </a:r>
            <a:r>
              <a:rPr lang="uk-UA" sz="4800"/>
              <a:t> </a:t>
            </a:r>
            <a:r>
              <a:rPr lang="ru-RU" sz="4800"/>
              <a:t> = 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6"/>
          <p:cNvSpPr>
            <a:spLocks noChangeAspect="1" noChangeArrowheads="1"/>
          </p:cNvSpPr>
          <p:nvPr/>
        </p:nvSpPr>
        <p:spPr bwMode="gray">
          <a:xfrm rot="-5400000">
            <a:off x="2477294" y="199231"/>
            <a:ext cx="1800225" cy="4659313"/>
          </a:xfrm>
          <a:prstGeom prst="can">
            <a:avLst>
              <a:gd name="adj" fmla="val 48457"/>
            </a:avLst>
          </a:prstGeom>
          <a:gradFill rotWithShape="1">
            <a:gsLst>
              <a:gs pos="0">
                <a:srgbClr val="0B446B"/>
              </a:gs>
              <a:gs pos="50000">
                <a:srgbClr val="1894E8"/>
              </a:gs>
              <a:gs pos="100000">
                <a:srgbClr val="0B446B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Заголовок 5" descr="Large confetti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000" smtClean="0"/>
              <a:t>П</a:t>
            </a:r>
            <a:r>
              <a:rPr lang="uk-UA" sz="6000" smtClean="0"/>
              <a:t>итомий о</a:t>
            </a:r>
            <a:r>
              <a:rPr lang="ru-RU" sz="6000" smtClean="0"/>
              <a:t>пір  </a:t>
            </a:r>
            <a:r>
              <a:rPr lang="el-GR" sz="7200" smtClean="0">
                <a:solidFill>
                  <a:schemeClr val="tx1"/>
                </a:solidFill>
              </a:rPr>
              <a:t>ρ</a:t>
            </a:r>
            <a:r>
              <a:rPr lang="ru-RU" sz="6000" smtClean="0"/>
              <a:t>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00150" y="2174875"/>
            <a:ext cx="431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rgbClr val="FF0000"/>
                </a:solidFill>
              </a:rPr>
              <a:t>S</a:t>
            </a:r>
            <a:endParaRPr lang="ru-RU" sz="4000">
              <a:solidFill>
                <a:srgbClr val="FF0000"/>
              </a:solidFill>
            </a:endParaRPr>
          </a:p>
        </p:txBody>
      </p:sp>
      <p:cxnSp>
        <p:nvCxnSpPr>
          <p:cNvPr id="9" name="Прямая соединительная линия 8"/>
          <p:cNvCxnSpPr>
            <a:cxnSpLocks noChangeShapeType="1"/>
          </p:cNvCxnSpPr>
          <p:nvPr/>
        </p:nvCxnSpPr>
        <p:spPr bwMode="auto">
          <a:xfrm>
            <a:off x="1416050" y="3429000"/>
            <a:ext cx="0" cy="792163"/>
          </a:xfrm>
          <a:prstGeom prst="line">
            <a:avLst/>
          </a:prstGeom>
          <a:noFill/>
          <a:ln w="25400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13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5364163" y="3429000"/>
            <a:ext cx="0" cy="650875"/>
          </a:xfrm>
          <a:prstGeom prst="line">
            <a:avLst/>
          </a:prstGeom>
          <a:noFill/>
          <a:ln w="25400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15" name="Прямая со стрелкой 14"/>
          <p:cNvCxnSpPr>
            <a:cxnSpLocks noChangeShapeType="1"/>
          </p:cNvCxnSpPr>
          <p:nvPr/>
        </p:nvCxnSpPr>
        <p:spPr bwMode="auto">
          <a:xfrm>
            <a:off x="1416050" y="3835400"/>
            <a:ext cx="3948113" cy="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sp>
        <p:nvSpPr>
          <p:cNvPr id="17" name="TextBox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88115" y="3372087"/>
            <a:ext cx="502061" cy="707886"/>
          </a:xfrm>
          <a:prstGeom prst="rect">
            <a:avLst/>
          </a:prstGeom>
          <a:blipFill rotWithShape="1">
            <a:blip r:embed="rId2" cstate="print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5963" y="2708275"/>
            <a:ext cx="3529012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FF0000"/>
                </a:solidFill>
                <a:latin typeface="Times New Roman" charset="0"/>
              </a:rPr>
              <a:t>R</a:t>
            </a:r>
            <a:r>
              <a:rPr lang="ru-RU" sz="3600" dirty="0">
                <a:solidFill>
                  <a:srgbClr val="FF0000"/>
                </a:solidFill>
                <a:latin typeface="Times New Roman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Times New Roman" charset="0"/>
              </a:rPr>
              <a:t>залежить</a:t>
            </a:r>
            <a:r>
              <a:rPr lang="ru-RU" sz="3600" dirty="0">
                <a:solidFill>
                  <a:srgbClr val="FF0000"/>
                </a:solidFill>
                <a:latin typeface="Times New Roman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Times New Roman" charset="0"/>
              </a:rPr>
              <a:t>від</a:t>
            </a:r>
            <a:r>
              <a:rPr lang="ru-RU" sz="3600" dirty="0">
                <a:solidFill>
                  <a:srgbClr val="FF0000"/>
                </a:solidFill>
                <a:latin typeface="Times New Roman" charset="0"/>
              </a:rPr>
              <a:t>:</a:t>
            </a:r>
          </a:p>
          <a:p>
            <a:pPr marL="571500" indent="-571500">
              <a:buFont typeface="Arial"/>
              <a:buChar char="•"/>
              <a:defRPr/>
            </a:pPr>
            <a:r>
              <a:rPr lang="ru-RU" sz="3600" dirty="0" err="1">
                <a:latin typeface="Times New Roman" charset="0"/>
              </a:rPr>
              <a:t>матеріала</a:t>
            </a:r>
            <a:r>
              <a:rPr lang="ru-RU" sz="3600" dirty="0">
                <a:latin typeface="Times New Roman" charset="0"/>
              </a:rPr>
              <a:t> </a:t>
            </a:r>
            <a:r>
              <a:rPr lang="ru-RU" sz="3600" dirty="0" err="1">
                <a:latin typeface="Times New Roman" charset="0"/>
              </a:rPr>
              <a:t>провідника</a:t>
            </a:r>
            <a:endParaRPr lang="ru-RU" sz="3600" dirty="0">
              <a:latin typeface="Times New Roman" charset="0"/>
            </a:endParaRPr>
          </a:p>
          <a:p>
            <a:pPr marL="571500" indent="-571500">
              <a:buFont typeface="Arial"/>
              <a:buChar char="•"/>
              <a:defRPr/>
            </a:pPr>
            <a:r>
              <a:rPr lang="ru-RU" sz="3600" dirty="0" err="1">
                <a:solidFill>
                  <a:srgbClr val="040404"/>
                </a:solidFill>
                <a:latin typeface="Times New Roman" charset="0"/>
              </a:rPr>
              <a:t>геометрічних</a:t>
            </a:r>
            <a:r>
              <a:rPr lang="ru-RU" sz="3600" dirty="0">
                <a:solidFill>
                  <a:srgbClr val="040404"/>
                </a:solidFill>
                <a:latin typeface="Times New Roman" charset="0"/>
              </a:rPr>
              <a:t> </a:t>
            </a:r>
            <a:r>
              <a:rPr lang="ru-RU" sz="3600" dirty="0" err="1">
                <a:solidFill>
                  <a:srgbClr val="040404"/>
                </a:solidFill>
                <a:latin typeface="Times New Roman" charset="0"/>
              </a:rPr>
              <a:t>розмерів</a:t>
            </a:r>
            <a:endParaRPr lang="ru-RU" sz="3600" dirty="0">
              <a:solidFill>
                <a:srgbClr val="040404"/>
              </a:solidFill>
              <a:latin typeface="Times New Roman" charset="0"/>
            </a:endParaRPr>
          </a:p>
          <a:p>
            <a:pPr marL="571500" indent="-571500">
              <a:buFont typeface="Arial"/>
              <a:buChar char="•"/>
              <a:defRPr/>
            </a:pPr>
            <a:r>
              <a:rPr lang="ru-RU" sz="3600" dirty="0" err="1">
                <a:solidFill>
                  <a:srgbClr val="040404"/>
                </a:solidFill>
                <a:latin typeface="Times New Roman" charset="0"/>
              </a:rPr>
              <a:t>температури</a:t>
            </a:r>
            <a:endParaRPr lang="ru-RU" sz="3600" dirty="0">
              <a:solidFill>
                <a:srgbClr val="040404"/>
              </a:solidFill>
              <a:latin typeface="Times New Roman" charset="0"/>
            </a:endParaRPr>
          </a:p>
        </p:txBody>
      </p:sp>
      <p:sp>
        <p:nvSpPr>
          <p:cNvPr id="2" name="Прямоугольник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91680" y="6165304"/>
            <a:ext cx="2288319" cy="4616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pic>
        <p:nvPicPr>
          <p:cNvPr id="40970" name="Picture 4" descr="C:\Users\Denisovna\Downloads\line.gif"/>
          <p:cNvPicPr>
            <a:picLocks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5050" y="1520825"/>
            <a:ext cx="75961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1" name="Прямоугольник 2"/>
          <p:cNvSpPr>
            <a:spLocks noChangeArrowheads="1"/>
          </p:cNvSpPr>
          <p:nvPr/>
        </p:nvSpPr>
        <p:spPr bwMode="auto">
          <a:xfrm>
            <a:off x="539750" y="4292600"/>
            <a:ext cx="4752975" cy="64928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/>
          <a:lstStyle/>
          <a:p>
            <a:r>
              <a:rPr lang="el-GR" sz="3600"/>
              <a:t>ρ</a:t>
            </a:r>
            <a:r>
              <a:rPr lang="ru-RU" sz="3600"/>
              <a:t> - питомий опір </a:t>
            </a:r>
          </a:p>
        </p:txBody>
      </p:sp>
      <p:sp>
        <p:nvSpPr>
          <p:cNvPr id="40972" name="Прямоугольник 22"/>
          <p:cNvSpPr>
            <a:spLocks noChangeArrowheads="1"/>
          </p:cNvSpPr>
          <p:nvPr/>
        </p:nvSpPr>
        <p:spPr bwMode="auto">
          <a:xfrm>
            <a:off x="539750" y="5013325"/>
            <a:ext cx="4752975" cy="6477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/>
          <a:lstStyle/>
          <a:p>
            <a:r>
              <a:rPr lang="el-GR" sz="3600"/>
              <a:t>ρ</a:t>
            </a:r>
            <a:r>
              <a:rPr lang="uk-UA" sz="3600"/>
              <a:t> </a:t>
            </a:r>
            <a:r>
              <a:rPr lang="ru-RU" sz="3600"/>
              <a:t> = Ом м =(Ом м</a:t>
            </a:r>
            <a:r>
              <a:rPr lang="ru-RU" sz="3600" baseline="30000"/>
              <a:t>2</a:t>
            </a:r>
            <a:r>
              <a:rPr lang="ru-RU" sz="3600"/>
              <a:t>)/м </a:t>
            </a:r>
          </a:p>
        </p:txBody>
      </p:sp>
      <p:sp>
        <p:nvSpPr>
          <p:cNvPr id="40973" name="Закрывающая квадратная скобка 3"/>
          <p:cNvSpPr>
            <a:spLocks/>
          </p:cNvSpPr>
          <p:nvPr/>
        </p:nvSpPr>
        <p:spPr bwMode="auto">
          <a:xfrm>
            <a:off x="900113" y="5229225"/>
            <a:ext cx="44450" cy="431800"/>
          </a:xfrm>
          <a:prstGeom prst="rightBracket">
            <a:avLst>
              <a:gd name="adj" fmla="val 854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40974" name="Открывающая квадратная скобка 7"/>
          <p:cNvSpPr>
            <a:spLocks/>
          </p:cNvSpPr>
          <p:nvPr/>
        </p:nvSpPr>
        <p:spPr bwMode="auto">
          <a:xfrm>
            <a:off x="539750" y="5229225"/>
            <a:ext cx="46038" cy="431800"/>
          </a:xfrm>
          <a:prstGeom prst="leftBracket">
            <a:avLst>
              <a:gd name="adj" fmla="val 825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Название 1" descr="Large confetti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Прилад для вимірювання опору</a:t>
            </a:r>
          </a:p>
        </p:txBody>
      </p:sp>
      <p:pic>
        <p:nvPicPr>
          <p:cNvPr id="41986" name="Рисунок 1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916113"/>
            <a:ext cx="4291013" cy="429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Прямоугольник 3"/>
          <p:cNvSpPr>
            <a:spLocks noChangeArrowheads="1"/>
          </p:cNvSpPr>
          <p:nvPr/>
        </p:nvSpPr>
        <p:spPr bwMode="auto">
          <a:xfrm>
            <a:off x="5508625" y="2781300"/>
            <a:ext cx="36353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/>
              <a:t>Омме́тр</a:t>
            </a:r>
            <a:r>
              <a:rPr lang="ru-RU" sz="3600"/>
              <a:t> </a:t>
            </a:r>
          </a:p>
          <a:p>
            <a:pPr algn="ctr"/>
            <a:r>
              <a:rPr lang="ru-RU" sz="3600"/>
              <a:t>(</a:t>
            </a:r>
            <a:r>
              <a:rPr lang="ru-RU" sz="3600" i="1"/>
              <a:t>Ом</a:t>
            </a:r>
            <a:r>
              <a:rPr lang="ru-RU" sz="3600"/>
              <a:t> + дав.-грец. μετρεω  «вимірюю») 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 descr="Large confetti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Зовнішній вигляд оперів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1989138"/>
            <a:ext cx="3878262" cy="4437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>
            <a:grpSpLocks/>
          </p:cNvGrpSpPr>
          <p:nvPr/>
        </p:nvGrpSpPr>
        <p:grpSpPr bwMode="auto">
          <a:xfrm>
            <a:off x="900113" y="4221163"/>
            <a:ext cx="5270500" cy="2547937"/>
            <a:chOff x="1691680" y="1904256"/>
            <a:chExt cx="6048672" cy="3002632"/>
          </a:xfrm>
        </p:grpSpPr>
        <p:cxnSp>
          <p:nvCxnSpPr>
            <p:cNvPr id="44038" name="Прямая соединительная линия 4"/>
            <p:cNvCxnSpPr>
              <a:cxnSpLocks noChangeShapeType="1"/>
            </p:cNvCxnSpPr>
            <p:nvPr/>
          </p:nvCxnSpPr>
          <p:spPr bwMode="auto">
            <a:xfrm>
              <a:off x="1691680" y="2361456"/>
              <a:ext cx="6048672" cy="0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4039" name="Прямоугольник 2"/>
            <p:cNvSpPr>
              <a:spLocks noChangeArrowheads="1"/>
            </p:cNvSpPr>
            <p:nvPr/>
          </p:nvSpPr>
          <p:spPr bwMode="auto">
            <a:xfrm>
              <a:off x="2519772" y="2132856"/>
              <a:ext cx="2952328" cy="457200"/>
            </a:xfrm>
            <a:prstGeom prst="rect">
              <a:avLst/>
            </a:prstGeom>
            <a:solidFill>
              <a:srgbClr val="00206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cxnSp>
          <p:nvCxnSpPr>
            <p:cNvPr id="44040" name="Прямая соединительная линия 6"/>
            <p:cNvCxnSpPr>
              <a:cxnSpLocks noChangeShapeType="1"/>
            </p:cNvCxnSpPr>
            <p:nvPr/>
          </p:nvCxnSpPr>
          <p:spPr bwMode="auto">
            <a:xfrm>
              <a:off x="2242454" y="2361456"/>
              <a:ext cx="0" cy="2088232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4041" name="Прямая соединительная линия 8"/>
            <p:cNvCxnSpPr>
              <a:cxnSpLocks noChangeShapeType="1"/>
            </p:cNvCxnSpPr>
            <p:nvPr/>
          </p:nvCxnSpPr>
          <p:spPr bwMode="auto">
            <a:xfrm>
              <a:off x="5868144" y="2361456"/>
              <a:ext cx="0" cy="2088232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4042" name="Прямая соединительная линия 9"/>
            <p:cNvCxnSpPr>
              <a:cxnSpLocks noChangeShapeType="1"/>
            </p:cNvCxnSpPr>
            <p:nvPr/>
          </p:nvCxnSpPr>
          <p:spPr bwMode="auto">
            <a:xfrm>
              <a:off x="2242454" y="4449688"/>
              <a:ext cx="3625690" cy="0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44043" name="Группа 13"/>
            <p:cNvGrpSpPr>
              <a:grpSpLocks/>
            </p:cNvGrpSpPr>
            <p:nvPr/>
          </p:nvGrpSpPr>
          <p:grpSpPr bwMode="auto">
            <a:xfrm>
              <a:off x="6255223" y="1904256"/>
              <a:ext cx="914400" cy="914400"/>
              <a:chOff x="1115616" y="4653136"/>
              <a:chExt cx="914400" cy="914400"/>
            </a:xfrm>
          </p:grpSpPr>
          <p:sp>
            <p:nvSpPr>
              <p:cNvPr id="44048" name="Овал 11"/>
              <p:cNvSpPr>
                <a:spLocks noChangeArrowheads="1"/>
              </p:cNvSpPr>
              <p:nvPr/>
            </p:nvSpPr>
            <p:spPr bwMode="auto">
              <a:xfrm>
                <a:off x="1115616" y="4653136"/>
                <a:ext cx="914400" cy="914400"/>
              </a:xfrm>
              <a:prstGeom prst="ellipse">
                <a:avLst/>
              </a:prstGeom>
              <a:blipFill dpi="0" rotWithShape="1">
                <a:blip r:embed="rId2"/>
                <a:srcRect/>
                <a:tile tx="0" ty="0" sx="100000" sy="100000" flip="none" algn="tl"/>
              </a:blipFill>
              <a:ln w="444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864" y="4756393"/>
                <a:ext cx="631904" cy="70788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pPr>
                  <a:defRPr/>
                </a:pPr>
                <a:r>
                  <a:rPr lang="ru-RU">
                    <a:noFill/>
                    <a:latin typeface="Times New Roman" charset="0"/>
                  </a:rPr>
                  <a:t> </a:t>
                </a:r>
              </a:p>
            </p:txBody>
          </p:sp>
        </p:grpSp>
        <p:grpSp>
          <p:nvGrpSpPr>
            <p:cNvPr id="15" name="Группа 14"/>
            <p:cNvGrpSpPr/>
            <p:nvPr/>
          </p:nvGrpSpPr>
          <p:grpSpPr>
            <a:xfrm>
              <a:off x="3419872" y="3992488"/>
              <a:ext cx="914400" cy="914400"/>
              <a:chOff x="1115616" y="4653136"/>
              <a:chExt cx="914400" cy="914400"/>
            </a:xfrm>
            <a:blipFill>
              <a:blip r:embed="rId2"/>
              <a:tile tx="0" ty="0" sx="100000" sy="100000" flip="none" algn="tl"/>
            </a:blipFill>
          </p:grpSpPr>
          <p:sp>
            <p:nvSpPr>
              <p:cNvPr id="16" name="Овал 15"/>
              <p:cNvSpPr/>
              <p:nvPr/>
            </p:nvSpPr>
            <p:spPr bwMode="auto">
              <a:xfrm>
                <a:off x="1115616" y="4653136"/>
                <a:ext cx="914400" cy="914400"/>
              </a:xfrm>
              <a:prstGeom prst="ellipse">
                <a:avLst/>
              </a:prstGeom>
              <a:grpFill/>
              <a:ln w="444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>
                  <a:defRPr/>
                </a:pPr>
                <a:endParaRPr lang="ru-RU" dirty="0">
                  <a:latin typeface="Times New Roman" charset="0"/>
                </a:endParaRPr>
              </a:p>
            </p:txBody>
          </p:sp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452" y="4740055"/>
                <a:ext cx="644727" cy="70788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pPr>
                  <a:defRPr/>
                </a:pPr>
                <a:r>
                  <a:rPr lang="ru-RU">
                    <a:noFill/>
                    <a:latin typeface="Times New Roman" charset="0"/>
                  </a:rPr>
                  <a:t> </a:t>
                </a:r>
              </a:p>
            </p:txBody>
          </p:sp>
        </p:grpSp>
        <p:sp>
          <p:nvSpPr>
            <p:cNvPr id="44045" name="Овал 19"/>
            <p:cNvSpPr>
              <a:spLocks noChangeAspect="1"/>
            </p:cNvSpPr>
            <p:nvPr/>
          </p:nvSpPr>
          <p:spPr bwMode="auto">
            <a:xfrm>
              <a:off x="5778144" y="2271456"/>
              <a:ext cx="180000" cy="180000"/>
            </a:xfrm>
            <a:prstGeom prst="ellipse">
              <a:avLst/>
            </a:prstGeom>
            <a:solidFill>
              <a:srgbClr val="00206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4046" name="Овал 20"/>
            <p:cNvSpPr>
              <a:spLocks noChangeAspect="1"/>
            </p:cNvSpPr>
            <p:nvPr/>
          </p:nvSpPr>
          <p:spPr bwMode="auto">
            <a:xfrm>
              <a:off x="2152454" y="2285256"/>
              <a:ext cx="180000" cy="180000"/>
            </a:xfrm>
            <a:prstGeom prst="ellipse">
              <a:avLst/>
            </a:prstGeom>
            <a:solidFill>
              <a:srgbClr val="00206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2" name="Прямоугольник 21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650078" y="2070320"/>
              <a:ext cx="431528" cy="461665"/>
            </a:xfrm>
            <a:prstGeom prst="rect">
              <a:avLst/>
            </a:prstGeom>
            <a:blipFill rotWithShape="1">
              <a:blip r:embed="rId5"/>
              <a:stretch>
                <a:fillRect b="-12308"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ru-RU">
                  <a:noFill/>
                  <a:latin typeface="Times New Roman" charset="0"/>
                </a:rPr>
                <a:t> </a:t>
              </a:r>
            </a:p>
          </p:txBody>
        </p:sp>
      </p:grpSp>
      <p:pic>
        <p:nvPicPr>
          <p:cNvPr id="44034" name="Picture 4" descr="C:\Users\Denisovna\Downloads\line.gif"/>
          <p:cNvPicPr>
            <a:picLocks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35050" y="1520825"/>
            <a:ext cx="75961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87450" y="1700213"/>
            <a:ext cx="3186113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Название 3" descr="Large confetti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Визначення опору на практиці</a:t>
            </a:r>
          </a:p>
        </p:txBody>
      </p:sp>
      <p:sp>
        <p:nvSpPr>
          <p:cNvPr id="24" name="Название 3"/>
          <p:cNvSpPr txBox="1">
            <a:spLocks/>
          </p:cNvSpPr>
          <p:nvPr/>
        </p:nvSpPr>
        <p:spPr bwMode="auto">
          <a:xfrm>
            <a:off x="4932040" y="2276872"/>
            <a:ext cx="3240360" cy="1224136"/>
          </a:xfrm>
          <a:prstGeom prst="rect">
            <a:avLst/>
          </a:prstGeom>
          <a:solidFill>
            <a:schemeClr val="bg1"/>
          </a:solidFill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BottomRight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b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sz="6600" dirty="0" smtClean="0"/>
              <a:t> R = U/I</a:t>
            </a:r>
            <a:endParaRPr lang="ru-RU" sz="66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Группа 2"/>
          <p:cNvGrpSpPr>
            <a:grpSpLocks/>
          </p:cNvGrpSpPr>
          <p:nvPr/>
        </p:nvGrpSpPr>
        <p:grpSpPr bwMode="auto">
          <a:xfrm>
            <a:off x="1547813" y="1844675"/>
            <a:ext cx="6769100" cy="4392613"/>
            <a:chOff x="683568" y="1832364"/>
            <a:chExt cx="7387795" cy="4633276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7041" t="15141" r="21163" b="10377"/>
            <a:stretch/>
          </p:blipFill>
          <p:spPr bwMode="auto">
            <a:xfrm>
              <a:off x="683568" y="1832364"/>
              <a:ext cx="6890539" cy="4633276"/>
            </a:xfrm>
            <a:prstGeom prst="rect">
              <a:avLst/>
            </a:prstGeom>
            <a:noFill/>
            <a:ln w="63500" algn="in">
              <a:solidFill>
                <a:srgbClr val="F2F2F2"/>
              </a:solidFill>
              <a:miter lim="800000"/>
              <a:headEnd/>
              <a:tailEnd/>
            </a:ln>
            <a:effectLst>
              <a:outerShdw blurRad="63500" dist="1270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/>
            </a:extLst>
          </p:spPr>
        </p:pic>
        <p:grpSp>
          <p:nvGrpSpPr>
            <p:cNvPr id="45061" name="Группа 29"/>
            <p:cNvGrpSpPr>
              <a:grpSpLocks/>
            </p:cNvGrpSpPr>
            <p:nvPr/>
          </p:nvGrpSpPr>
          <p:grpSpPr bwMode="auto">
            <a:xfrm>
              <a:off x="971520" y="1911912"/>
              <a:ext cx="7099843" cy="4461098"/>
              <a:chOff x="971520" y="1911912"/>
              <a:chExt cx="7099843" cy="4461098"/>
            </a:xfrm>
          </p:grpSpPr>
          <p:sp>
            <p:nvSpPr>
              <p:cNvPr id="45066" name="TextBox 12"/>
              <p:cNvSpPr txBox="1">
                <a:spLocks noChangeArrowheads="1"/>
              </p:cNvSpPr>
              <p:nvPr/>
            </p:nvSpPr>
            <p:spPr bwMode="auto">
              <a:xfrm>
                <a:off x="2267664" y="5661727"/>
                <a:ext cx="122413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3600"/>
                  <a:t>10</a:t>
                </a:r>
                <a:endParaRPr lang="ru-RU" sz="3600"/>
              </a:p>
            </p:txBody>
          </p:sp>
          <p:sp>
            <p:nvSpPr>
              <p:cNvPr id="45067" name="TextBox 13"/>
              <p:cNvSpPr txBox="1">
                <a:spLocks noChangeArrowheads="1"/>
              </p:cNvSpPr>
              <p:nvPr/>
            </p:nvSpPr>
            <p:spPr bwMode="auto">
              <a:xfrm>
                <a:off x="3508439" y="5726679"/>
                <a:ext cx="122413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3600"/>
                  <a:t>20</a:t>
                </a:r>
                <a:endParaRPr lang="ru-RU" sz="3600"/>
              </a:p>
            </p:txBody>
          </p:sp>
          <p:grpSp>
            <p:nvGrpSpPr>
              <p:cNvPr id="45068" name="Группа 21"/>
              <p:cNvGrpSpPr>
                <a:grpSpLocks/>
              </p:cNvGrpSpPr>
              <p:nvPr/>
            </p:nvGrpSpPr>
            <p:grpSpPr bwMode="auto">
              <a:xfrm>
                <a:off x="1286120" y="1911912"/>
                <a:ext cx="6785243" cy="4113167"/>
                <a:chOff x="1286120" y="1911912"/>
                <a:chExt cx="6785243" cy="4113167"/>
              </a:xfrm>
            </p:grpSpPr>
            <p:grpSp>
              <p:nvGrpSpPr>
                <p:cNvPr id="45073" name="Группа 11"/>
                <p:cNvGrpSpPr>
                  <a:grpSpLocks/>
                </p:cNvGrpSpPr>
                <p:nvPr/>
              </p:nvGrpSpPr>
              <p:grpSpPr bwMode="auto">
                <a:xfrm>
                  <a:off x="1374619" y="1911912"/>
                  <a:ext cx="6696744" cy="4113167"/>
                  <a:chOff x="1403648" y="1984484"/>
                  <a:chExt cx="6696744" cy="4113167"/>
                </a:xfrm>
              </p:grpSpPr>
              <p:grpSp>
                <p:nvGrpSpPr>
                  <p:cNvPr id="45080" name="Группа 8"/>
                  <p:cNvGrpSpPr>
                    <a:grpSpLocks/>
                  </p:cNvGrpSpPr>
                  <p:nvPr/>
                </p:nvGrpSpPr>
                <p:grpSpPr bwMode="auto">
                  <a:xfrm>
                    <a:off x="1403648" y="2276872"/>
                    <a:ext cx="5256584" cy="3528392"/>
                    <a:chOff x="1403648" y="2276872"/>
                    <a:chExt cx="5256584" cy="3528392"/>
                  </a:xfrm>
                </p:grpSpPr>
                <p:cxnSp>
                  <p:nvCxnSpPr>
                    <p:cNvPr id="45083" name="Прямая со стрелкой 3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1403648" y="2276872"/>
                      <a:ext cx="0" cy="3528392"/>
                    </a:xfrm>
                    <a:prstGeom prst="straightConnector1">
                      <a:avLst/>
                    </a:prstGeom>
                    <a:noFill/>
                    <a:ln w="38100" algn="ctr">
                      <a:solidFill>
                        <a:srgbClr val="002060"/>
                      </a:solidFill>
                      <a:round/>
                      <a:headEnd/>
                      <a:tailEnd type="arrow" w="med" len="med"/>
                    </a:ln>
                  </p:spPr>
                </p:cxnSp>
                <p:cxnSp>
                  <p:nvCxnSpPr>
                    <p:cNvPr id="45084" name="Прямая со стрелкой 5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403648" y="5805264"/>
                      <a:ext cx="5256584" cy="0"/>
                    </a:xfrm>
                    <a:prstGeom prst="straightConnector1">
                      <a:avLst/>
                    </a:prstGeom>
                    <a:noFill/>
                    <a:ln w="38100" algn="ctr">
                      <a:solidFill>
                        <a:srgbClr val="002060"/>
                      </a:solidFill>
                      <a:round/>
                      <a:headEnd/>
                      <a:tailEnd type="arrow" w="med" len="med"/>
                    </a:ln>
                  </p:spPr>
                </p:cxnSp>
              </p:grpSp>
              <p:sp>
                <p:nvSpPr>
                  <p:cNvPr id="45081" name="Text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12617" y="1984484"/>
                    <a:ext cx="1296144" cy="5847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 sz="3200"/>
                      <a:t>I</a:t>
                    </a:r>
                    <a:r>
                      <a:rPr lang="ru-RU" sz="3200"/>
                      <a:t>,А</a:t>
                    </a:r>
                  </a:p>
                </p:txBody>
              </p:sp>
              <p:sp>
                <p:nvSpPr>
                  <p:cNvPr id="45082" name="Text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804248" y="5512876"/>
                    <a:ext cx="1296144" cy="5847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 sz="3200"/>
                      <a:t>U</a:t>
                    </a:r>
                    <a:r>
                      <a:rPr lang="ru-RU" sz="3200"/>
                      <a:t>,</a:t>
                    </a:r>
                    <a:r>
                      <a:rPr lang="en-US" sz="3200"/>
                      <a:t>B</a:t>
                    </a:r>
                    <a:endParaRPr lang="ru-RU" sz="3200"/>
                  </a:p>
                </p:txBody>
              </p:sp>
            </p:grpSp>
            <p:sp>
              <p:nvSpPr>
                <p:cNvPr id="45074" name="Овал 15"/>
                <p:cNvSpPr>
                  <a:spLocks noChangeAspect="1"/>
                </p:cNvSpPr>
                <p:nvPr/>
              </p:nvSpPr>
              <p:spPr bwMode="auto">
                <a:xfrm>
                  <a:off x="1318152" y="3498438"/>
                  <a:ext cx="144000" cy="144000"/>
                </a:xfrm>
                <a:prstGeom prst="ellipse">
                  <a:avLst/>
                </a:prstGeom>
                <a:solidFill>
                  <a:srgbClr val="00B0F0"/>
                </a:solidFill>
                <a:ln w="9525" algn="ctr">
                  <a:solidFill>
                    <a:srgbClr val="00B0F0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45075" name="Овал 16"/>
                <p:cNvSpPr>
                  <a:spLocks noChangeAspect="1"/>
                </p:cNvSpPr>
                <p:nvPr/>
              </p:nvSpPr>
              <p:spPr bwMode="auto">
                <a:xfrm>
                  <a:off x="1286120" y="4215261"/>
                  <a:ext cx="144000" cy="144000"/>
                </a:xfrm>
                <a:prstGeom prst="ellipse">
                  <a:avLst/>
                </a:prstGeom>
                <a:solidFill>
                  <a:srgbClr val="00B0F0"/>
                </a:solidFill>
                <a:ln w="9525" algn="ctr">
                  <a:solidFill>
                    <a:srgbClr val="00B0F0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45076" name="Овал 17"/>
                <p:cNvSpPr>
                  <a:spLocks noChangeAspect="1"/>
                </p:cNvSpPr>
                <p:nvPr/>
              </p:nvSpPr>
              <p:spPr bwMode="auto">
                <a:xfrm>
                  <a:off x="1302619" y="4874891"/>
                  <a:ext cx="144000" cy="144000"/>
                </a:xfrm>
                <a:prstGeom prst="ellipse">
                  <a:avLst/>
                </a:prstGeom>
                <a:solidFill>
                  <a:srgbClr val="00B0F0"/>
                </a:solidFill>
                <a:ln w="9525" algn="ctr">
                  <a:solidFill>
                    <a:srgbClr val="00B0F0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45077" name="Овал 18"/>
                <p:cNvSpPr>
                  <a:spLocks noChangeAspect="1"/>
                </p:cNvSpPr>
                <p:nvPr/>
              </p:nvSpPr>
              <p:spPr bwMode="auto">
                <a:xfrm>
                  <a:off x="3814018" y="5660691"/>
                  <a:ext cx="144000" cy="144000"/>
                </a:xfrm>
                <a:prstGeom prst="ellipse">
                  <a:avLst/>
                </a:prstGeom>
                <a:solidFill>
                  <a:srgbClr val="00B0F0"/>
                </a:solidFill>
                <a:ln w="9525" algn="ctr">
                  <a:solidFill>
                    <a:srgbClr val="00B0F0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45078" name="Овал 19"/>
                <p:cNvSpPr>
                  <a:spLocks noChangeAspect="1"/>
                </p:cNvSpPr>
                <p:nvPr/>
              </p:nvSpPr>
              <p:spPr bwMode="auto">
                <a:xfrm>
                  <a:off x="2555776" y="5660692"/>
                  <a:ext cx="144000" cy="144000"/>
                </a:xfrm>
                <a:prstGeom prst="ellipse">
                  <a:avLst/>
                </a:prstGeom>
                <a:solidFill>
                  <a:srgbClr val="00B0F0"/>
                </a:solidFill>
                <a:ln w="9525" algn="ctr">
                  <a:solidFill>
                    <a:srgbClr val="00B0F0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45079" name="Овал 20"/>
                <p:cNvSpPr>
                  <a:spLocks noChangeAspect="1"/>
                </p:cNvSpPr>
                <p:nvPr/>
              </p:nvSpPr>
              <p:spPr bwMode="auto">
                <a:xfrm>
                  <a:off x="1302619" y="5660691"/>
                  <a:ext cx="144000" cy="144000"/>
                </a:xfrm>
                <a:prstGeom prst="ellipse">
                  <a:avLst/>
                </a:prstGeom>
                <a:solidFill>
                  <a:srgbClr val="00B0F0"/>
                </a:solidFill>
                <a:ln w="9525" algn="ctr">
                  <a:solidFill>
                    <a:srgbClr val="00B0F0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45069" name="TextBox 22"/>
              <p:cNvSpPr txBox="1">
                <a:spLocks noChangeArrowheads="1"/>
              </p:cNvSpPr>
              <p:nvPr/>
            </p:nvSpPr>
            <p:spPr bwMode="auto">
              <a:xfrm>
                <a:off x="971520" y="3964095"/>
                <a:ext cx="122413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3600"/>
                  <a:t>2</a:t>
                </a:r>
                <a:endParaRPr lang="ru-RU" sz="3600"/>
              </a:p>
            </p:txBody>
          </p:sp>
          <p:sp>
            <p:nvSpPr>
              <p:cNvPr id="45070" name="TextBox 23"/>
              <p:cNvSpPr txBox="1">
                <a:spLocks noChangeArrowheads="1"/>
              </p:cNvSpPr>
              <p:nvPr/>
            </p:nvSpPr>
            <p:spPr bwMode="auto">
              <a:xfrm>
                <a:off x="1039487" y="3247272"/>
                <a:ext cx="122413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3600"/>
                  <a:t>3</a:t>
                </a:r>
                <a:endParaRPr lang="ru-RU" sz="3600"/>
              </a:p>
            </p:txBody>
          </p:sp>
          <p:sp>
            <p:nvSpPr>
              <p:cNvPr id="45071" name="TextBox 24"/>
              <p:cNvSpPr txBox="1">
                <a:spLocks noChangeArrowheads="1"/>
              </p:cNvSpPr>
              <p:nvPr/>
            </p:nvSpPr>
            <p:spPr bwMode="auto">
              <a:xfrm>
                <a:off x="971520" y="4623725"/>
                <a:ext cx="122413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3600"/>
                  <a:t>1</a:t>
                </a:r>
                <a:endParaRPr lang="ru-RU" sz="3600"/>
              </a:p>
            </p:txBody>
          </p:sp>
          <p:sp>
            <p:nvSpPr>
              <p:cNvPr id="45072" name="TextBox 25"/>
              <p:cNvSpPr txBox="1">
                <a:spLocks noChangeArrowheads="1"/>
              </p:cNvSpPr>
              <p:nvPr/>
            </p:nvSpPr>
            <p:spPr bwMode="auto">
              <a:xfrm>
                <a:off x="1007524" y="5481526"/>
                <a:ext cx="122413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3600"/>
                  <a:t>0</a:t>
                </a:r>
                <a:endParaRPr lang="ru-RU" sz="3600"/>
              </a:p>
            </p:txBody>
          </p:sp>
        </p:grpSp>
        <p:cxnSp>
          <p:nvCxnSpPr>
            <p:cNvPr id="45062" name="Прямая соединительная линия 27"/>
            <p:cNvCxnSpPr>
              <a:cxnSpLocks noChangeShapeType="1"/>
            </p:cNvCxnSpPr>
            <p:nvPr/>
          </p:nvCxnSpPr>
          <p:spPr bwMode="auto">
            <a:xfrm flipV="1">
              <a:off x="1374619" y="2996952"/>
              <a:ext cx="4709549" cy="2735740"/>
            </a:xfrm>
            <a:prstGeom prst="line">
              <a:avLst/>
            </a:prstGeom>
            <a:noFill/>
            <a:ln w="508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45063" name="Прямая соединительная линия 30"/>
            <p:cNvCxnSpPr>
              <a:cxnSpLocks noChangeShapeType="1"/>
            </p:cNvCxnSpPr>
            <p:nvPr/>
          </p:nvCxnSpPr>
          <p:spPr bwMode="auto">
            <a:xfrm flipV="1">
              <a:off x="1430120" y="2204299"/>
              <a:ext cx="3032282" cy="3456394"/>
            </a:xfrm>
            <a:prstGeom prst="line">
              <a:avLst/>
            </a:prstGeom>
            <a:noFill/>
            <a:ln w="50800" algn="ctr">
              <a:solidFill>
                <a:srgbClr val="002060"/>
              </a:solidFill>
              <a:round/>
              <a:headEnd/>
              <a:tailEnd/>
            </a:ln>
          </p:spPr>
        </p:cxnSp>
        <p:sp>
          <p:nvSpPr>
            <p:cNvPr id="45064" name="TextBox 32"/>
            <p:cNvSpPr txBox="1">
              <a:spLocks noChangeArrowheads="1"/>
            </p:cNvSpPr>
            <p:nvPr/>
          </p:nvSpPr>
          <p:spPr bwMode="auto">
            <a:xfrm>
              <a:off x="4179119" y="4277570"/>
              <a:ext cx="122413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600"/>
                <a:t>II</a:t>
              </a:r>
              <a:endParaRPr lang="ru-RU" sz="3600"/>
            </a:p>
          </p:txBody>
        </p:sp>
        <p:sp>
          <p:nvSpPr>
            <p:cNvPr id="45065" name="TextBox 33"/>
            <p:cNvSpPr txBox="1">
              <a:spLocks noChangeArrowheads="1"/>
            </p:cNvSpPr>
            <p:nvPr/>
          </p:nvSpPr>
          <p:spPr bwMode="auto">
            <a:xfrm>
              <a:off x="3238266" y="3502671"/>
              <a:ext cx="122413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600"/>
                <a:t>I</a:t>
              </a:r>
              <a:endParaRPr lang="ru-RU" sz="3600"/>
            </a:p>
          </p:txBody>
        </p:sp>
      </p:grpSp>
      <p:sp>
        <p:nvSpPr>
          <p:cNvPr id="45058" name="TextBox 34"/>
          <p:cNvSpPr txBox="1">
            <a:spLocks noChangeArrowheads="1"/>
          </p:cNvSpPr>
          <p:nvPr/>
        </p:nvSpPr>
        <p:spPr bwMode="auto">
          <a:xfrm>
            <a:off x="1162050" y="685800"/>
            <a:ext cx="77311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/>
              <a:t>Порівняйте опори провідник</a:t>
            </a:r>
            <a:r>
              <a:rPr lang="uk-UA" sz="4400"/>
              <a:t>і</a:t>
            </a:r>
            <a:r>
              <a:rPr lang="ru-RU" sz="4400"/>
              <a:t>в</a:t>
            </a:r>
          </a:p>
        </p:txBody>
      </p:sp>
      <p:pic>
        <p:nvPicPr>
          <p:cNvPr id="45059" name="Picture 4" descr="C:\Users\Denisovna\Downloads\line.gif"/>
          <p:cNvPicPr>
            <a:picLocks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5050" y="1520825"/>
            <a:ext cx="75961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вал 64"/>
          <p:cNvSpPr>
            <a:spLocks noChangeAspect="1"/>
          </p:cNvSpPr>
          <p:nvPr/>
        </p:nvSpPr>
        <p:spPr bwMode="auto">
          <a:xfrm>
            <a:off x="-1549400" y="3141663"/>
            <a:ext cx="180975" cy="179387"/>
          </a:xfrm>
          <a:prstGeom prst="ellipse">
            <a:avLst/>
          </a:prstGeom>
          <a:noFill/>
          <a:ln w="50800" cmpd="dbl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3" name="Прямоугольник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83568" y="5229200"/>
            <a:ext cx="2854884" cy="1057534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4" name="Прямоугольник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87624" y="0"/>
            <a:ext cx="1368153" cy="4616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5" name="Прямоугольник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5856" y="-12860"/>
            <a:ext cx="1222264" cy="46166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6" name="Прямоугольник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20072" y="1252"/>
            <a:ext cx="1158936" cy="46166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7" name="Прямоугольник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020272" y="16815"/>
            <a:ext cx="1292459" cy="46166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pic>
        <p:nvPicPr>
          <p:cNvPr id="47111" name="Picture 4" descr="C:\Users\Denisovna\Downloads\line.gif"/>
          <p:cNvPicPr>
            <a:picLocks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35050" y="1520825"/>
            <a:ext cx="75961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115616" y="404664"/>
            <a:ext cx="7772400" cy="1143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ru-RU" sz="6000" dirty="0" err="1" smtClean="0">
                <a:solidFill>
                  <a:srgbClr val="FF6600"/>
                </a:solidFill>
              </a:rPr>
              <a:t>Розв’язування</a:t>
            </a:r>
            <a:r>
              <a:rPr lang="ru-RU" sz="6000" dirty="0" smtClean="0">
                <a:solidFill>
                  <a:srgbClr val="FF6600"/>
                </a:solidFill>
              </a:rPr>
              <a:t> задач </a:t>
            </a:r>
            <a:endParaRPr lang="ru-RU" sz="6000" dirty="0">
              <a:solidFill>
                <a:srgbClr val="FF6600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611188" y="1905000"/>
            <a:ext cx="8532812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4000"/>
              <a:t>Знайти довжину провідника, який зроблено з мідної проволоки площею поперечного перетену 0,5 мм</a:t>
            </a:r>
            <a:r>
              <a:rPr lang="uk-UA" sz="4000" baseline="30000"/>
              <a:t>2</a:t>
            </a:r>
            <a:r>
              <a:rPr lang="uk-UA" sz="4000"/>
              <a:t>. За сили струму 100 мА напруга на цьому провіднику 2 В. 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15615" y="188640"/>
            <a:ext cx="1954509" cy="1261307"/>
          </a:xfrm>
          <a:prstGeom prst="rect">
            <a:avLst/>
          </a:prstGeom>
          <a:blipFill rotWithShape="1">
            <a:blip r:embed="rId2" cstate="print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4" name="Прямоугольник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21744" y="222284"/>
            <a:ext cx="1527598" cy="1240789"/>
          </a:xfrm>
          <a:prstGeom prst="rect">
            <a:avLst/>
          </a:prstGeom>
          <a:blipFill rotWithShape="1">
            <a:blip r:embed="rId3" cstate="print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5" name="Прямоугольник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13264" y="269347"/>
            <a:ext cx="1450654" cy="1146661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6" name="Прямоугольник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663917" y="265929"/>
            <a:ext cx="1700722" cy="1146661"/>
          </a:xfrm>
          <a:prstGeom prst="rect">
            <a:avLst/>
          </a:prstGeom>
          <a:blipFill rotWithShape="1">
            <a:blip r:embed="rId5" cstate="print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pic>
        <p:nvPicPr>
          <p:cNvPr id="48133" name="Picture 4" descr="C:\Users\Denisovna\Downloads\line.gif"/>
          <p:cNvPicPr>
            <a:picLocks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35050" y="1520825"/>
            <a:ext cx="75961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115616" y="404664"/>
            <a:ext cx="7772400" cy="1143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ru-RU" sz="6000" dirty="0" err="1" smtClean="0">
                <a:solidFill>
                  <a:srgbClr val="FF6600"/>
                </a:solidFill>
              </a:rPr>
              <a:t>Розв’язування</a:t>
            </a:r>
            <a:r>
              <a:rPr lang="ru-RU" sz="6000" dirty="0" smtClean="0">
                <a:solidFill>
                  <a:srgbClr val="FF6600"/>
                </a:solidFill>
              </a:rPr>
              <a:t> задач </a:t>
            </a:r>
            <a:endParaRPr lang="ru-RU" sz="6000" dirty="0">
              <a:solidFill>
                <a:srgbClr val="FF6600"/>
              </a:solidFill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611188" y="1905000"/>
            <a:ext cx="8532812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4000"/>
              <a:t>Знайти опір провідника мідної проволоки, маса якого 1 кг, а площа  поперечного перетену 0,1 мм</a:t>
            </a:r>
            <a:r>
              <a:rPr lang="uk-UA" sz="4000" baseline="30000"/>
              <a:t>2</a:t>
            </a:r>
            <a:r>
              <a:rPr lang="uk-UA" sz="4000"/>
              <a:t>. 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4" descr="C:\Users\Denisovna\Downloads\line.gif"/>
          <p:cNvPicPr>
            <a:picLocks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5050" y="1520825"/>
            <a:ext cx="75961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4" descr="C:\Users\Denisovna\Downloads\line.gif"/>
          <p:cNvPicPr>
            <a:picLocks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5050" y="1520825"/>
            <a:ext cx="75961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259632" y="0"/>
            <a:ext cx="1151926" cy="4616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6" name="Прямоугольник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59832" y="0"/>
            <a:ext cx="1267048" cy="46166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8" name="Прямоугольник 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88024" y="0"/>
            <a:ext cx="1220644" cy="46166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9" name="Прямоугольник 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732240" y="0"/>
            <a:ext cx="2303232" cy="46166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115616" y="404664"/>
            <a:ext cx="7772400" cy="1143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ru-RU" sz="6000" dirty="0" err="1" smtClean="0">
                <a:solidFill>
                  <a:srgbClr val="FF6600"/>
                </a:solidFill>
              </a:rPr>
              <a:t>Розв’язування</a:t>
            </a:r>
            <a:r>
              <a:rPr lang="ru-RU" sz="6000" dirty="0" smtClean="0">
                <a:solidFill>
                  <a:srgbClr val="FF6600"/>
                </a:solidFill>
              </a:rPr>
              <a:t> задач </a:t>
            </a:r>
            <a:endParaRPr lang="ru-RU" sz="6000" dirty="0">
              <a:solidFill>
                <a:srgbClr val="FF6600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611188" y="1905000"/>
            <a:ext cx="853281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/>
              <a:t>П</a:t>
            </a:r>
            <a:r>
              <a:rPr lang="uk-UA" sz="4000"/>
              <a:t>ри включенні у електричне коло провідника, діаметром 0,5 мм і довжиною 47 мм, напруга на ньому 1,2 В при силі струму у колі 1 А. Знайти питомий опір матеріалу провідника. 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4572000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211638" y="1773238"/>
            <a:ext cx="4498975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/>
              <a:t>На малюнку показаний графік падіння напруги на трьох послідовно з'єднаних провідниках однакової довжини і перетину. Як співвідносяться опори цих провідників?</a:t>
            </a:r>
            <a:endParaRPr lang="ru-RU" sz="3200"/>
          </a:p>
        </p:txBody>
      </p:sp>
      <p:sp>
        <p:nvSpPr>
          <p:cNvPr id="5" name="Прямоугольник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560505" y="5782973"/>
            <a:ext cx="4377930" cy="707886"/>
          </a:xfrm>
          <a:prstGeom prst="rect">
            <a:avLst/>
          </a:prstGeom>
          <a:blipFill rotWithShape="1">
            <a:blip r:embed="rId3" cstate="print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6" name="Овал 5"/>
          <p:cNvSpPr>
            <a:spLocks noChangeAspect="1"/>
          </p:cNvSpPr>
          <p:nvPr/>
        </p:nvSpPr>
        <p:spPr bwMode="auto">
          <a:xfrm>
            <a:off x="1306513" y="4710113"/>
            <a:ext cx="142875" cy="14446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8" name="Овал 7"/>
          <p:cNvSpPr>
            <a:spLocks noChangeAspect="1"/>
          </p:cNvSpPr>
          <p:nvPr/>
        </p:nvSpPr>
        <p:spPr bwMode="auto">
          <a:xfrm>
            <a:off x="1979613" y="2632075"/>
            <a:ext cx="144462" cy="144463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2060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" name="Прямоугольник 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23728" y="0"/>
            <a:ext cx="1007910" cy="46166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10" name="Прямоугольник 9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283968" y="0"/>
            <a:ext cx="1339056" cy="459319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13" name="Прямоугольник 1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516216" y="-28423"/>
            <a:ext cx="1364660" cy="46166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Times New Roman" charset="0"/>
              </a:rPr>
              <a:t> 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115616" y="404664"/>
            <a:ext cx="7772400" cy="1143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ru-RU" sz="6000" dirty="0" err="1" smtClean="0">
                <a:solidFill>
                  <a:srgbClr val="FF6600"/>
                </a:solidFill>
              </a:rPr>
              <a:t>Розв’язування</a:t>
            </a:r>
            <a:r>
              <a:rPr lang="ru-RU" sz="6000" dirty="0" smtClean="0">
                <a:solidFill>
                  <a:srgbClr val="FF6600"/>
                </a:solidFill>
              </a:rPr>
              <a:t> задач </a:t>
            </a:r>
            <a:endParaRPr lang="ru-RU" sz="60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Дом.завд.</a:t>
            </a:r>
            <a:endParaRPr lang="ru-RU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Розвязати задачу з 20го слайду.</a:t>
            </a:r>
            <a:endParaRPr lang="ru-R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исовая бумага">
  <a:themeElements>
    <a:clrScheme name="Рисовая бумага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Рисовая бумага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Рисовая бумага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исовая бумага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исовая бумага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исовая бумага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исовая бумага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Рисовая бумага">
  <a:themeElements>
    <a:clrScheme name="Рисовая бумага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Рисовая бумага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Рисовая бумага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исовая бумага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исовая бумага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исовая бумага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исовая бумага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2157</TotalTime>
  <Words>337</Words>
  <Application>Microsoft Macintosh PowerPoint</Application>
  <PresentationFormat>Экран (4:3)</PresentationFormat>
  <Paragraphs>64</Paragraphs>
  <Slides>21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Times New Roman</vt:lpstr>
      <vt:lpstr>Arial</vt:lpstr>
      <vt:lpstr>Wingdings</vt:lpstr>
      <vt:lpstr>Calibri</vt:lpstr>
      <vt:lpstr>Georgia</vt:lpstr>
      <vt:lpstr>Рисовая бумага</vt:lpstr>
      <vt:lpstr>1_Рисовая бумага</vt:lpstr>
      <vt:lpstr>Рисовая бумага</vt:lpstr>
      <vt:lpstr>Рисовая бумага</vt:lpstr>
      <vt:lpstr>1_Рисовая бумага</vt:lpstr>
      <vt:lpstr>Формула</vt:lpstr>
      <vt:lpstr>Слайд 1</vt:lpstr>
      <vt:lpstr>Закон Ома для ділянки кола. Опір провідників</vt:lpstr>
      <vt:lpstr>Залежність сили струму від напруги та опіру провідника</vt:lpstr>
      <vt:lpstr>1826 р.</vt:lpstr>
      <vt:lpstr>Закон Ома для ділянки кола </vt:lpstr>
      <vt:lpstr>Закон Ома проголошує, що</vt:lpstr>
      <vt:lpstr>Слайд 7</vt:lpstr>
      <vt:lpstr>В якому випадку на малюнку амперметр правильно підключений для вимірювання сили струму?</vt:lpstr>
      <vt:lpstr>Слайд 9</vt:lpstr>
      <vt:lpstr>Слайд 10</vt:lpstr>
      <vt:lpstr>Опір провідника R</vt:lpstr>
      <vt:lpstr>Питомий опір  ρ </vt:lpstr>
      <vt:lpstr>Прилад для вимірювання опору</vt:lpstr>
      <vt:lpstr>Зовнішній вигляд оперів</vt:lpstr>
      <vt:lpstr>Визначення опору на практиці</vt:lpstr>
      <vt:lpstr>Слайд 16</vt:lpstr>
      <vt:lpstr>Слайд 17</vt:lpstr>
      <vt:lpstr>Слайд 18</vt:lpstr>
      <vt:lpstr>Слайд 19</vt:lpstr>
      <vt:lpstr>Слайд 20</vt:lpstr>
      <vt:lpstr>Дом.завд.</vt:lpstr>
    </vt:vector>
  </TitlesOfParts>
  <Company>TVK28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162</cp:revision>
  <cp:lastPrinted>1601-01-01T00:00:00Z</cp:lastPrinted>
  <dcterms:created xsi:type="dcterms:W3CDTF">2005-03-28T08:56:23Z</dcterms:created>
  <dcterms:modified xsi:type="dcterms:W3CDTF">2021-03-11T03:24:45Z</dcterms:modified>
</cp:coreProperties>
</file>