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6" r:id="rId4"/>
    <p:sldId id="265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47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68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549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29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476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61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632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909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79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96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80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D1429-1E06-4162-82C9-209F6DE6C061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06546-9770-4426-92E5-2439A1832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89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6.png"/><Relationship Id="rId10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4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7517" y="598681"/>
            <a:ext cx="77806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chemeClr val="bg1"/>
                </a:solidFill>
                <a:latin typeface="Segoe Print" pitchFamily="2" charset="0"/>
              </a:rPr>
              <a:t>Фізика 9 клас</a:t>
            </a:r>
          </a:p>
          <a:p>
            <a:r>
              <a:rPr lang="uk-UA" sz="3600" dirty="0" smtClean="0">
                <a:solidFill>
                  <a:schemeClr val="bg1"/>
                </a:solidFill>
                <a:latin typeface="Segoe Print" pitchFamily="2" charset="0"/>
              </a:rPr>
              <a:t>Тема: «Рух </a:t>
            </a:r>
            <a:r>
              <a:rPr lang="uk-UA" sz="3600" dirty="0">
                <a:solidFill>
                  <a:schemeClr val="bg1"/>
                </a:solidFill>
                <a:latin typeface="Segoe Print" pitchFamily="2" charset="0"/>
              </a:rPr>
              <a:t>тіла під дією декількох сил</a:t>
            </a:r>
            <a:r>
              <a:rPr lang="uk-UA" sz="3600" dirty="0" smtClean="0">
                <a:solidFill>
                  <a:schemeClr val="bg1"/>
                </a:solidFill>
                <a:latin typeface="Segoe Print" pitchFamily="2" charset="0"/>
              </a:rPr>
              <a:t>.</a:t>
            </a:r>
            <a:endParaRPr lang="uk-UA" sz="3600" dirty="0">
              <a:solidFill>
                <a:schemeClr val="bg1"/>
              </a:solidFill>
              <a:latin typeface="Segoe Print" pitchFamily="2" charset="0"/>
            </a:endParaRPr>
          </a:p>
          <a:p>
            <a:r>
              <a:rPr lang="uk-UA" sz="3600" dirty="0" smtClean="0">
                <a:solidFill>
                  <a:schemeClr val="bg1"/>
                </a:solidFill>
                <a:latin typeface="Segoe Print" pitchFamily="2" charset="0"/>
              </a:rPr>
              <a:t>Розв'язування </a:t>
            </a:r>
            <a:r>
              <a:rPr lang="uk-UA" sz="3600" dirty="0" smtClean="0">
                <a:solidFill>
                  <a:schemeClr val="bg1"/>
                </a:solidFill>
                <a:latin typeface="Segoe Print" pitchFamily="2" charset="0"/>
              </a:rPr>
              <a:t>задач» </a:t>
            </a:r>
          </a:p>
          <a:p>
            <a:r>
              <a:rPr lang="uk-UA" sz="3600" dirty="0" err="1" smtClean="0">
                <a:solidFill>
                  <a:schemeClr val="bg1"/>
                </a:solidFill>
                <a:latin typeface="Segoe Print" pitchFamily="2" charset="0"/>
              </a:rPr>
              <a:t>Дом</a:t>
            </a:r>
            <a:r>
              <a:rPr lang="uk-UA" sz="3600" dirty="0" smtClean="0">
                <a:solidFill>
                  <a:schemeClr val="bg1"/>
                </a:solidFill>
                <a:latin typeface="Segoe Print" pitchFamily="2" charset="0"/>
              </a:rPr>
              <a:t>. робота: </a:t>
            </a:r>
            <a:r>
              <a:rPr lang="uk-UA" sz="3600" dirty="0">
                <a:solidFill>
                  <a:schemeClr val="bg1"/>
                </a:solidFill>
                <a:latin typeface="Segoe Print" panose="02000600000000000000" pitchFamily="2" charset="0"/>
              </a:rPr>
              <a:t>повторити параграф </a:t>
            </a:r>
            <a:r>
              <a:rPr lang="uk-UA" sz="36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34, вправа 34 №4</a:t>
            </a:r>
            <a:endParaRPr lang="ru-RU" sz="3600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9841" y="4511360"/>
            <a:ext cx="3514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chemeClr val="bg1"/>
                </a:solidFill>
                <a:latin typeface="Segoe Print" pitchFamily="2" charset="0"/>
              </a:rPr>
              <a:t>Фізика 9 клас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120" y="6574725"/>
            <a:ext cx="2335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2">
                    <a:lumMod val="50000"/>
                  </a:schemeClr>
                </a:solidFill>
              </a:rPr>
              <a:t>8 клас. Розв'язування задач.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7474" y="6574725"/>
            <a:ext cx="1690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2">
                    <a:lumMod val="50000"/>
                  </a:schemeClr>
                </a:solidFill>
              </a:rPr>
              <a:t>Наталія Солдатенко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3661">
            <a:off x="577703" y="4538811"/>
            <a:ext cx="1847850" cy="2015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7477">
            <a:off x="1127816" y="4684404"/>
            <a:ext cx="1819275" cy="1906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04" y="4687366"/>
            <a:ext cx="1838325" cy="2062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69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9" y="0"/>
            <a:ext cx="9144000" cy="6858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120" y="6574725"/>
            <a:ext cx="2335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2">
                    <a:lumMod val="50000"/>
                  </a:schemeClr>
                </a:solidFill>
              </a:rPr>
              <a:t>8 клас. Розв'язування задач.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7474" y="6574725"/>
            <a:ext cx="1690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2">
                    <a:lumMod val="50000"/>
                  </a:schemeClr>
                </a:solidFill>
              </a:rPr>
              <a:t>Наталія Солдатенко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139" y="404664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Дано: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20415" y="3876926"/>
                <a:ext cx="85760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uk-UA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b="0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Р</m:t>
                          </m:r>
                        </m:e>
                        <m:sub>
                          <m:r>
                            <a:rPr lang="uk-UA" b="0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uk-UA" b="0" i="1" dirty="0" smtClean="0">
                          <a:solidFill>
                            <a:schemeClr val="bg1"/>
                          </a:solidFill>
                          <a:latin typeface="Cambria Math"/>
                        </a:rPr>
                        <m:t>−?</m:t>
                      </m:r>
                    </m:oMath>
                  </m:oMathPara>
                </a14:m>
                <a:endParaRPr lang="uk-UA" b="0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Р</m:t>
                        </m:r>
                      </m:e>
                      <m:sub>
                        <m:r>
                          <a:rPr lang="uk-UA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dirty="0" smtClean="0">
                    <a:solidFill>
                      <a:schemeClr val="bg1"/>
                    </a:solidFill>
                    <a:latin typeface="Segoe Print" pitchFamily="2" charset="0"/>
                  </a:rPr>
                  <a:t>-?</a:t>
                </a:r>
                <a:endParaRPr lang="ru-RU" dirty="0">
                  <a:solidFill>
                    <a:schemeClr val="bg1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15" y="3876926"/>
                <a:ext cx="857607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150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63773" y="930917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m</a:t>
            </a:r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=70 кг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48407" y="3227833"/>
            <a:ext cx="23513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699792" y="404664"/>
            <a:ext cx="0" cy="58104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0517" y="3453502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Знайти: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3737" y="6030426"/>
            <a:ext cx="19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Відповідь: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 14H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671338" y="1697351"/>
                <a:ext cx="45742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  <a:latin typeface="Segoe Print" pitchFamily="2" charset="0"/>
                  </a:rPr>
                  <a:t>1.</a:t>
                </a:r>
                <a:r>
                  <a:rPr lang="ru-RU" dirty="0" smtClean="0">
                    <a:solidFill>
                      <a:schemeClr val="bg1"/>
                    </a:solidFill>
                    <a:latin typeface="Segoe Print" pitchFamily="2" charset="0"/>
                  </a:rPr>
                  <a:t>Рух</a:t>
                </a:r>
                <a:r>
                  <a:rPr lang="en-US" dirty="0" smtClean="0">
                    <a:solidFill>
                      <a:schemeClr val="bg1"/>
                    </a:solidFill>
                    <a:latin typeface="Segoe Print" pitchFamily="2" charset="0"/>
                  </a:rPr>
                  <a:t> </a:t>
                </a:r>
                <a:r>
                  <a:rPr lang="ru-RU" dirty="0" err="1" smtClean="0">
                    <a:solidFill>
                      <a:schemeClr val="bg1"/>
                    </a:solidFill>
                    <a:latin typeface="Segoe Print" pitchFamily="2" charset="0"/>
                  </a:rPr>
                  <a:t>рівноприскорений</a:t>
                </a:r>
                <a:r>
                  <a:rPr lang="ru-RU" dirty="0" smtClean="0">
                    <a:solidFill>
                      <a:schemeClr val="bg1"/>
                    </a:solidFill>
                    <a:latin typeface="Segoe Print" pitchFamily="2" charset="0"/>
                  </a:rPr>
                  <a:t>:</a:t>
                </a:r>
                <a:r>
                  <a:rPr lang="en-US" dirty="0" smtClean="0">
                    <a:solidFill>
                      <a:schemeClr val="bg1"/>
                    </a:solidFill>
                    <a:latin typeface="Segoe Print" pitchFamily="2" charset="0"/>
                  </a:rPr>
                  <a:t> mg+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bg1"/>
                    </a:solidFill>
                    <a:latin typeface="Segoe Print" pitchFamily="2" charset="0"/>
                  </a:rPr>
                  <a:t>=</a:t>
                </a:r>
                <a:r>
                  <a:rPr lang="en-US" dirty="0">
                    <a:solidFill>
                      <a:schemeClr val="bg1"/>
                    </a:solidFill>
                    <a:latin typeface="Segoe Print" pitchFamily="2" charset="0"/>
                  </a:rPr>
                  <a:t>m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white"/>
                            </a:solidFill>
                            <a:latin typeface="Segoe Print" pitchFamily="2" charset="0"/>
                          </a:rPr>
                          <m:t>а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ru-RU" dirty="0">
                  <a:solidFill>
                    <a:schemeClr val="bg1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338" y="1697351"/>
                <a:ext cx="4574201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065" t="-655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022750" y="250589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Розв'язання: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96143" y="554986"/>
            <a:ext cx="3916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Запишемо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другий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закон </a:t>
            </a:r>
          </a:p>
          <a:p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Ньютона у векторному 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Вигляді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для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кожного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випадку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: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	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09546" y="2147614"/>
            <a:ext cx="586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Знайдемо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проекції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сил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на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вісь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ОY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" y="4873060"/>
            <a:ext cx="4384354" cy="1895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3843" y="4974287"/>
            <a:ext cx="41209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Людина	</a:t>
            </a:r>
            <a:r>
              <a:rPr lang="ru-RU" dirty="0" err="1" smtClean="0"/>
              <a:t>масою</a:t>
            </a:r>
            <a:r>
              <a:rPr lang="ru-RU" dirty="0" smtClean="0"/>
              <a:t> 70 кг </a:t>
            </a:r>
            <a:r>
              <a:rPr lang="ru-RU" dirty="0" err="1" smtClean="0"/>
              <a:t>зайшла</a:t>
            </a:r>
            <a:r>
              <a:rPr lang="ru-RU" dirty="0" smtClean="0"/>
              <a:t> в </a:t>
            </a:r>
            <a:r>
              <a:rPr lang="ru-RU" dirty="0" err="1" smtClean="0"/>
              <a:t>ліфт</a:t>
            </a:r>
            <a:r>
              <a:rPr lang="ru-RU" dirty="0" smtClean="0"/>
              <a:t>. </a:t>
            </a:r>
            <a:r>
              <a:rPr lang="ru-RU" dirty="0" err="1" smtClean="0"/>
              <a:t>Ліфт</a:t>
            </a:r>
            <a:r>
              <a:rPr lang="ru-RU" dirty="0" smtClean="0"/>
              <a:t> </a:t>
            </a:r>
            <a:r>
              <a:rPr lang="ru-RU" dirty="0" err="1" smtClean="0"/>
              <a:t>починає</a:t>
            </a:r>
            <a:r>
              <a:rPr lang="ru-RU" dirty="0" smtClean="0"/>
              <a:t> </a:t>
            </a:r>
            <a:r>
              <a:rPr lang="ru-RU" dirty="0" err="1" smtClean="0"/>
              <a:t>рух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прискоренням</a:t>
            </a:r>
            <a:r>
              <a:rPr lang="ru-RU" dirty="0" smtClean="0"/>
              <a:t> 0,2м/с </a:t>
            </a:r>
            <a:r>
              <a:rPr lang="ru-RU" dirty="0"/>
              <a:t>2 </a:t>
            </a:r>
            <a:r>
              <a:rPr lang="ru-RU" dirty="0" smtClean="0"/>
              <a:t>, </a:t>
            </a:r>
            <a:r>
              <a:rPr lang="ru-RU" dirty="0" err="1" smtClean="0"/>
              <a:t>напрямленим</a:t>
            </a:r>
            <a:r>
              <a:rPr lang="ru-RU" dirty="0" smtClean="0"/>
              <a:t> </a:t>
            </a:r>
            <a:r>
              <a:rPr lang="ru-RU" dirty="0" err="1" smtClean="0"/>
              <a:t>угору</a:t>
            </a:r>
            <a:r>
              <a:rPr lang="ru-RU" dirty="0" smtClean="0"/>
              <a:t>, а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піднімається</a:t>
            </a:r>
            <a:r>
              <a:rPr lang="ru-RU" dirty="0" smtClean="0"/>
              <a:t> з </a:t>
            </a:r>
            <a:r>
              <a:rPr lang="ru-RU" dirty="0" err="1" smtClean="0"/>
              <a:t>незмінною</a:t>
            </a:r>
            <a:r>
              <a:rPr lang="ru-RU" dirty="0" smtClean="0"/>
              <a:t> </a:t>
            </a:r>
            <a:r>
              <a:rPr lang="ru-RU" dirty="0" err="1" smtClean="0"/>
              <a:t>швидкістю</a:t>
            </a:r>
            <a:r>
              <a:rPr lang="ru-RU" dirty="0" smtClean="0"/>
              <a:t>. На </a:t>
            </a:r>
            <a:r>
              <a:rPr lang="ru-RU" dirty="0" err="1" smtClean="0"/>
              <a:t>скільки</a:t>
            </a:r>
            <a:r>
              <a:rPr lang="ru-RU" dirty="0" smtClean="0"/>
              <a:t> </a:t>
            </a:r>
            <a:r>
              <a:rPr lang="ru-RU" dirty="0" err="1" smtClean="0"/>
              <a:t>змінюється</a:t>
            </a:r>
            <a:r>
              <a:rPr lang="ru-RU" dirty="0" smtClean="0"/>
              <a:t> вага</a:t>
            </a:r>
            <a:r>
              <a:rPr lang="ru-RU" dirty="0"/>
              <a:t>	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руху</a:t>
            </a:r>
            <a:r>
              <a:rPr lang="ru-RU" dirty="0"/>
              <a:t>?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5091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63773" y="2183581"/>
                <a:ext cx="13419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g=10</a:t>
                </a:r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м/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с</m:t>
                        </m:r>
                      </m:e>
                      <m:sup>
                        <m:r>
                          <a:rPr lang="uk-UA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73" y="2183581"/>
                <a:ext cx="1341970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4091" t="-655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65" y="1566383"/>
            <a:ext cx="2555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92" y="1583378"/>
            <a:ext cx="2555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7" y="1573893"/>
            <a:ext cx="2555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163773" y="1697354"/>
                <a:ext cx="7408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white"/>
                            </a:solidFill>
                            <a:latin typeface="Segoe Print" pitchFamily="2" charset="0"/>
                          </a:rPr>
                          <m:t>а</m:t>
                        </m:r>
                      </m:e>
                      <m:sub>
                        <m:r>
                          <a:rPr lang="uk-UA" b="0" i="1" dirty="0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=0</a:t>
                </a:r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73" y="1697354"/>
                <a:ext cx="740844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6557" r="-7438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2756903" y="2533481"/>
                <a:ext cx="2346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O</a:t>
                </a:r>
                <a:r>
                  <a:rPr lang="uk-UA" dirty="0">
                    <a:solidFill>
                      <a:prstClr val="white"/>
                    </a:solidFill>
                    <a:latin typeface="Segoe Print" pitchFamily="2" charset="0"/>
                  </a:rPr>
                  <a:t>У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:</a:t>
                </a:r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 </a:t>
                </a:r>
                <a:r>
                  <a:rPr lang="uk-UA" dirty="0">
                    <a:solidFill>
                      <a:prstClr val="white"/>
                    </a:solidFill>
                    <a:latin typeface="Segoe Print" pitchFamily="2" charset="0"/>
                  </a:rPr>
                  <a:t> </a:t>
                </a:r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-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mg</a:t>
                </a:r>
                <a14:m>
                  <m:oMath xmlns:m="http://schemas.openxmlformats.org/officeDocument/2006/math">
                    <m:r>
                      <a:rPr lang="uk-UA">
                        <a:solidFill>
                          <a:prstClr val="white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>
                    <a:solidFill>
                      <a:prstClr val="white"/>
                    </a:solidFill>
                    <a:latin typeface="Segoe Print" pitchFamily="2" charset="0"/>
                  </a:rPr>
                  <a:t>=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m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white"/>
                            </a:solidFill>
                            <a:latin typeface="Segoe Print" pitchFamily="2" charset="0"/>
                          </a:rPr>
                          <m:t>а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903" y="2533481"/>
                <a:ext cx="2346027" cy="369332"/>
              </a:xfrm>
              <a:prstGeom prst="rect">
                <a:avLst/>
              </a:prstGeom>
              <a:blipFill rotWithShape="1">
                <a:blip r:embed="rId9"/>
                <a:stretch>
                  <a:fillRect l="-2078" t="-6667" b="-2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630804" y="2524159"/>
                <a:ext cx="26179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>
                    <a:solidFill>
                      <a:prstClr val="white"/>
                    </a:solidFill>
                    <a:latin typeface="Segoe Print" pitchFamily="2" charset="0"/>
                  </a:rPr>
                  <a:t>=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m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white"/>
                            </a:solidFill>
                            <a:latin typeface="Segoe Print" pitchFamily="2" charset="0"/>
                          </a:rPr>
                          <m:t>а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+mg=m(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white"/>
                            </a:solidFill>
                            <a:latin typeface="Segoe Print" pitchFamily="2" charset="0"/>
                          </a:rPr>
                          <m:t>а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+g)</a:t>
                </a:r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0804" y="2524159"/>
                <a:ext cx="2617961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6557" r="-1865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780415" y="3777194"/>
                <a:ext cx="1088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uk-UA" i="1">
                        <a:solidFill>
                          <a:prstClr val="white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solidFill>
                      <a:schemeClr val="bg1"/>
                    </a:solidFill>
                    <a:latin typeface="Segoe Print" pitchFamily="2" charset="0"/>
                  </a:rPr>
                  <a:t>=mg</a:t>
                </a:r>
                <a:r>
                  <a:rPr lang="uk-UA" dirty="0" smtClean="0">
                    <a:solidFill>
                      <a:schemeClr val="bg1"/>
                    </a:solidFill>
                    <a:latin typeface="Segoe Print" pitchFamily="2" charset="0"/>
                  </a:rPr>
                  <a:t>    </a:t>
                </a:r>
                <a:endParaRPr lang="ru-RU" dirty="0">
                  <a:solidFill>
                    <a:schemeClr val="bg1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415" y="3777194"/>
                <a:ext cx="1088220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6667" b="-2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Прямая со стрелкой 61"/>
          <p:cNvCxnSpPr/>
          <p:nvPr/>
        </p:nvCxnSpPr>
        <p:spPr>
          <a:xfrm>
            <a:off x="4386231" y="3994586"/>
            <a:ext cx="21602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386232" y="4223091"/>
            <a:ext cx="4679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Вага </a:t>
            </a:r>
            <a:r>
              <a:rPr lang="ru-RU" dirty="0" err="1" smtClean="0">
                <a:solidFill>
                  <a:schemeClr val="bg1"/>
                </a:solidFill>
              </a:rPr>
              <a:t>тіла</a:t>
            </a:r>
            <a:r>
              <a:rPr lang="ru-RU" dirty="0">
                <a:solidFill>
                  <a:schemeClr val="bg1"/>
                </a:solidFill>
              </a:rPr>
              <a:t>	 </a:t>
            </a:r>
            <a:r>
              <a:rPr lang="ru-RU" dirty="0" smtClean="0">
                <a:solidFill>
                  <a:schemeClr val="bg1"/>
                </a:solidFill>
              </a:rPr>
              <a:t>— </a:t>
            </a:r>
            <a:r>
              <a:rPr lang="ru-RU" dirty="0" err="1" smtClean="0">
                <a:solidFill>
                  <a:schemeClr val="bg1"/>
                </a:solidFill>
              </a:rPr>
              <a:t>це</a:t>
            </a:r>
            <a:r>
              <a:rPr lang="ru-RU" dirty="0" smtClean="0">
                <a:solidFill>
                  <a:schemeClr val="bg1"/>
                </a:solidFill>
              </a:rPr>
              <a:t> сила, </a:t>
            </a:r>
            <a:r>
              <a:rPr lang="ru-RU" dirty="0" err="1" smtClean="0">
                <a:solidFill>
                  <a:schemeClr val="bg1"/>
                </a:solidFill>
              </a:rPr>
              <a:t>якадіє</a:t>
            </a:r>
            <a:r>
              <a:rPr lang="ru-RU" dirty="0">
                <a:solidFill>
                  <a:schemeClr val="bg1"/>
                </a:solidFill>
              </a:rPr>
              <a:t>	 </a:t>
            </a:r>
            <a:r>
              <a:rPr lang="ru-RU" dirty="0" smtClean="0">
                <a:solidFill>
                  <a:schemeClr val="bg1"/>
                </a:solidFill>
              </a:rPr>
              <a:t>на опору—</a:t>
            </a:r>
            <a:r>
              <a:rPr lang="ru-RU" dirty="0" err="1" smtClean="0">
                <a:solidFill>
                  <a:schemeClr val="bg1"/>
                </a:solidFill>
              </a:rPr>
              <a:t>ліфт</a:t>
            </a:r>
            <a:r>
              <a:rPr lang="ru-RU" dirty="0" smtClean="0">
                <a:solidFill>
                  <a:schemeClr val="bg1"/>
                </a:solidFill>
              </a:rPr>
              <a:t>. За </a:t>
            </a:r>
            <a:r>
              <a:rPr lang="ru-RU" dirty="0" err="1" smtClean="0">
                <a:solidFill>
                  <a:schemeClr val="bg1"/>
                </a:solidFill>
              </a:rPr>
              <a:t>третім</a:t>
            </a:r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ru-RU" dirty="0" smtClean="0">
                <a:solidFill>
                  <a:schemeClr val="bg1"/>
                </a:solidFill>
              </a:rPr>
              <a:t> законом  Ньютона </a:t>
            </a:r>
            <a:r>
              <a:rPr lang="en-US" dirty="0" smtClean="0">
                <a:solidFill>
                  <a:schemeClr val="bg1"/>
                </a:solidFill>
              </a:rPr>
              <a:t>P </a:t>
            </a:r>
            <a:r>
              <a:rPr lang="en-US" dirty="0">
                <a:solidFill>
                  <a:schemeClr val="bg1"/>
                </a:solidFill>
              </a:rPr>
              <a:t>= </a:t>
            </a:r>
            <a:r>
              <a:rPr lang="en-US" dirty="0" smtClean="0">
                <a:solidFill>
                  <a:schemeClr val="bg1"/>
                </a:solidFill>
              </a:rPr>
              <a:t>N (</a:t>
            </a:r>
            <a:r>
              <a:rPr lang="ru-RU" dirty="0" smtClean="0">
                <a:solidFill>
                  <a:schemeClr val="bg1"/>
                </a:solidFill>
              </a:rPr>
              <a:t>з </a:t>
            </a:r>
            <a:r>
              <a:rPr lang="ru-RU" dirty="0" err="1" smtClean="0">
                <a:solidFill>
                  <a:schemeClr val="bg1"/>
                </a:solidFill>
              </a:rPr>
              <a:t>якою</a:t>
            </a:r>
            <a:r>
              <a:rPr lang="ru-RU" dirty="0" smtClean="0">
                <a:solidFill>
                  <a:schemeClr val="bg1"/>
                </a:solidFill>
              </a:rPr>
              <a:t> силою </a:t>
            </a:r>
            <a:r>
              <a:rPr lang="ru-RU" dirty="0" err="1" smtClean="0">
                <a:solidFill>
                  <a:schemeClr val="bg1"/>
                </a:solidFill>
              </a:rPr>
              <a:t>тіло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діє</a:t>
            </a:r>
            <a:r>
              <a:rPr lang="ru-RU" dirty="0" smtClean="0">
                <a:solidFill>
                  <a:schemeClr val="bg1"/>
                </a:solidFill>
              </a:rPr>
              <a:t> на опору, з такою самою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силою опора </a:t>
            </a:r>
            <a:r>
              <a:rPr lang="ru-RU" dirty="0" err="1" smtClean="0">
                <a:solidFill>
                  <a:schemeClr val="bg1"/>
                </a:solidFill>
              </a:rPr>
              <a:t>діє</a:t>
            </a:r>
            <a:r>
              <a:rPr lang="ru-RU" dirty="0" smtClean="0">
                <a:solidFill>
                  <a:schemeClr val="bg1"/>
                </a:solidFill>
              </a:rPr>
              <a:t> на </a:t>
            </a:r>
            <a:r>
              <a:rPr lang="ru-RU" dirty="0" err="1" smtClean="0">
                <a:solidFill>
                  <a:schemeClr val="bg1"/>
                </a:solidFill>
              </a:rPr>
              <a:t>тіло</a:t>
            </a:r>
            <a:r>
              <a:rPr lang="ru-RU" dirty="0">
                <a:solidFill>
                  <a:schemeClr val="bg1"/>
                </a:solidFill>
              </a:rPr>
              <a:t>).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63773" y="1254082"/>
                <a:ext cx="16609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white"/>
                            </a:solidFill>
                            <a:latin typeface="Segoe Print" pitchFamily="2" charset="0"/>
                          </a:rPr>
                          <m:t>а</m:t>
                        </m:r>
                      </m:e>
                      <m:sub>
                        <m:r>
                          <a:rPr lang="uk-UA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=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0</a:t>
                </a:r>
                <a:r>
                  <a:rPr lang="uk-UA" dirty="0">
                    <a:solidFill>
                      <a:prstClr val="white"/>
                    </a:solidFill>
                    <a:latin typeface="Segoe Print" pitchFamily="2" charset="0"/>
                  </a:rPr>
                  <a:t>.2 м/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с</m:t>
                        </m:r>
                      </m:e>
                      <m:sup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73" y="1254082"/>
                <a:ext cx="1660904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6667" b="-2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221" y="23453"/>
            <a:ext cx="2398252" cy="155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>
            <a:off x="5220072" y="2718147"/>
            <a:ext cx="360040" cy="19432"/>
          </a:xfrm>
          <a:prstGeom prst="straightConnector1">
            <a:avLst/>
          </a:prstGeom>
          <a:ln>
            <a:solidFill>
              <a:schemeClr val="bg1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2739324" y="3043167"/>
                <a:ext cx="35990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2.</a:t>
                </a:r>
                <a:r>
                  <a:rPr lang="ru-RU" dirty="0">
                    <a:solidFill>
                      <a:prstClr val="white"/>
                    </a:solidFill>
                    <a:latin typeface="Segoe Print" pitchFamily="2" charset="0"/>
                  </a:rPr>
                  <a:t>Рух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 </a:t>
                </a:r>
                <a:r>
                  <a:rPr lang="ru-RU" dirty="0" err="1" smtClean="0">
                    <a:solidFill>
                      <a:prstClr val="white"/>
                    </a:solidFill>
                    <a:latin typeface="Segoe Print" pitchFamily="2" charset="0"/>
                  </a:rPr>
                  <a:t>рівно</a:t>
                </a:r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мір</a:t>
                </a:r>
                <a:r>
                  <a:rPr lang="ru-RU" dirty="0" err="1" smtClean="0">
                    <a:solidFill>
                      <a:prstClr val="white"/>
                    </a:solidFill>
                    <a:latin typeface="Segoe Print" pitchFamily="2" charset="0"/>
                  </a:rPr>
                  <a:t>ний</a:t>
                </a:r>
                <a:r>
                  <a:rPr lang="ru-RU" dirty="0">
                    <a:solidFill>
                      <a:prstClr val="white"/>
                    </a:solidFill>
                    <a:latin typeface="Segoe Print" pitchFamily="2" charset="0"/>
                  </a:rPr>
                  <a:t>: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 mg+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uk-UA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=</a:t>
                </a:r>
                <a:r>
                  <a:rPr lang="uk-UA" dirty="0">
                    <a:solidFill>
                      <a:prstClr val="white"/>
                    </a:solidFill>
                    <a:latin typeface="Segoe Print" pitchFamily="2" charset="0"/>
                  </a:rPr>
                  <a:t>0</a:t>
                </a:r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9324" y="3043167"/>
                <a:ext cx="3599062" cy="369332"/>
              </a:xfrm>
              <a:prstGeom prst="rect">
                <a:avLst/>
              </a:prstGeom>
              <a:blipFill rotWithShape="1">
                <a:blip r:embed="rId15"/>
                <a:stretch>
                  <a:fillRect l="-1354" t="-6557" r="-1015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525" y="2925763"/>
            <a:ext cx="2555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780" y="2925763"/>
            <a:ext cx="2555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2756903" y="335467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solidFill>
                  <a:prstClr val="white"/>
                </a:solidFill>
                <a:latin typeface="Segoe Print" pitchFamily="2" charset="0"/>
              </a:rPr>
              <a:t>Знайдемо</a:t>
            </a:r>
            <a:r>
              <a:rPr lang="ru-RU" dirty="0">
                <a:solidFill>
                  <a:prstClr val="white"/>
                </a:solidFill>
                <a:latin typeface="Segoe Print" pitchFamily="2" charset="0"/>
              </a:rPr>
              <a:t> </a:t>
            </a:r>
            <a:r>
              <a:rPr lang="ru-RU" dirty="0" err="1">
                <a:solidFill>
                  <a:prstClr val="white"/>
                </a:solidFill>
                <a:latin typeface="Segoe Print" pitchFamily="2" charset="0"/>
              </a:rPr>
              <a:t>проекції</a:t>
            </a:r>
            <a:r>
              <a:rPr lang="ru-RU" dirty="0">
                <a:solidFill>
                  <a:prstClr val="white"/>
                </a:solidFill>
                <a:latin typeface="Segoe Print" pitchFamily="2" charset="0"/>
              </a:rPr>
              <a:t> сил	на </a:t>
            </a:r>
            <a:r>
              <a:rPr lang="ru-RU" dirty="0" smtClean="0">
                <a:solidFill>
                  <a:prstClr val="white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prstClr val="white"/>
                </a:solidFill>
                <a:latin typeface="Segoe Print" pitchFamily="2" charset="0"/>
              </a:rPr>
              <a:t>вісь</a:t>
            </a:r>
            <a:r>
              <a:rPr lang="ru-RU" dirty="0" smtClean="0">
                <a:solidFill>
                  <a:prstClr val="white"/>
                </a:solidFill>
                <a:latin typeface="Segoe Print" pitchFamily="2" charset="0"/>
              </a:rPr>
              <a:t> ОY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2856146" y="3777194"/>
                <a:ext cx="14446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-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mg</a:t>
                </a:r>
                <a14:m>
                  <m:oMath xmlns:m="http://schemas.openxmlformats.org/officeDocument/2006/math">
                    <m:r>
                      <a:rPr lang="uk-UA">
                        <a:solidFill>
                          <a:prstClr val="white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uk-UA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>
                    <a:solidFill>
                      <a:prstClr val="white"/>
                    </a:solidFill>
                    <a:latin typeface="Segoe Print" pitchFamily="2" charset="0"/>
                  </a:rPr>
                  <a:t>=</a:t>
                </a:r>
                <a:r>
                  <a:rPr lang="uk-UA" dirty="0">
                    <a:solidFill>
                      <a:prstClr val="white"/>
                    </a:solidFill>
                    <a:latin typeface="Segoe Print" pitchFamily="2" charset="0"/>
                  </a:rPr>
                  <a:t>0</a:t>
                </a:r>
                <a:endParaRPr lang="ru-RU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146" y="3777194"/>
                <a:ext cx="1444626" cy="369332"/>
              </a:xfrm>
              <a:prstGeom prst="rect">
                <a:avLst/>
              </a:prstGeom>
              <a:blipFill rotWithShape="1">
                <a:blip r:embed="rId16"/>
                <a:stretch>
                  <a:fillRect l="-3797" t="-6667" r="-3376" b="-2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768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2" grpId="0"/>
      <p:bldP spid="25" grpId="0"/>
      <p:bldP spid="28" grpId="0"/>
      <p:bldP spid="29" grpId="0"/>
      <p:bldP spid="12" grpId="0"/>
      <p:bldP spid="41" grpId="0"/>
      <p:bldP spid="34" grpId="0"/>
      <p:bldP spid="45" grpId="0"/>
      <p:bldP spid="52" grpId="0"/>
      <p:bldP spid="55" grpId="0"/>
      <p:bldP spid="5" grpId="0"/>
      <p:bldP spid="18" grpId="0"/>
      <p:bldP spid="19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+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120" y="6574725"/>
            <a:ext cx="2335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2">
                    <a:lumMod val="50000"/>
                  </a:schemeClr>
                </a:solidFill>
              </a:rPr>
              <a:t>8 клас. Розв'язування задач.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7474" y="6574725"/>
            <a:ext cx="1690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2">
                    <a:lumMod val="50000"/>
                  </a:schemeClr>
                </a:solidFill>
              </a:rPr>
              <a:t>Наталія Солдатенко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139" y="404664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Дано: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3773" y="930917"/>
            <a:ext cx="188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m</a:t>
            </a:r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=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4</a:t>
            </a:r>
            <a:r>
              <a:rPr lang="ru-RU" dirty="0">
                <a:solidFill>
                  <a:schemeClr val="bg1"/>
                </a:solidFill>
              </a:rPr>
              <a:t>т</a:t>
            </a:r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=4000кг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48407" y="3227833"/>
            <a:ext cx="23513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699792" y="404664"/>
            <a:ext cx="0" cy="58104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1139" y="3302421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Знайти: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26430" y="5984259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Відповідь: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 1800H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4889" y="3552297"/>
            <a:ext cx="181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F</a:t>
            </a:r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-?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149057" y="1612327"/>
                <a:ext cx="2516523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Segoe Print" pitchFamily="2" charset="0"/>
                  </a:rPr>
                  <a:t>m</a:t>
                </a:r>
                <a:r>
                  <a:rPr lang="en-US" dirty="0" smtClean="0">
                    <a:solidFill>
                      <a:schemeClr val="bg1"/>
                    </a:solidFill>
                    <a:latin typeface="Segoe Print" pitchFamily="2" charset="0"/>
                  </a:rPr>
                  <a:t>a=mg+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uk-UA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тер</m:t>
                        </m:r>
                      </m:sub>
                    </m:sSub>
                    <m:r>
                      <a:rPr lang="uk-UA" b="0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1"/>
                        </a:solidFill>
                        <a:latin typeface="Cambria Math"/>
                      </a:rPr>
                      <m:t>N</m:t>
                    </m:r>
                    <m:r>
                      <a:rPr lang="en-US" b="0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uk-UA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</m:sub>
                    </m:sSub>
                  </m:oMath>
                </a14:m>
                <a:endParaRPr lang="ru-RU" dirty="0">
                  <a:solidFill>
                    <a:schemeClr val="bg1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057" y="1612327"/>
                <a:ext cx="2516523" cy="394210"/>
              </a:xfrm>
              <a:prstGeom prst="rect">
                <a:avLst/>
              </a:prstGeom>
              <a:blipFill rotWithShape="1">
                <a:blip r:embed="rId3"/>
                <a:stretch>
                  <a:fillRect l="-2184" t="-1538" b="-2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033502" y="404664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Розв'язання: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65015" y="792417"/>
            <a:ext cx="5685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Запишемо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другий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закон </a:t>
            </a:r>
          </a:p>
          <a:p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Ньютона у векторному 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вигляді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:	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77268" y="1973894"/>
            <a:ext cx="5869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Знайдемо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проекції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сил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на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осі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ОХ і ОY,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запишемо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формули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для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обчислення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сили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	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сили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тертя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ковзання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: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" y="3903923"/>
            <a:ext cx="2929142" cy="286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68855" y="3906192"/>
            <a:ext cx="28730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Автомобіль</a:t>
            </a:r>
            <a:r>
              <a:rPr lang="en-US" dirty="0" smtClean="0"/>
              <a:t> </a:t>
            </a:r>
            <a:r>
              <a:rPr lang="ru-RU" dirty="0" err="1" smtClean="0"/>
              <a:t>масою</a:t>
            </a:r>
            <a:r>
              <a:rPr lang="ru-RU" dirty="0"/>
              <a:t>	</a:t>
            </a:r>
            <a:r>
              <a:rPr lang="en-US" dirty="0" smtClean="0"/>
              <a:t> </a:t>
            </a:r>
            <a:r>
              <a:rPr lang="ru-RU" dirty="0" smtClean="0"/>
              <a:t>4</a:t>
            </a:r>
            <a:r>
              <a:rPr lang="en-US" dirty="0" smtClean="0"/>
              <a:t> </a:t>
            </a:r>
            <a:r>
              <a:rPr lang="ru-RU" dirty="0" smtClean="0"/>
              <a:t>т</a:t>
            </a:r>
            <a:r>
              <a:rPr lang="en-US" dirty="0" smtClean="0"/>
              <a:t> </a:t>
            </a:r>
            <a:r>
              <a:rPr lang="ru-RU" dirty="0" err="1" smtClean="0"/>
              <a:t>рухається</a:t>
            </a:r>
            <a:r>
              <a:rPr lang="en-US" dirty="0" smtClean="0"/>
              <a:t> </a:t>
            </a:r>
            <a:r>
              <a:rPr lang="ru-RU" dirty="0" smtClean="0"/>
              <a:t>на</a:t>
            </a:r>
            <a:r>
              <a:rPr lang="en-US" dirty="0" smtClean="0"/>
              <a:t> </a:t>
            </a:r>
            <a:r>
              <a:rPr lang="ru-RU" dirty="0" smtClean="0"/>
              <a:t>гору,</a:t>
            </a:r>
            <a:r>
              <a:rPr lang="en-US" dirty="0" smtClean="0"/>
              <a:t> </a:t>
            </a:r>
            <a:r>
              <a:rPr lang="ru-RU" dirty="0" err="1" smtClean="0"/>
              <a:t>сповільнюючи</a:t>
            </a:r>
            <a:r>
              <a:rPr lang="en-US" dirty="0" smtClean="0"/>
              <a:t> </a:t>
            </a:r>
            <a:r>
              <a:rPr lang="ru-RU" dirty="0" err="1" smtClean="0"/>
              <a:t>свій</a:t>
            </a:r>
            <a:r>
              <a:rPr lang="en-US" dirty="0" smtClean="0"/>
              <a:t> </a:t>
            </a:r>
            <a:r>
              <a:rPr lang="ru-RU" dirty="0" err="1" smtClean="0"/>
              <a:t>рух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err="1" smtClean="0"/>
              <a:t>Визначте</a:t>
            </a:r>
            <a:r>
              <a:rPr lang="en-US" dirty="0" smtClean="0"/>
              <a:t> </a:t>
            </a:r>
            <a:r>
              <a:rPr lang="ru-RU" dirty="0" smtClean="0"/>
              <a:t>силу</a:t>
            </a:r>
            <a:r>
              <a:rPr lang="en-US" dirty="0" smtClean="0"/>
              <a:t> </a:t>
            </a:r>
            <a:r>
              <a:rPr lang="ru-RU" dirty="0" smtClean="0"/>
              <a:t>тяги</a:t>
            </a:r>
            <a:r>
              <a:rPr lang="en-US" dirty="0" smtClean="0"/>
              <a:t>  </a:t>
            </a:r>
            <a:r>
              <a:rPr lang="ru-RU" dirty="0" err="1" smtClean="0"/>
              <a:t>автомобіля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якщо</a:t>
            </a:r>
            <a:r>
              <a:rPr lang="en-US" dirty="0" smtClean="0"/>
              <a:t> </a:t>
            </a:r>
            <a:r>
              <a:rPr lang="ru-RU" dirty="0" err="1" smtClean="0"/>
              <a:t>ухил</a:t>
            </a:r>
            <a:r>
              <a:rPr lang="en-US" dirty="0" smtClean="0"/>
              <a:t> </a:t>
            </a:r>
            <a:r>
              <a:rPr lang="ru-RU" dirty="0" smtClean="0"/>
              <a:t>гори</a:t>
            </a:r>
            <a:r>
              <a:rPr lang="en-US" dirty="0" smtClean="0"/>
              <a:t> </a:t>
            </a:r>
            <a:r>
              <a:rPr lang="ru-RU" dirty="0" smtClean="0"/>
              <a:t>становить</a:t>
            </a:r>
            <a:r>
              <a:rPr lang="en-US" dirty="0" smtClean="0"/>
              <a:t> </a:t>
            </a:r>
            <a:r>
              <a:rPr lang="ru-RU" dirty="0" smtClean="0"/>
              <a:t>0,02,</a:t>
            </a:r>
            <a:r>
              <a:rPr lang="en-US" dirty="0" smtClean="0"/>
              <a:t> </a:t>
            </a:r>
            <a:r>
              <a:rPr lang="ru-RU" dirty="0" smtClean="0"/>
              <a:t>а</a:t>
            </a:r>
            <a:r>
              <a:rPr lang="en-US" dirty="0" smtClean="0"/>
              <a:t> </a:t>
            </a:r>
            <a:r>
              <a:rPr lang="ru-RU" dirty="0" err="1" smtClean="0"/>
              <a:t>коефіцієнт</a:t>
            </a:r>
            <a:r>
              <a:rPr lang="ru-RU" dirty="0" smtClean="0"/>
              <a:t> опору</a:t>
            </a:r>
            <a:r>
              <a:rPr lang="en-US" dirty="0" smtClean="0"/>
              <a:t> </a:t>
            </a:r>
            <a:r>
              <a:rPr lang="ru-RU" dirty="0" err="1" smtClean="0"/>
              <a:t>рухові</a:t>
            </a:r>
            <a:r>
              <a:rPr lang="en-US" dirty="0" smtClean="0"/>
              <a:t> </a:t>
            </a:r>
            <a:r>
              <a:rPr lang="ru-RU" dirty="0" err="1" smtClean="0"/>
              <a:t>дорівнює</a:t>
            </a:r>
            <a:r>
              <a:rPr lang="en-US" dirty="0" smtClean="0"/>
              <a:t> </a:t>
            </a:r>
            <a:r>
              <a:rPr lang="ru-RU" dirty="0" smtClean="0"/>
              <a:t>0,04.</a:t>
            </a:r>
            <a:r>
              <a:rPr lang="uk-UA" dirty="0"/>
              <a:t> </a:t>
            </a:r>
            <a:r>
              <a:rPr lang="ru-RU" dirty="0" err="1" smtClean="0"/>
              <a:t>Прискорення</a:t>
            </a:r>
            <a:r>
              <a:rPr lang="en-US" dirty="0" smtClean="0"/>
              <a:t> </a:t>
            </a:r>
            <a:r>
              <a:rPr lang="ru-RU" dirty="0" err="1" smtClean="0"/>
              <a:t>автомобіля</a:t>
            </a:r>
            <a:r>
              <a:rPr lang="en-US" dirty="0" smtClean="0"/>
              <a:t> </a:t>
            </a:r>
            <a:r>
              <a:rPr lang="ru-RU" dirty="0" smtClean="0"/>
              <a:t>0,15</a:t>
            </a:r>
            <a:r>
              <a:rPr lang="en-US" dirty="0" smtClean="0"/>
              <a:t> </a:t>
            </a:r>
            <a:r>
              <a:rPr lang="ru-RU" dirty="0" smtClean="0"/>
              <a:t>м/с </a:t>
            </a:r>
            <a:r>
              <a:rPr lang="ru-RU" dirty="0"/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5091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40152" y="4272310"/>
            <a:ext cx="2975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Розв’язавши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систем</a:t>
            </a:r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у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рівнянь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Segoe Print" pitchFamily="2" charset="0"/>
              </a:rPr>
              <a:t>знайдемо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F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: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3844" y="1339733"/>
            <a:ext cx="2300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µ=</a:t>
            </a:r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0,04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63425" y="1720133"/>
                <a:ext cx="13419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g=10</a:t>
                </a:r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м/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с</m:t>
                        </m:r>
                      </m:e>
                      <m:sup>
                        <m:r>
                          <a:rPr lang="uk-UA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25" y="1720133"/>
                <a:ext cx="134197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4091" t="-655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Прямая соединительная линия 16"/>
          <p:cNvCxnSpPr/>
          <p:nvPr/>
        </p:nvCxnSpPr>
        <p:spPr>
          <a:xfrm>
            <a:off x="4918994" y="1657353"/>
            <a:ext cx="189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2971">
            <a:off x="5390708" y="1566495"/>
            <a:ext cx="179868" cy="17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20" y="1552000"/>
            <a:ext cx="2555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848" y="1551999"/>
            <a:ext cx="2555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886" y="1547816"/>
            <a:ext cx="2555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144656" y="2147614"/>
                <a:ext cx="15920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а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=</a:t>
                </a:r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0,15</a:t>
                </a:r>
                <a:r>
                  <a:rPr lang="uk-UA" dirty="0">
                    <a:solidFill>
                      <a:prstClr val="white"/>
                    </a:solidFill>
                    <a:latin typeface="Segoe Print" pitchFamily="2" charset="0"/>
                  </a:rPr>
                  <a:t>м/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с</m:t>
                        </m:r>
                      </m:e>
                      <m:sup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56" y="2147614"/>
                <a:ext cx="1592039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3448" t="-655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126430" y="4155099"/>
                <a:ext cx="3696061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dirty="0" smtClean="0">
                    <a:solidFill>
                      <a:schemeClr val="bg1"/>
                    </a:solidFill>
                    <a:latin typeface="Segoe Print" pitchFamily="2" charset="0"/>
                  </a:rPr>
                  <a:t>F=mg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 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sin </a:t>
                </a:r>
                <a:r>
                  <a:rPr lang="el-GR" dirty="0">
                    <a:solidFill>
                      <a:prstClr val="white"/>
                    </a:solidFill>
                    <a:latin typeface="Segoe Print" pitchFamily="2" charset="0"/>
                  </a:rPr>
                  <a:t>α </a:t>
                </a:r>
                <a:r>
                  <a:rPr lang="en-US" dirty="0">
                    <a:solidFill>
                      <a:schemeClr val="bg1"/>
                    </a:solidFill>
                    <a:latin typeface="Segoe Print" pitchFamily="2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тер</m:t>
                        </m:r>
                      </m:sub>
                    </m:sSub>
                    <m:r>
                      <a:rPr lang="en-US" b="0" i="0" smtClean="0">
                        <a:solidFill>
                          <a:prstClr val="white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ma</a:t>
                </a:r>
                <a:endParaRPr lang="ru-RU" dirty="0">
                  <a:solidFill>
                    <a:prstClr val="white"/>
                  </a:solidFill>
                  <a:latin typeface="Segoe Print" pitchFamily="2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430" y="4155099"/>
                <a:ext cx="3696061" cy="394210"/>
              </a:xfrm>
              <a:prstGeom prst="rect">
                <a:avLst/>
              </a:prstGeom>
              <a:blipFill rotWithShape="1">
                <a:blip r:embed="rId9"/>
                <a:stretch>
                  <a:fillRect l="-1485" t="-1563" b="-2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2857943" y="2897224"/>
                <a:ext cx="3252557" cy="6712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OX</a:t>
                </a:r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: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 F-mg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 sin </a:t>
                </a:r>
                <a:r>
                  <a:rPr lang="el-GR" dirty="0" smtClean="0">
                    <a:solidFill>
                      <a:prstClr val="white"/>
                    </a:solidFill>
                    <a:latin typeface="Segoe Print" pitchFamily="2" charset="0"/>
                  </a:rPr>
                  <a:t>α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-</a:t>
                </a:r>
                <a:r>
                  <a:rPr lang="en-US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тер</m:t>
                        </m:r>
                      </m:sub>
                    </m:sSub>
                  </m:oMath>
                </a14:m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=-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ma</a:t>
                </a:r>
              </a:p>
              <a:p>
                <a:pPr lvl="0"/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O</a:t>
                </a:r>
                <a:r>
                  <a:rPr lang="uk-UA" dirty="0">
                    <a:solidFill>
                      <a:prstClr val="white"/>
                    </a:solidFill>
                    <a:latin typeface="Segoe Print" pitchFamily="2" charset="0"/>
                  </a:rPr>
                  <a:t>У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:</a:t>
                </a:r>
                <a:r>
                  <a:rPr lang="uk-UA" dirty="0" smtClean="0">
                    <a:solidFill>
                      <a:prstClr val="white"/>
                    </a:solidFill>
                    <a:latin typeface="Segoe Print" pitchFamily="2" charset="0"/>
                  </a:rPr>
                  <a:t> -</a:t>
                </a:r>
                <a:r>
                  <a:rPr lang="en-US" dirty="0" smtClean="0">
                    <a:solidFill>
                      <a:prstClr val="white"/>
                    </a:solidFill>
                    <a:latin typeface="Segoe Print" pitchFamily="2" charset="0"/>
                  </a:rPr>
                  <a:t>mg </a:t>
                </a:r>
                <a:r>
                  <a:rPr lang="en-US" dirty="0" err="1" smtClean="0">
                    <a:solidFill>
                      <a:prstClr val="white"/>
                    </a:solidFill>
                    <a:latin typeface="Segoe Print" pitchFamily="2" charset="0"/>
                  </a:rPr>
                  <a:t>cos</a:t>
                </a:r>
                <a:r>
                  <a:rPr lang="el-GR" dirty="0">
                    <a:solidFill>
                      <a:prstClr val="white"/>
                    </a:solidFill>
                    <a:latin typeface="Segoe Print" pitchFamily="2" charset="0"/>
                  </a:rPr>
                  <a:t> α </a:t>
                </a:r>
                <a14:m>
                  <m:oMath xmlns:m="http://schemas.openxmlformats.org/officeDocument/2006/math">
                    <m:r>
                      <a:rPr lang="uk-UA">
                        <a:solidFill>
                          <a:prstClr val="white"/>
                        </a:solidFill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solidFill>
                          <a:prstClr val="white"/>
                        </a:solidFill>
                        <a:latin typeface="Cambria Math"/>
                      </a:rPr>
                      <m:t>N</m:t>
                    </m:r>
                    <m:r>
                      <a:rPr lang="en-US" i="1">
                        <a:solidFill>
                          <a:prstClr val="white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ru-RU" dirty="0">
                    <a:solidFill>
                      <a:prstClr val="white"/>
                    </a:solidFill>
                    <a:latin typeface="Segoe Print" pitchFamily="2" charset="0"/>
                  </a:rPr>
                  <a:t>=0</a:t>
                </a:r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943" y="2897224"/>
                <a:ext cx="3252557" cy="671209"/>
              </a:xfrm>
              <a:prstGeom prst="rect">
                <a:avLst/>
              </a:prstGeom>
              <a:blipFill rotWithShape="1">
                <a:blip r:embed="rId10"/>
                <a:stretch>
                  <a:fillRect l="-1689" t="-909" r="-938" b="-14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941715" y="3453502"/>
                <a:ext cx="965905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тер</m:t>
                        </m:r>
                      </m:sub>
                    </m:sSub>
                  </m:oMath>
                </a14:m>
                <a:r>
                  <a:rPr lang="ru-RU" dirty="0" smtClean="0">
                    <a:solidFill>
                      <a:schemeClr val="bg1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ru-RU" i="1" dirty="0" smtClean="0">
                        <a:solidFill>
                          <a:schemeClr val="bg1"/>
                        </a:solidFill>
                        <a:latin typeface="Cambria Math"/>
                      </a:rPr>
                      <m:t>µ</m:t>
                    </m:r>
                    <m:r>
                      <a:rPr lang="en-US" b="0" i="1" dirty="0" smtClean="0">
                        <a:solidFill>
                          <a:schemeClr val="bg1"/>
                        </a:solidFill>
                        <a:latin typeface="Cambria Math"/>
                      </a:rPr>
                      <m:t>𝑁</m:t>
                    </m:r>
                  </m:oMath>
                </a14:m>
                <a:endParaRPr lang="ru-RU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715" y="3453502"/>
                <a:ext cx="965905" cy="394210"/>
              </a:xfrm>
              <a:prstGeom prst="rect">
                <a:avLst/>
              </a:prstGeom>
              <a:blipFill rotWithShape="1">
                <a:blip r:embed="rId11"/>
                <a:stretch>
                  <a:fillRect t="-6250" b="-203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Левая фигурная скобка 35"/>
          <p:cNvSpPr/>
          <p:nvPr/>
        </p:nvSpPr>
        <p:spPr>
          <a:xfrm>
            <a:off x="2745265" y="2800293"/>
            <a:ext cx="185857" cy="1187608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3100299" y="4549309"/>
            <a:ext cx="168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N=mg</a:t>
            </a:r>
            <a:r>
              <a:rPr lang="en-US" dirty="0">
                <a:solidFill>
                  <a:prstClr val="white"/>
                </a:solidFill>
                <a:latin typeface="Segoe Print" pitchFamily="2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Segoe Print" pitchFamily="2" charset="0"/>
              </a:rPr>
              <a:t>cos</a:t>
            </a:r>
            <a:r>
              <a:rPr lang="el-GR" dirty="0">
                <a:solidFill>
                  <a:prstClr val="white"/>
                </a:solidFill>
                <a:latin typeface="Segoe Print" pitchFamily="2" charset="0"/>
              </a:rPr>
              <a:t> α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Segoe Print" pitchFamily="2" charset="0"/>
              </a:rPr>
              <a:t>    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Прямоугольник 48"/>
              <p:cNvSpPr/>
              <p:nvPr/>
            </p:nvSpPr>
            <p:spPr>
              <a:xfrm>
                <a:off x="3188715" y="4918641"/>
                <a:ext cx="1777794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uk-UA" i="1">
                            <a:solidFill>
                              <a:prstClr val="white"/>
                            </a:solidFill>
                            <a:latin typeface="Cambria Math"/>
                          </a:rPr>
                          <m:t>тер</m:t>
                        </m:r>
                      </m:sub>
                    </m:sSub>
                  </m:oMath>
                </a14:m>
                <a:r>
                  <a:rPr lang="ru-RU" dirty="0" smtClean="0">
                    <a:solidFill>
                      <a:schemeClr val="bg1"/>
                    </a:solidFill>
                  </a:rPr>
                  <a:t>=µ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mg</a:t>
                </a:r>
                <a:r>
                  <a:rPr lang="en-US" dirty="0">
                    <a:solidFill>
                      <a:prstClr val="white"/>
                    </a:solidFill>
                    <a:latin typeface="Segoe Print" pitchFamily="2" charset="0"/>
                  </a:rPr>
                  <a:t> </a:t>
                </a:r>
                <a:r>
                  <a:rPr lang="en-US" dirty="0" err="1">
                    <a:solidFill>
                      <a:prstClr val="white"/>
                    </a:solidFill>
                    <a:latin typeface="Segoe Print" pitchFamily="2" charset="0"/>
                  </a:rPr>
                  <a:t>cos</a:t>
                </a:r>
                <a:r>
                  <a:rPr lang="el-GR" dirty="0">
                    <a:solidFill>
                      <a:prstClr val="white"/>
                    </a:solidFill>
                    <a:latin typeface="Segoe Print" pitchFamily="2" charset="0"/>
                  </a:rPr>
                  <a:t> α</a:t>
                </a:r>
                <a:endParaRPr lang="ru-RU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9" name="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715" y="4918641"/>
                <a:ext cx="1777794" cy="394210"/>
              </a:xfrm>
              <a:prstGeom prst="rect">
                <a:avLst/>
              </a:prstGeom>
              <a:blipFill rotWithShape="1">
                <a:blip r:embed="rId12"/>
                <a:stretch>
                  <a:fillRect t="-6154" r="-2055" b="-2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302" y="0"/>
            <a:ext cx="2621698" cy="1973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4656" y="2609279"/>
            <a:ext cx="1776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Print" pitchFamily="2" charset="0"/>
              </a:rPr>
              <a:t>sin </a:t>
            </a:r>
            <a:r>
              <a:rPr lang="el-GR" dirty="0">
                <a:solidFill>
                  <a:schemeClr val="bg1"/>
                </a:solidFill>
                <a:latin typeface="Segoe Print" pitchFamily="2" charset="0"/>
              </a:rPr>
              <a:t>α = 0 02</a:t>
            </a:r>
            <a:r>
              <a:rPr lang="en-US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5400000">
            <a:off x="4124702" y="3803235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⇒</a:t>
            </a:r>
          </a:p>
        </p:txBody>
      </p:sp>
      <p:sp>
        <p:nvSpPr>
          <p:cNvPr id="43" name="Левая фигурная скобка 42"/>
          <p:cNvSpPr/>
          <p:nvPr/>
        </p:nvSpPr>
        <p:spPr>
          <a:xfrm>
            <a:off x="2940573" y="4145918"/>
            <a:ext cx="185857" cy="1187608"/>
          </a:xfrm>
          <a:prstGeom prst="leftBrace">
            <a:avLst/>
          </a:prstGeom>
          <a:ln>
            <a:solidFill>
              <a:schemeClr val="bg1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3" grpId="0"/>
      <p:bldP spid="25" grpId="0"/>
      <p:bldP spid="28" grpId="0"/>
      <p:bldP spid="29" grpId="0"/>
      <p:bldP spid="27" grpId="0"/>
      <p:bldP spid="32" grpId="0"/>
      <p:bldP spid="12" grpId="0"/>
      <p:bldP spid="41" grpId="0"/>
      <p:bldP spid="42" grpId="0"/>
      <p:bldP spid="34" grpId="0"/>
      <p:bldP spid="35" grpId="0"/>
      <p:bldP spid="36" grpId="0" animBg="1"/>
      <p:bldP spid="52" grpId="0"/>
      <p:bldP spid="49" grpId="0"/>
      <p:bldP spid="5" grpId="0"/>
      <p:bldP spid="9" grpId="0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9" y="2450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120" y="6574725"/>
            <a:ext cx="2335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2">
                    <a:lumMod val="50000"/>
                  </a:schemeClr>
                </a:solidFill>
              </a:rPr>
              <a:t>8 клас. Розв'язування задач.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7474" y="6574725"/>
            <a:ext cx="1690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2">
                    <a:lumMod val="50000"/>
                  </a:schemeClr>
                </a:solidFill>
              </a:rPr>
              <a:t>Наталія Солдатенко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5091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915816" y="1340768"/>
            <a:ext cx="3235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  <a:latin typeface="Segoe Print" pitchFamily="2" charset="0"/>
              </a:rPr>
              <a:t>Дякую за </a:t>
            </a:r>
            <a:r>
              <a:rPr lang="uk-UA" sz="2800" dirty="0" smtClean="0">
                <a:solidFill>
                  <a:schemeClr val="bg1"/>
                </a:solidFill>
                <a:latin typeface="Segoe Print" pitchFamily="2" charset="0"/>
              </a:rPr>
              <a:t>увагу</a:t>
            </a:r>
            <a:r>
              <a:rPr lang="uk-UA" sz="2800" dirty="0" smtClean="0">
                <a:solidFill>
                  <a:schemeClr val="bg1"/>
                </a:solidFill>
                <a:latin typeface="Segoe Print" pitchFamily="2" charset="0"/>
              </a:rPr>
              <a:t>!</a:t>
            </a:r>
            <a:endParaRPr lang="ru-RU" sz="2800" dirty="0">
              <a:solidFill>
                <a:schemeClr val="bg1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11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209</Words>
  <Application>Microsoft Office PowerPoint</Application>
  <PresentationFormat>Экран (4:3)</PresentationFormat>
  <Paragraphs>63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 Math</vt:lpstr>
      <vt:lpstr>Segoe Print</vt:lpstr>
      <vt:lpstr>Тема Office</vt:lpstr>
      <vt:lpstr>Презентация PowerPoint</vt:lpstr>
      <vt:lpstr>Презентация PowerPoint</vt:lpstr>
      <vt:lpstr>+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User</cp:lastModifiedBy>
  <cp:revision>57</cp:revision>
  <dcterms:created xsi:type="dcterms:W3CDTF">2020-04-21T14:01:34Z</dcterms:created>
  <dcterms:modified xsi:type="dcterms:W3CDTF">2021-03-23T20:13:18Z</dcterms:modified>
</cp:coreProperties>
</file>