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CC"/>
    <a:srgbClr val="1E2A5A"/>
    <a:srgbClr val="A0C23A"/>
    <a:srgbClr val="1F5480"/>
    <a:srgbClr val="2E2C2D"/>
    <a:srgbClr val="47627F"/>
    <a:srgbClr val="04105A"/>
    <a:srgbClr val="ED613E"/>
    <a:srgbClr val="BF3C48"/>
    <a:srgbClr val="856E4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1526" y="-2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470470"/>
            <a:ext cx="7822692" cy="2387600"/>
          </a:xfrm>
        </p:spPr>
        <p:txBody>
          <a:bodyPr/>
          <a:lstStyle/>
          <a:p>
            <a:r>
              <a:rPr lang="uk-UA" b="1" dirty="0" err="1" smtClean="0">
                <a:ln w="13462">
                  <a:solidFill>
                    <a:srgbClr val="1E2A5A"/>
                  </a:solidFill>
                  <a:prstDash val="solid"/>
                </a:ln>
                <a:solidFill>
                  <a:srgbClr val="A0C23A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Етанова</a:t>
            </a:r>
            <a:r>
              <a:rPr lang="uk-UA" b="1" dirty="0" smtClean="0">
                <a:ln w="13462">
                  <a:solidFill>
                    <a:srgbClr val="1E2A5A"/>
                  </a:solidFill>
                  <a:prstDash val="solid"/>
                </a:ln>
                <a:solidFill>
                  <a:srgbClr val="A0C23A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(оцтова) кислота</a:t>
            </a:r>
            <a:endParaRPr lang="en-US" b="1" dirty="0">
              <a:ln w="13462">
                <a:solidFill>
                  <a:srgbClr val="1E2A5A"/>
                </a:solidFill>
                <a:prstDash val="solid"/>
              </a:ln>
              <a:solidFill>
                <a:srgbClr val="A0C23A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" y="141928"/>
            <a:ext cx="7947660" cy="896209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1F5480"/>
                </a:solidFill>
              </a:rPr>
              <a:t>М</a:t>
            </a:r>
            <a:r>
              <a:rPr lang="uk-UA" sz="3600" b="1" dirty="0" smtClean="0">
                <a:solidFill>
                  <a:srgbClr val="1F5480"/>
                </a:solidFill>
              </a:rPr>
              <a:t>олекулярна і структурна формула </a:t>
            </a:r>
            <a:endParaRPr lang="en-US" sz="3600" b="1" dirty="0">
              <a:solidFill>
                <a:srgbClr val="1F548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7671" y="1030516"/>
            <a:ext cx="64981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Етанова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оцтова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кислота –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молекулярною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формулою </a:t>
            </a:r>
            <a:r>
              <a:rPr lang="en-US" sz="2000" dirty="0" smtClean="0"/>
              <a:t>CH</a:t>
            </a:r>
            <a:r>
              <a:rPr lang="en-US" sz="2000" dirty="0"/>
              <a:t>₃COOH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одноосновна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кислота.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«ацетатами».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049252" y="2699474"/>
            <a:ext cx="3385588" cy="2703106"/>
            <a:chOff x="4994275" y="2013774"/>
            <a:chExt cx="3502025" cy="3041884"/>
          </a:xfrm>
        </p:grpSpPr>
        <p:pic>
          <p:nvPicPr>
            <p:cNvPr id="1028" name="Picture 4" descr="ÐÐ°ÑÑÐ¸Ð½ÐºÐ¸ Ð¿Ð¾ Ð·Ð°Ð¿ÑÐ¾ÑÑ ÐµÑÐ°Ð½Ð¾Ð²Ð° ÐºÐ¸ÑÐ»Ð¾ÑÐ°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4275" y="2013774"/>
              <a:ext cx="3502025" cy="2626519"/>
            </a:xfrm>
            <a:prstGeom prst="rect">
              <a:avLst/>
            </a:prstGeom>
            <a:ln w="19050" cap="sq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5308723" y="4642900"/>
              <a:ext cx="3015004" cy="4127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Кульково</a:t>
              </a:r>
              <a:r>
                <a:rPr lang="uk-UA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-стрижнева модель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316194" y="3281996"/>
            <a:ext cx="3119141" cy="2508011"/>
            <a:chOff x="958939" y="2333384"/>
            <a:chExt cx="2417478" cy="2130299"/>
          </a:xfrm>
        </p:grpSpPr>
        <p:pic>
          <p:nvPicPr>
            <p:cNvPr id="1026" name="Picture 2" descr="ÐÐ°ÑÑÐ¸Ð½ÐºÐ¸ Ð¿Ð¾ Ð·Ð°Ð¿ÑÐ¾ÑÑ ÐµÑÐ°Ð½Ð¾Ð²Ð° ÐºÐ¸ÑÐ»Ð¾ÑÐ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939" y="2333384"/>
              <a:ext cx="2417478" cy="1744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1389637" y="4176116"/>
              <a:ext cx="1556082" cy="2875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Структурна формула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916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114338"/>
            <a:ext cx="7014210" cy="9838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Етанова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кислота 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рідина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запахом, летка, кисла на смак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0500" y="141927"/>
            <a:ext cx="7947660" cy="89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solidFill>
                  <a:srgbClr val="1F5480"/>
                </a:solidFill>
              </a:rPr>
              <a:t>Фізичні властивості  </a:t>
            </a:r>
            <a:endParaRPr lang="en-US" sz="3600" b="1" dirty="0">
              <a:solidFill>
                <a:srgbClr val="1F5480"/>
              </a:solidFill>
            </a:endParaRPr>
          </a:p>
        </p:txBody>
      </p:sp>
      <p:pic>
        <p:nvPicPr>
          <p:cNvPr id="2052" name="Picture 4" descr="ÐÐ°ÑÑÐ¸Ð½ÐºÐ¸ Ð¿Ð¾ Ð·Ð°Ð¿ÑÐ¾ÑÑ ÑÑÐ°Ð½Ð¾Ð²Ð°Ñ ÐºÐ¸ÑÐ»Ð¾ÑÐ° Ð¤ÐÐ¢Ð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7714" y="2871346"/>
            <a:ext cx="2206625" cy="3636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655320" y="2871346"/>
            <a:ext cx="489966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етанової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— 1,05 г/см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воду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16,6 °С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кипіння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181,1 °С.</a:t>
            </a:r>
          </a:p>
        </p:txBody>
      </p:sp>
    </p:spTree>
    <p:extLst>
      <p:ext uri="{BB962C8B-B14F-4D97-AF65-F5344CB8AC3E}">
        <p14:creationId xmlns:p14="http://schemas.microsoft.com/office/powerpoint/2010/main" xmlns="" val="9810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610" y="1612265"/>
            <a:ext cx="7549515" cy="132143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ідрогеном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Оксигеном,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карбоксильної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сильно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полярним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легко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дисоціювати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проявляюти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8171" y="153565"/>
            <a:ext cx="7947660" cy="896209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1F5480"/>
                </a:solidFill>
              </a:rPr>
              <a:t>Хімічні </a:t>
            </a:r>
            <a:r>
              <a:rPr lang="uk-UA" sz="3600" b="1" dirty="0">
                <a:solidFill>
                  <a:srgbClr val="1F5480"/>
                </a:solidFill>
              </a:rPr>
              <a:t>властивості  </a:t>
            </a:r>
            <a:endParaRPr lang="en-US" sz="3600" b="1" dirty="0">
              <a:solidFill>
                <a:srgbClr val="1F548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579" y="1049774"/>
            <a:ext cx="3833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1F5480"/>
                </a:solidFill>
              </a:rPr>
              <a:t>Е</a:t>
            </a:r>
            <a:r>
              <a:rPr lang="uk-UA" sz="2400" b="1" dirty="0" smtClean="0">
                <a:solidFill>
                  <a:srgbClr val="1F5480"/>
                </a:solidFill>
              </a:rPr>
              <a:t>лектролітична дисоціація 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5290" y="3064509"/>
            <a:ext cx="4394200" cy="43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58577" y="3627900"/>
            <a:ext cx="2661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1F5480"/>
                </a:solidFill>
              </a:rPr>
              <a:t>Дія на індикатори</a:t>
            </a:r>
            <a:endParaRPr lang="ru-RU" sz="24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90550" y="4150902"/>
            <a:ext cx="4676776" cy="2276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Оцтова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електроліт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кислому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метилоранжевий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рожевий</a:t>
            </a: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лакмус-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7824" y="4157344"/>
            <a:ext cx="3353311" cy="2362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0489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91465" y="153565"/>
            <a:ext cx="7947660" cy="89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solidFill>
                  <a:srgbClr val="1F5480"/>
                </a:solidFill>
              </a:rPr>
              <a:t>Хімічні властивості  </a:t>
            </a:r>
            <a:endParaRPr lang="en-US" sz="3600" b="1" dirty="0">
              <a:solidFill>
                <a:srgbClr val="1F548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4779" y="1049774"/>
            <a:ext cx="3435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1F5480"/>
                </a:solidFill>
              </a:rPr>
              <a:t>1)Взаємодія з металами</a:t>
            </a:r>
            <a:endParaRPr lang="ru-RU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3833" y="1651000"/>
            <a:ext cx="5332241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76574" y="2022266"/>
            <a:ext cx="1972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агній ацетат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4779" y="2515681"/>
            <a:ext cx="4997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1F5480"/>
                </a:solidFill>
              </a:rPr>
              <a:t>2</a:t>
            </a:r>
            <a:r>
              <a:rPr lang="uk-UA" sz="2400" b="1" dirty="0" smtClean="0">
                <a:solidFill>
                  <a:srgbClr val="1F5480"/>
                </a:solidFill>
              </a:rPr>
              <a:t>)Взаємодія з основними оксидами</a:t>
            </a:r>
            <a:endParaRPr lang="ru-RU" sz="24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3835" y="3056373"/>
            <a:ext cx="5479067" cy="460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12557" y="3508286"/>
            <a:ext cx="2094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кальцій ацетат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4779" y="4159527"/>
            <a:ext cx="3041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1F5480"/>
                </a:solidFill>
              </a:rPr>
              <a:t>3)Взаємодія з лугами</a:t>
            </a:r>
            <a:endParaRPr lang="ru-RU" sz="2400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3835" y="4688305"/>
            <a:ext cx="5134767" cy="51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870228" y="5200692"/>
            <a:ext cx="19364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 ацетат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89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36087" y="162143"/>
            <a:ext cx="7947660" cy="89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solidFill>
                  <a:srgbClr val="1F5480"/>
                </a:solidFill>
              </a:rPr>
              <a:t>Хімічні властивості  </a:t>
            </a:r>
            <a:endParaRPr lang="en-US" sz="3600" b="1" dirty="0">
              <a:solidFill>
                <a:srgbClr val="1F548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4779" y="1049774"/>
            <a:ext cx="3860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1F5480"/>
                </a:solidFill>
              </a:rPr>
              <a:t>4</a:t>
            </a:r>
            <a:r>
              <a:rPr lang="uk-UA" sz="2400" b="1" dirty="0" smtClean="0">
                <a:solidFill>
                  <a:srgbClr val="1F5480"/>
                </a:solidFill>
              </a:rPr>
              <a:t>)Взаємодія з карбонатами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4779" y="2515681"/>
            <a:ext cx="3547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1F5480"/>
                </a:solidFill>
              </a:rPr>
              <a:t>5</a:t>
            </a:r>
            <a:r>
              <a:rPr lang="uk-UA" sz="2400" b="1" dirty="0" smtClean="0">
                <a:solidFill>
                  <a:srgbClr val="1F5480"/>
                </a:solidFill>
              </a:rPr>
              <a:t>)Взаємодія з а</a:t>
            </a:r>
            <a:r>
              <a:rPr lang="ru-RU" sz="2400" b="1" dirty="0" err="1" smtClean="0">
                <a:solidFill>
                  <a:srgbClr val="1F5480"/>
                </a:solidFill>
              </a:rPr>
              <a:t>мон</a:t>
            </a:r>
            <a:r>
              <a:rPr lang="uk-UA" sz="2400" b="1" dirty="0" err="1" smtClean="0">
                <a:solidFill>
                  <a:srgbClr val="1F5480"/>
                </a:solidFill>
              </a:rPr>
              <a:t>іаком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23036" y="3622353"/>
            <a:ext cx="2001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моній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ацетат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4779" y="4159527"/>
            <a:ext cx="3077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1F5480"/>
                </a:solidFill>
              </a:rPr>
              <a:t>6</a:t>
            </a:r>
            <a:r>
              <a:rPr lang="uk-UA" sz="2400" b="1" dirty="0" smtClean="0">
                <a:solidFill>
                  <a:srgbClr val="1F5480"/>
                </a:solidFill>
              </a:rPr>
              <a:t>)Взаємодія з солями</a:t>
            </a:r>
            <a:endParaRPr lang="ru-RU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63835" y="1627323"/>
            <a:ext cx="63951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/>
              <a:t>NaHCO</a:t>
            </a:r>
            <a:r>
              <a:rPr lang="en-US" sz="2600" b="1" baseline="-25000" dirty="0"/>
              <a:t>3</a:t>
            </a:r>
            <a:r>
              <a:rPr lang="en-US" sz="2400" b="1" dirty="0"/>
              <a:t> + CH</a:t>
            </a:r>
            <a:r>
              <a:rPr lang="en-US" sz="2400" b="1" baseline="-25000" dirty="0"/>
              <a:t>3</a:t>
            </a:r>
            <a:r>
              <a:rPr lang="en-US" sz="2400" b="1" dirty="0"/>
              <a:t>COOH </a:t>
            </a:r>
            <a:r>
              <a:rPr lang="en-US" sz="2400" b="1" dirty="0" smtClean="0"/>
              <a:t>        NaCH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COO </a:t>
            </a:r>
            <a:r>
              <a:rPr lang="en-US" sz="2400" b="1" dirty="0"/>
              <a:t>+ H</a:t>
            </a:r>
            <a:r>
              <a:rPr lang="en-US" sz="2400" b="1" baseline="-25000" dirty="0"/>
              <a:t>2</a:t>
            </a:r>
            <a:r>
              <a:rPr lang="en-US" sz="2400" b="1" dirty="0"/>
              <a:t>O + CO</a:t>
            </a:r>
            <a:r>
              <a:rPr lang="en-US" sz="2400" b="1" baseline="-25000" dirty="0"/>
              <a:t>2</a:t>
            </a:r>
            <a:endParaRPr lang="en-US" sz="24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103368" y="1858155"/>
            <a:ext cx="415658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311197" y="2088988"/>
            <a:ext cx="19364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 ацетат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96494" y="3129910"/>
            <a:ext cx="464736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/>
              <a:t>CH</a:t>
            </a:r>
            <a:r>
              <a:rPr lang="en-US" sz="2600" b="1" baseline="-25000" dirty="0"/>
              <a:t>3</a:t>
            </a:r>
            <a:r>
              <a:rPr lang="en-US" sz="2600" b="1" dirty="0"/>
              <a:t>COOH + </a:t>
            </a:r>
            <a:r>
              <a:rPr lang="en-US" sz="2600" b="1" dirty="0" smtClean="0"/>
              <a:t>NH</a:t>
            </a:r>
            <a:r>
              <a:rPr lang="en-US" sz="2600" b="1" baseline="-25000" dirty="0" smtClean="0"/>
              <a:t>3</a:t>
            </a:r>
            <a:r>
              <a:rPr lang="en-US" sz="2600" b="1" dirty="0"/>
              <a:t> </a:t>
            </a:r>
            <a:r>
              <a:rPr lang="en-US" sz="2600" b="1" dirty="0" smtClean="0"/>
              <a:t>      </a:t>
            </a:r>
            <a:r>
              <a:rPr lang="uk-UA" sz="2600" b="1" dirty="0" smtClean="0"/>
              <a:t> </a:t>
            </a:r>
            <a:r>
              <a:rPr lang="en-US" sz="2600" b="1" dirty="0" smtClean="0"/>
              <a:t>CH</a:t>
            </a:r>
            <a:r>
              <a:rPr lang="en-US" sz="2600" b="1" baseline="-25000" dirty="0" smtClean="0"/>
              <a:t>3</a:t>
            </a:r>
            <a:r>
              <a:rPr lang="en-US" sz="2600" b="1" dirty="0" smtClean="0"/>
              <a:t>COONH</a:t>
            </a:r>
            <a:r>
              <a:rPr lang="en-US" sz="2600" b="1" baseline="-25000" dirty="0" smtClean="0"/>
              <a:t>4</a:t>
            </a:r>
            <a:endParaRPr lang="en-US" sz="2600" b="1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3720175" y="3376131"/>
            <a:ext cx="415658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3835" y="4768850"/>
            <a:ext cx="6919912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932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36087" y="162143"/>
            <a:ext cx="7947660" cy="89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err="1" smtClean="0">
                <a:solidFill>
                  <a:srgbClr val="1F5480"/>
                </a:solidFill>
              </a:rPr>
              <a:t>Добування</a:t>
            </a:r>
            <a:endParaRPr lang="en-US" sz="3600" b="1" dirty="0">
              <a:solidFill>
                <a:srgbClr val="1F548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573" y="1740794"/>
            <a:ext cx="8493126" cy="35585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just"/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 метанолу</a:t>
            </a:r>
            <a:r>
              <a:rPr lang="en-US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чадним газом  </a:t>
            </a:r>
            <a:endParaRPr lang="uk-UA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4" descr="{\mathsf  {2C_{4}H_{{10}}+5O_{2}\longrightarrow 4CH_{3}COOH+2H_{2}O}}"/>
          <p:cNvSpPr>
            <a:spLocks noChangeAspect="1" noChangeArrowheads="1"/>
          </p:cNvSpPr>
          <p:nvPr/>
        </p:nvSpPr>
        <p:spPr bwMode="auto">
          <a:xfrm>
            <a:off x="288925" y="1866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{\mathsf  {CH_{3}OH+CO\longrightarrow CH_{3}COOH}}"/>
          <p:cNvSpPr>
            <a:spLocks noChangeAspect="1" noChangeArrowheads="1"/>
          </p:cNvSpPr>
          <p:nvPr/>
        </p:nvSpPr>
        <p:spPr bwMode="auto">
          <a:xfrm>
            <a:off x="260106" y="329516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{\mathsf  {2CH_{3}CHO+O_{2}\longrightarrow 2CH_{3}COOH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0" descr="{\mathsf  {2CH_{3}CHO+O_{2}\longrightarrow 2CH_{3}COOH}}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12" descr="{\mathsf  {2CH_{3}CHO+O_{2}\longrightarrow 2CH_{3}COOH}}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3980" y="2399366"/>
            <a:ext cx="4051300" cy="59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441325" y="3447562"/>
            <a:ext cx="8493126" cy="35585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just"/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 окиснення етанолу </a:t>
            </a: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оцтової</a:t>
            </a:r>
            <a:endParaRPr lang="uk-UA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2763" y="4496288"/>
            <a:ext cx="55768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19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842" y="1361621"/>
            <a:ext cx="7886700" cy="2432050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добавка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E260)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кулінарії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запашних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ацетилцелюлози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ацетону). Вона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книгодрукуванні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фарбуванні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81940" y="169556"/>
            <a:ext cx="7947660" cy="89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err="1">
                <a:solidFill>
                  <a:srgbClr val="1F5480"/>
                </a:solidFill>
              </a:rPr>
              <a:t>З</a:t>
            </a:r>
            <a:r>
              <a:rPr lang="uk-UA" sz="3600" b="1" dirty="0" err="1" smtClean="0">
                <a:solidFill>
                  <a:srgbClr val="1F5480"/>
                </a:solidFill>
              </a:rPr>
              <a:t>астосуівння</a:t>
            </a:r>
            <a:r>
              <a:rPr lang="uk-UA" sz="3600" b="1" dirty="0" smtClean="0">
                <a:solidFill>
                  <a:srgbClr val="1F5480"/>
                </a:solidFill>
              </a:rPr>
              <a:t> </a:t>
            </a:r>
            <a:r>
              <a:rPr lang="uk-UA" sz="3600" b="1" dirty="0" err="1" smtClean="0">
                <a:solidFill>
                  <a:srgbClr val="1F5480"/>
                </a:solidFill>
              </a:rPr>
              <a:t>етанової</a:t>
            </a:r>
            <a:r>
              <a:rPr lang="uk-UA" sz="3600" b="1" dirty="0" smtClean="0">
                <a:solidFill>
                  <a:srgbClr val="1F5480"/>
                </a:solidFill>
              </a:rPr>
              <a:t> кислоти   </a:t>
            </a:r>
            <a:endParaRPr lang="en-US" sz="3600" b="1" dirty="0">
              <a:solidFill>
                <a:srgbClr val="1F5480"/>
              </a:solidFill>
            </a:endParaRPr>
          </a:p>
        </p:txBody>
      </p:sp>
      <p:pic>
        <p:nvPicPr>
          <p:cNvPr id="6146" name="Picture 2" descr="ÐÐ°ÑÑÐ¸Ð½ÐºÐ¸ Ð¿Ð¾ Ð·Ð°Ð¿ÑÐ¾ÑÑ ÑÐºÑÑÑ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905" y="3986895"/>
            <a:ext cx="3301637" cy="2396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598170" y="3986895"/>
            <a:ext cx="3657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нашатирного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спирту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хворого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непритомного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1024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1940" y="169556"/>
            <a:ext cx="7947660" cy="89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err="1" smtClean="0">
                <a:solidFill>
                  <a:srgbClr val="1F5480"/>
                </a:solidFill>
              </a:rPr>
              <a:t>Підсумок</a:t>
            </a:r>
            <a:r>
              <a:rPr lang="uk-UA" sz="3600" b="1" dirty="0" smtClean="0">
                <a:solidFill>
                  <a:srgbClr val="1F5480"/>
                </a:solidFill>
              </a:rPr>
              <a:t>   </a:t>
            </a:r>
            <a:endParaRPr lang="en-US" sz="3600" b="1" dirty="0">
              <a:solidFill>
                <a:srgbClr val="1F548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599" y="1065765"/>
            <a:ext cx="513397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кислоти, завдяки сильному впливу карбонільної групи &gt; С=О на гідроксил –ОН, мають, на відміну від спиртів, яскраво виражені кислотні властивості.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властивості карбонових кислот аналогічні відповідним властивостям неорганічних кислот: дисоціація, взаємодія з металами, основними оксидами, лугами, солями летких кислот.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Карбонові кислоти мають й деякі специфічні властивості, зумовлені наявністю в їхніх молекулах радикалів. Так оцтова кислота реагує з хлором, спиртами.</a:t>
            </a:r>
          </a:p>
        </p:txBody>
      </p:sp>
      <p:pic>
        <p:nvPicPr>
          <p:cNvPr id="1026" name="Picture 2" descr="ÐÐ°ÑÑÐ¸Ð½ÐºÐ¸ Ð¿Ð¾ Ð·Ð°Ð¿ÑÐ¾ÑÑ Ð²ÑÐ²Ð¾Ð´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9343" y="1927681"/>
            <a:ext cx="2642707" cy="384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416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361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Етанова(оцтова) кислота</vt:lpstr>
      <vt:lpstr>Молекулярна і структурна формула </vt:lpstr>
      <vt:lpstr>Слайд 3</vt:lpstr>
      <vt:lpstr>Хімічні властивості  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Roshko</cp:lastModifiedBy>
  <cp:revision>53</cp:revision>
  <dcterms:created xsi:type="dcterms:W3CDTF">2018-09-04T12:10:47Z</dcterms:created>
  <dcterms:modified xsi:type="dcterms:W3CDTF">2021-03-17T20:47:56Z</dcterms:modified>
</cp:coreProperties>
</file>