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19"/>
  </p:notesMasterIdLst>
  <p:handoutMasterIdLst>
    <p:handoutMasterId r:id="rId20"/>
  </p:handoutMasterIdLst>
  <p:sldIdLst>
    <p:sldId id="288" r:id="rId2"/>
    <p:sldId id="256" r:id="rId3"/>
    <p:sldId id="269" r:id="rId4"/>
    <p:sldId id="270" r:id="rId5"/>
    <p:sldId id="284" r:id="rId6"/>
    <p:sldId id="271" r:id="rId7"/>
    <p:sldId id="257" r:id="rId8"/>
    <p:sldId id="259" r:id="rId9"/>
    <p:sldId id="260" r:id="rId10"/>
    <p:sldId id="287" r:id="rId11"/>
    <p:sldId id="261" r:id="rId12"/>
    <p:sldId id="262" r:id="rId13"/>
    <p:sldId id="264" r:id="rId14"/>
    <p:sldId id="265" r:id="rId15"/>
    <p:sldId id="266" r:id="rId16"/>
    <p:sldId id="267" r:id="rId17"/>
    <p:sldId id="283" r:id="rId18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47C"/>
    <a:srgbClr val="02090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4BABDA8-A756-440B-84BD-C7CD778B2CED}" type="datetimeFigureOut">
              <a:rPr lang="uk-UA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C9F623-1DC0-4F50-8E97-A3330DB492F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81E6D0-48A2-4D05-8398-44425ACB6D23}" type="datetimeFigureOut">
              <a:rPr lang="uk-UA"/>
              <a:pPr>
                <a:defRPr/>
              </a:pPr>
              <a:t>12.05.2014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7ACA811-A343-42E3-83C2-3CEA13DDA19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C07B65-E574-41A7-9F5F-EEE632644FFD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uk-UA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B0EC42-9B76-4F4A-8391-BFF8B9FFE452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4D7013-1707-4521-ADBE-5C5D282149EE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436E0B-984E-4EC2-8F1A-FBF04136660B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D2D9D-848A-418E-9AC3-3648EC7C697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04E04A-D3B6-465D-A4B2-67F3E441B227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4294F1-FDAD-4F03-8253-B32CE09CF703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4DDFFB-5AB0-4C3E-A987-E159D2B28254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42B52-1F9F-419B-8595-5614B490245D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2D5F2D-4F1D-42AD-B4F0-D48C9FDEA4A3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4EEFFA-5848-4D0B-9383-D73BC47DD20E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77C843-720F-4515-90A5-24B798340E72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CD58C4-EFCB-426D-98AA-3484D29419FB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0AD689-B465-407D-A9D2-1DB42CF7EF4F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D87DE4-58E4-4D80-8DF2-94D67704EEBD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32C421-E578-45F4-B0B0-9CC1B691D3D2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45C599-11EF-4EB2-A2B2-943474179B0F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B1FEF6-4DE6-4F96-98C8-9A5DF0225CAD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31B873-A0D5-4CAA-A145-E5EE09B923CD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CFBB0E-9C2A-4C85-B6FE-22C3CC86CFE9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0500F-0246-44B7-B566-364A36468792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2885DF-106B-42E2-B5FD-D8AEB892CA22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65600-6CC1-494A-B8C8-2675050AF7DC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B1E848-DFE1-4A15-97DF-7D809D1671DF}" type="datetimeFigureOut">
              <a:rPr lang="uk-UA" smtClean="0"/>
              <a:pPr>
                <a:defRPr/>
              </a:pPr>
              <a:t>12.05.2014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D60C1A-99DA-4387-B9F9-ECE84538C59E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05800" cy="10275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ВАС ВІТАЄ ТРЕТІЙ КЛАС</a:t>
            </a:r>
            <a:endParaRPr lang="uk-UA" sz="32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Рисунок 6" descr="завантаження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556792"/>
            <a:ext cx="6591114" cy="4493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авантаженн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986827"/>
            <a:ext cx="8244036" cy="4403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548680"/>
            <a:ext cx="5976665" cy="713234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5400" b="1" i="1" dirty="0" smtClean="0">
                <a:solidFill>
                  <a:schemeClr val="accent2">
                    <a:lumMod val="75000"/>
                  </a:schemeClr>
                </a:solidFill>
              </a:rPr>
              <a:t>ПІСНЯ - ПРОБУДКА</a:t>
            </a:r>
            <a:endParaRPr lang="uk-UA" sz="5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Содержимое 7" descr="images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28184" y="404664"/>
            <a:ext cx="2915816" cy="2348880"/>
          </a:xfrm>
          <a:ln>
            <a:noFill/>
          </a:ln>
        </p:spPr>
      </p:pic>
      <p:pic>
        <p:nvPicPr>
          <p:cNvPr id="9" name="Рисунок 8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248471" cy="4680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Neznaj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3347864" cy="5400600"/>
          </a:xfrm>
          <a:prstGeom prst="rect">
            <a:avLst/>
          </a:prstGeom>
        </p:spPr>
      </p:pic>
      <p:sp>
        <p:nvSpPr>
          <p:cNvPr id="12" name="Выноска-облако 11"/>
          <p:cNvSpPr/>
          <p:nvPr/>
        </p:nvSpPr>
        <p:spPr>
          <a:xfrm>
            <a:off x="3347864" y="476672"/>
            <a:ext cx="5796136" cy="2952328"/>
          </a:xfrm>
          <a:prstGeom prst="cloudCallout">
            <a:avLst>
              <a:gd name="adj1" fmla="val -54639"/>
              <a:gd name="adj2" fmla="val 501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/>
              <a:t>СТАНЦІЯ “ПРИГАДАЙ!”</a:t>
            </a:r>
            <a:endParaRPr lang="uk-UA" sz="4800" dirty="0"/>
          </a:p>
        </p:txBody>
      </p:sp>
      <p:pic>
        <p:nvPicPr>
          <p:cNvPr id="13" name="Рисунок 12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473701"/>
            <a:ext cx="3456384" cy="3196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7772400" cy="1362456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i="1" smtClean="0">
                <a:solidFill>
                  <a:schemeClr val="bg1"/>
                </a:solidFill>
              </a:rPr>
              <a:t>Позначте  правильне  твердження</a:t>
            </a:r>
            <a:endParaRPr lang="uk-UA" sz="3600" i="1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597352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СТВОРЮЮЧИ НОВЕ,  ЛЮДИНА НАДАЄ СВОЄМУ ТВОРІННЮ ФОРМУ.</a:t>
            </a:r>
            <a:endParaRPr lang="uk-UA" sz="2800" i="1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АРХІТЕКТОР, 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ПРОЕКТУЄ БУДІВЛІ.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КОМПОЗИТОР, </a:t>
            </a:r>
          </a:p>
          <a:p>
            <a:pPr algn="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ЯК І АРХІТЕКТОР, </a:t>
            </a:r>
          </a:p>
          <a:p>
            <a:pPr algn="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НАДАЄ СВОЄМУ ТВОРІННЮ ФОРМУ.  ЦЕ НАЗИВАЄТЬСЯ ФОРМОЮ (БУДОВОЮ) МУЗИКИ.</a:t>
            </a:r>
          </a:p>
        </p:txBody>
      </p:sp>
      <p:pic>
        <p:nvPicPr>
          <p:cNvPr id="6" name="Рисунок 5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124744"/>
            <a:ext cx="3231232" cy="2952328"/>
          </a:xfrm>
          <a:prstGeom prst="rect">
            <a:avLst/>
          </a:prstGeom>
        </p:spPr>
      </p:pic>
      <p:pic>
        <p:nvPicPr>
          <p:cNvPr id="7" name="Рисунок 6" descr="завантаження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40968"/>
            <a:ext cx="4968552" cy="1913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4357688" cy="1881336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39552" y="273050"/>
            <a:ext cx="8147248" cy="6036270"/>
          </a:xfrm>
        </p:spPr>
        <p:txBody>
          <a:bodyPr>
            <a:normAutofit fontScale="92500" lnSpcReduction="10000"/>
          </a:bodyPr>
          <a:lstStyle/>
          <a:p>
            <a:endParaRPr lang="uk-UA" sz="3600" dirty="0" smtClean="0">
              <a:solidFill>
                <a:srgbClr val="C00000"/>
              </a:solidFill>
            </a:endParaRPr>
          </a:p>
          <a:p>
            <a:pPr algn="r">
              <a:buNone/>
            </a:pPr>
            <a:endParaRPr lang="uk-UA" sz="4000" dirty="0" smtClean="0">
              <a:solidFill>
                <a:srgbClr val="C00000"/>
              </a:solidFill>
            </a:endParaRPr>
          </a:p>
          <a:p>
            <a:pPr algn="r">
              <a:buNone/>
            </a:pPr>
            <a:endParaRPr lang="uk-UA" sz="4000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uk-UA" sz="4000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НАЙМЕНША</a:t>
            </a:r>
          </a:p>
          <a:p>
            <a:pPr algn="ctr">
              <a:buNone/>
            </a:pPr>
            <a:r>
              <a:rPr lang="uk-UA" sz="4000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 МУЗИЧНА БУДОВА – ОДНОЧАСТИННА.</a:t>
            </a:r>
          </a:p>
          <a:p>
            <a:pPr algn="ctr">
              <a:buNone/>
            </a:pPr>
            <a:r>
              <a:rPr lang="uk-UA" sz="4000" dirty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uk-UA" sz="4000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    ЦЕ МУЗИЧНІ ТВОРИ ТА ПІСНІ БЕЗ  ПРИСПІВУ, ЩО НЕ МІСТЯТЬ КОНТРАСТНИХ ЧАСТИН.</a:t>
            </a:r>
            <a:endParaRPr lang="uk-UA" sz="4000" dirty="0">
              <a:solidFill>
                <a:srgbClr val="C00000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9" name="Рисунок 8" descr="завантаження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1259632" cy="2466975"/>
          </a:xfrm>
          <a:prstGeom prst="rect">
            <a:avLst/>
          </a:prstGeom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73356"/>
            <a:ext cx="3217143" cy="1936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653136"/>
            <a:ext cx="2124075" cy="2204864"/>
          </a:xfrm>
          <a:prstGeom prst="rect">
            <a:avLst/>
          </a:prstGeom>
        </p:spPr>
      </p:pic>
      <p:pic>
        <p:nvPicPr>
          <p:cNvPr id="7" name="Рисунок 6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653136"/>
            <a:ext cx="2268091" cy="2204864"/>
          </a:xfrm>
          <a:prstGeom prst="rect">
            <a:avLst/>
          </a:prstGeom>
        </p:spPr>
      </p:pic>
      <p:pic>
        <p:nvPicPr>
          <p:cNvPr id="8" name="Рисунок 7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4633342"/>
            <a:ext cx="2124075" cy="2224658"/>
          </a:xfrm>
          <a:prstGeom prst="rect">
            <a:avLst/>
          </a:prstGeom>
        </p:spPr>
      </p:pic>
      <p:sp>
        <p:nvSpPr>
          <p:cNvPr id="9" name="Блок-схема: перфолента 8"/>
          <p:cNvSpPr/>
          <p:nvPr/>
        </p:nvSpPr>
        <p:spPr>
          <a:xfrm>
            <a:off x="251520" y="0"/>
            <a:ext cx="8424936" cy="450912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Arial Black" pitchFamily="34" charset="0"/>
                <a:cs typeface="Aharoni" pitchFamily="2" charset="-79"/>
              </a:rPr>
              <a:t>ПІСНІ БЕЗ ПРИСПІВУ, ЯК І ІНШІ МУЗИЧНІ ТВОРИ, ПОБУДОВАНІ НА ОДНОМУ МУЗИЧНОМУ МАТЕРІАЛІ , ЩО НЕ МІСТЯТЬ В СОБІ КОНТРАСТНИХ ЧАСТИН, НАЗИВАЮТЬСЯ ТВОРАМИ ОДНОЧАСТИНИМИ.</a:t>
            </a:r>
            <a:endParaRPr lang="uk-UA" sz="2800" dirty="0"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76872"/>
          </a:xfrm>
          <a:solidFill>
            <a:schemeClr val="accent1">
              <a:lumMod val="40000"/>
              <a:lumOff val="60000"/>
            </a:schemeClr>
          </a:solidFill>
          <a:ln/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uk-UA" sz="3600" b="1" i="1" dirty="0" smtClean="0">
                <a:cs typeface="Arial" charset="0"/>
              </a:rPr>
              <a:t>УВАГА! УВАГА! ВАС ВІТАЄ СТАНЦІЯ “ВОКАЛЬНА!” </a:t>
            </a:r>
            <a:br>
              <a:rPr lang="uk-UA" sz="3600" b="1" i="1" dirty="0" smtClean="0">
                <a:cs typeface="Arial" charset="0"/>
              </a:rPr>
            </a:br>
            <a:r>
              <a:rPr lang="uk-UA" sz="3600" b="1" i="1" dirty="0" smtClean="0">
                <a:cs typeface="Arial" charset="0"/>
              </a:rPr>
              <a:t>ВИКОНАЙМО  ПІСНЮ</a:t>
            </a:r>
            <a:br>
              <a:rPr lang="uk-UA" sz="3600" b="1" i="1" dirty="0" smtClean="0">
                <a:cs typeface="Arial" charset="0"/>
              </a:rPr>
            </a:br>
            <a:r>
              <a:rPr lang="uk-UA" sz="3600" b="1" i="1" dirty="0" smtClean="0">
                <a:cs typeface="Arial" charset="0"/>
              </a:rPr>
              <a:t>“ГЕЙ, ТАМ НА ГОРІ СІЧ ІДЕ!”</a:t>
            </a:r>
          </a:p>
        </p:txBody>
      </p:sp>
      <p:pic>
        <p:nvPicPr>
          <p:cNvPr id="7" name="Содержимое 6" descr="images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2348880"/>
            <a:ext cx="7560840" cy="4509120"/>
          </a:xfr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3635896" y="0"/>
            <a:ext cx="5508104" cy="6597352"/>
          </a:xfrm>
          <a:noFill/>
          <a:ln/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uk-UA" b="1" i="1" dirty="0" smtClean="0">
                <a:solidFill>
                  <a:schemeClr val="tx1"/>
                </a:solidFill>
                <a:latin typeface="Arial Black" pitchFamily="34" charset="0"/>
              </a:rPr>
              <a:t>ШВИДКИЙ ПОТЯГ</a:t>
            </a:r>
          </a:p>
          <a:p>
            <a:pPr algn="ctr"/>
            <a:r>
              <a:rPr lang="uk-UA" b="1" i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Arial Black" pitchFamily="34" charset="0"/>
              </a:rPr>
              <a:t>Швидко-швидко </a:t>
            </a:r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мчиться потяг!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Він спішить кудись чимдуж.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Ми за ним всі </a:t>
            </a:r>
            <a:r>
              <a:rPr lang="uk-UA" b="1" dirty="0" err="1">
                <a:solidFill>
                  <a:schemeClr val="tx1"/>
                </a:solidFill>
                <a:latin typeface="Arial Black" pitchFamily="34" charset="0"/>
              </a:rPr>
              <a:t>поспішаєм</a:t>
            </a:r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,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Час даремно ми не гаєм!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 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Руки всі підняли вгору,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Вслід </a:t>
            </a:r>
            <a:r>
              <a:rPr lang="uk-UA" b="1" dirty="0" err="1">
                <a:solidFill>
                  <a:schemeClr val="tx1"/>
                </a:solidFill>
                <a:latin typeface="Arial Black" pitchFamily="34" charset="0"/>
              </a:rPr>
              <a:t>махаєм</a:t>
            </a:r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Arial Black" pitchFamily="34" charset="0"/>
              </a:rPr>
              <a:t> ними </a:t>
            </a:r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скоро!</a:t>
            </a:r>
          </a:p>
          <a:p>
            <a:pPr algn="ctr"/>
            <a:r>
              <a:rPr lang="uk-UA" b="1" dirty="0" err="1">
                <a:solidFill>
                  <a:schemeClr val="tx1"/>
                </a:solidFill>
                <a:latin typeface="Arial Black" pitchFamily="34" charset="0"/>
              </a:rPr>
              <a:t>Хочем</a:t>
            </a:r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 потяг ми спинити,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В гарну подорож рушити!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 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Ось, спинився для нас потяг!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Біжимо хутчіш за ним!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Ми в вагончики </a:t>
            </a:r>
            <a:r>
              <a:rPr lang="uk-UA" b="1" dirty="0" err="1">
                <a:solidFill>
                  <a:schemeClr val="tx1"/>
                </a:solidFill>
                <a:latin typeface="Arial Black" pitchFamily="34" charset="0"/>
              </a:rPr>
              <a:t>вбігаєм</a:t>
            </a:r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,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І у мандри </a:t>
            </a:r>
            <a:r>
              <a:rPr lang="uk-UA" b="1" dirty="0" err="1">
                <a:solidFill>
                  <a:schemeClr val="tx1"/>
                </a:solidFill>
                <a:latin typeface="Arial Black" pitchFamily="34" charset="0"/>
              </a:rPr>
              <a:t>вирушаєм</a:t>
            </a:r>
            <a:r>
              <a:rPr lang="uk-UA" b="1" dirty="0">
                <a:solidFill>
                  <a:schemeClr val="tx1"/>
                </a:solidFill>
                <a:latin typeface="Arial Black" pitchFamily="34" charset="0"/>
              </a:rPr>
              <a:t>!</a:t>
            </a:r>
          </a:p>
          <a:p>
            <a:pPr algn="ctr"/>
            <a:endParaRPr lang="uk-UA" sz="3200" dirty="0" smtClean="0">
              <a:solidFill>
                <a:srgbClr val="D9D9D9"/>
              </a:solidFill>
              <a:cs typeface="Arial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 rot="20071617">
            <a:off x="-90026" y="393627"/>
            <a:ext cx="3814270" cy="2287552"/>
          </a:xfrm>
          <a:prstGeom prst="cloudCallout">
            <a:avLst>
              <a:gd name="adj1" fmla="val -61916"/>
              <a:gd name="adj2" fmla="val 501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/>
              <a:t>ВЕСЕЛА ПЕРЕРВА</a:t>
            </a:r>
            <a:endParaRPr lang="uk-UA" sz="4800" dirty="0"/>
          </a:p>
        </p:txBody>
      </p:sp>
      <p:pic>
        <p:nvPicPr>
          <p:cNvPr id="7" name="Рисунок 6" descr="images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3212976"/>
            <a:ext cx="3816423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08912" cy="626469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400" i="1" dirty="0" smtClean="0">
                <a:latin typeface="Arial Black" pitchFamily="34" charset="0"/>
              </a:rPr>
              <a:t/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smtClean="0">
                <a:latin typeface="Arial Black" pitchFamily="34" charset="0"/>
              </a:rPr>
              <a:t>Тема уроку</a:t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smtClean="0">
                <a:latin typeface="Arial Black" pitchFamily="34" charset="0"/>
              </a:rPr>
              <a:t/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smtClean="0">
                <a:latin typeface="Arial Black" pitchFamily="34" charset="0"/>
              </a:rPr>
              <a:t/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smtClean="0">
                <a:latin typeface="Arial Black" pitchFamily="34" charset="0"/>
              </a:rPr>
              <a:t/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smtClean="0">
                <a:latin typeface="Arial Black" pitchFamily="34" charset="0"/>
              </a:rPr>
              <a:t/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smtClean="0">
                <a:latin typeface="Arial Black" pitchFamily="34" charset="0"/>
              </a:rPr>
              <a:t>будова музики.</a:t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smtClean="0">
                <a:latin typeface="Arial Black" pitchFamily="34" charset="0"/>
              </a:rPr>
              <a:t/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sz="4400" i="1" dirty="0" err="1" smtClean="0">
                <a:latin typeface="Arial Black" pitchFamily="34" charset="0"/>
              </a:rPr>
              <a:t>Двочастинна</a:t>
            </a:r>
            <a:r>
              <a:rPr lang="uk-UA" sz="4400" i="1" dirty="0" smtClean="0">
                <a:latin typeface="Arial Black" pitchFamily="34" charset="0"/>
              </a:rPr>
              <a:t> будова музики.</a:t>
            </a:r>
            <a:r>
              <a:rPr lang="uk-UA" sz="4400" i="1" dirty="0" smtClean="0">
                <a:latin typeface="Arial Black" pitchFamily="34" charset="0"/>
              </a:rPr>
              <a:t/>
            </a:r>
            <a:br>
              <a:rPr lang="uk-UA" sz="4400" i="1" dirty="0" smtClean="0">
                <a:latin typeface="Arial Black" pitchFamily="34" charset="0"/>
              </a:rPr>
            </a:br>
            <a:r>
              <a:rPr lang="uk-UA" i="1" dirty="0" smtClean="0"/>
              <a:t/>
            </a:r>
            <a:br>
              <a:rPr lang="uk-UA" i="1" dirty="0" smtClean="0"/>
            </a:br>
            <a:r>
              <a:rPr lang="uk-UA" i="1" dirty="0" smtClean="0"/>
              <a:t/>
            </a:r>
            <a:br>
              <a:rPr lang="uk-UA" i="1" dirty="0" smtClean="0"/>
            </a:br>
            <a:r>
              <a:rPr lang="uk-UA" i="1" dirty="0" smtClean="0"/>
              <a:t/>
            </a:r>
            <a:br>
              <a:rPr lang="uk-UA" i="1" dirty="0" smtClean="0"/>
            </a:br>
            <a:endParaRPr lang="uk-UA" i="1" dirty="0"/>
          </a:p>
        </p:txBody>
      </p:sp>
      <p:pic>
        <p:nvPicPr>
          <p:cNvPr id="5" name="Рисунок 4" descr="images (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1628800"/>
            <a:ext cx="2880320" cy="228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772816"/>
            <a:ext cx="4427984" cy="508518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 smtClean="0"/>
              <a:t>  </a:t>
            </a:r>
          </a:p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dirty="0" smtClean="0">
                <a:latin typeface="Arial Black" pitchFamily="34" charset="0"/>
              </a:rPr>
              <a:t>   </a:t>
            </a:r>
            <a:r>
              <a:rPr lang="uk-UA" sz="3600" b="1" i="1" dirty="0" smtClean="0">
                <a:latin typeface="Arial Black" pitchFamily="34" charset="0"/>
              </a:rPr>
              <a:t>ЕДВАРД </a:t>
            </a:r>
            <a:r>
              <a:rPr lang="uk-UA" sz="3600" b="1" i="1" dirty="0" err="1" smtClean="0">
                <a:latin typeface="Arial Black" pitchFamily="34" charset="0"/>
              </a:rPr>
              <a:t>ГРІГ</a:t>
            </a:r>
            <a:r>
              <a:rPr lang="uk-UA" sz="3600" b="1" i="1" dirty="0" smtClean="0">
                <a:latin typeface="Arial Black" pitchFamily="34" charset="0"/>
              </a:rPr>
              <a:t> –</a:t>
            </a:r>
          </a:p>
          <a:p>
            <a:pPr>
              <a:buNone/>
            </a:pPr>
            <a:r>
              <a:rPr lang="uk-UA" sz="3600" b="1" i="1" dirty="0" smtClean="0">
                <a:latin typeface="Arial Black" pitchFamily="34" charset="0"/>
              </a:rPr>
              <a:t>   НОРВЕЖСЬКИЙ КОМПОЗИТОР,</a:t>
            </a:r>
          </a:p>
          <a:p>
            <a:pPr>
              <a:buNone/>
            </a:pPr>
            <a:r>
              <a:rPr lang="uk-UA" sz="3600" b="1" i="1" dirty="0">
                <a:latin typeface="Arial Black" pitchFamily="34" charset="0"/>
              </a:rPr>
              <a:t> </a:t>
            </a:r>
            <a:r>
              <a:rPr lang="uk-UA" sz="3600" b="1" i="1" dirty="0" smtClean="0">
                <a:latin typeface="Arial Black" pitchFamily="34" charset="0"/>
              </a:rPr>
              <a:t> МУЗИЧНИЙ    ДІЯЧ,</a:t>
            </a:r>
          </a:p>
          <a:p>
            <a:pPr>
              <a:buNone/>
            </a:pPr>
            <a:r>
              <a:rPr lang="uk-UA" sz="3600" b="1" i="1" dirty="0">
                <a:latin typeface="Arial Black" pitchFamily="34" charset="0"/>
              </a:rPr>
              <a:t> </a:t>
            </a:r>
            <a:r>
              <a:rPr lang="uk-UA" sz="3600" b="1" i="1" dirty="0" smtClean="0">
                <a:latin typeface="Arial Black" pitchFamily="34" charset="0"/>
              </a:rPr>
              <a:t> ПІАНІСТ.</a:t>
            </a:r>
          </a:p>
          <a:p>
            <a:pPr>
              <a:buNone/>
            </a:pPr>
            <a:r>
              <a:rPr lang="uk-UA" sz="3600" dirty="0">
                <a:latin typeface="Arial Black" pitchFamily="34" charset="0"/>
              </a:rPr>
              <a:t> </a:t>
            </a:r>
            <a:r>
              <a:rPr lang="uk-UA" sz="3600" dirty="0" smtClean="0">
                <a:latin typeface="Arial Black" pitchFamily="34" charset="0"/>
              </a:rPr>
              <a:t>  </a:t>
            </a:r>
          </a:p>
        </p:txBody>
      </p:sp>
      <p:sp>
        <p:nvSpPr>
          <p:cNvPr id="7" name="Выноска-облако 6"/>
          <p:cNvSpPr/>
          <p:nvPr/>
        </p:nvSpPr>
        <p:spPr>
          <a:xfrm>
            <a:off x="2699792" y="0"/>
            <a:ext cx="5472608" cy="2025424"/>
          </a:xfrm>
          <a:prstGeom prst="cloudCallout">
            <a:avLst>
              <a:gd name="adj1" fmla="val 63932"/>
              <a:gd name="adj2" fmla="val 78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СТАНЦІЯ “ІНФОРМАТИВНА!”</a:t>
            </a:r>
            <a:endParaRPr lang="uk-UA" sz="3200" dirty="0"/>
          </a:p>
        </p:txBody>
      </p:sp>
      <p:pic>
        <p:nvPicPr>
          <p:cNvPr id="8" name="Рисунок 7" descr="завантаження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940418"/>
            <a:ext cx="3960440" cy="4917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581128"/>
          </a:xfrm>
        </p:spPr>
        <p:txBody>
          <a:bodyPr>
            <a:normAutofit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3200" b="1" i="1" dirty="0" smtClean="0">
                <a:solidFill>
                  <a:srgbClr val="0070C0"/>
                </a:solidFill>
                <a:latin typeface="Arial Black" pitchFamily="34" charset="0"/>
              </a:rPr>
              <a:t>ЕДВАРД </a:t>
            </a:r>
            <a:r>
              <a:rPr lang="uk-UA" sz="3200" b="1" i="1" dirty="0" err="1" smtClean="0">
                <a:solidFill>
                  <a:srgbClr val="0070C0"/>
                </a:solidFill>
                <a:latin typeface="Arial Black" pitchFamily="34" charset="0"/>
              </a:rPr>
              <a:t>ГРІГ</a:t>
            </a:r>
            <a:r>
              <a:rPr lang="uk-UA" sz="3200" b="1" i="1" dirty="0" smtClean="0">
                <a:solidFill>
                  <a:srgbClr val="0070C0"/>
                </a:solidFill>
                <a:latin typeface="Arial Black" pitchFamily="34" charset="0"/>
              </a:rPr>
              <a:t> “ПІСНЯ СОЛЬВЕЙГ”</a:t>
            </a:r>
            <a:r>
              <a:rPr lang="uk-UA" sz="3200" b="1" i="1" dirty="0" smtClean="0">
                <a:latin typeface="Arial Black" pitchFamily="34" charset="0"/>
              </a:rPr>
              <a:t/>
            </a:r>
            <a:br>
              <a:rPr lang="uk-UA" sz="3200" b="1" i="1" dirty="0" smtClean="0">
                <a:latin typeface="Arial Black" pitchFamily="34" charset="0"/>
              </a:rPr>
            </a:br>
            <a:r>
              <a:rPr lang="uk-UA" sz="3200" b="1" i="1" dirty="0" smtClean="0">
                <a:latin typeface="Arial Black" pitchFamily="34" charset="0"/>
              </a:rPr>
              <a:t/>
            </a:r>
            <a:br>
              <a:rPr lang="uk-UA" sz="3200" b="1" i="1" dirty="0" smtClean="0">
                <a:latin typeface="Arial Black" pitchFamily="34" charset="0"/>
              </a:rPr>
            </a:br>
            <a:r>
              <a:rPr lang="uk-UA" sz="3200" b="1" i="1" dirty="0" smtClean="0">
                <a:latin typeface="Arial Black" pitchFamily="34" charset="0"/>
              </a:rPr>
              <a:t/>
            </a:r>
            <a:br>
              <a:rPr lang="uk-UA" sz="3200" b="1" i="1" dirty="0" smtClean="0">
                <a:latin typeface="Arial Black" pitchFamily="34" charset="0"/>
              </a:rPr>
            </a:br>
            <a:r>
              <a:rPr lang="uk-UA" sz="3200" b="1" i="1" dirty="0" smtClean="0">
                <a:latin typeface="Arial Black" pitchFamily="34" charset="0"/>
              </a:rPr>
              <a:t/>
            </a:r>
            <a:br>
              <a:rPr lang="uk-UA" sz="3200" b="1" i="1" dirty="0" smtClean="0">
                <a:latin typeface="Arial Black" pitchFamily="34" charset="0"/>
              </a:rPr>
            </a:br>
            <a:r>
              <a:rPr lang="uk-UA" sz="3200" b="1" i="1" dirty="0" smtClean="0">
                <a:latin typeface="Arial Black" pitchFamily="34" charset="0"/>
              </a:rPr>
              <a:t>КОЛИ МУЗИКА ЛУНАЄ, </a:t>
            </a:r>
            <a:br>
              <a:rPr lang="uk-UA" sz="3200" b="1" i="1" dirty="0" smtClean="0">
                <a:latin typeface="Arial Black" pitchFamily="34" charset="0"/>
              </a:rPr>
            </a:br>
            <a:r>
              <a:rPr lang="uk-UA" sz="3200" b="1" i="1" dirty="0" smtClean="0">
                <a:latin typeface="Arial Black" pitchFamily="34" charset="0"/>
              </a:rPr>
              <a:t>ТІЛЬКИ СЕРЦЕ РОЗМОВЛЯЄ!</a:t>
            </a:r>
            <a:endParaRPr lang="uk-UA" sz="3200" b="1" i="1" dirty="0">
              <a:latin typeface="Arial Black" pitchFamily="34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1763688" y="0"/>
            <a:ext cx="7380312" cy="2060848"/>
          </a:xfrm>
          <a:prstGeom prst="cloudCallout">
            <a:avLst>
              <a:gd name="adj1" fmla="val -55482"/>
              <a:gd name="adj2" fmla="val 650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atin typeface="Arial Black" pitchFamily="34" charset="0"/>
              </a:rPr>
              <a:t>СТАНЦІЯ “УВАЖНА!”</a:t>
            </a:r>
            <a:endParaRPr lang="uk-UA" sz="3200" dirty="0">
              <a:latin typeface="Arial Black" pitchFamily="34" charset="0"/>
            </a:endParaRPr>
          </a:p>
        </p:txBody>
      </p:sp>
      <p:pic>
        <p:nvPicPr>
          <p:cNvPr id="5" name="Рисунок 4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140968"/>
            <a:ext cx="5616624" cy="21431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305800" cy="6858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dirty="0" smtClean="0">
                <a:latin typeface="Arial Black" pitchFamily="34" charset="0"/>
              </a:rPr>
              <a:t>ДВОЧАСТИННА МУЗИЧНА ФОРМА.</a:t>
            </a:r>
            <a:br>
              <a:rPr lang="uk-UA" sz="3600" dirty="0" smtClean="0">
                <a:latin typeface="Arial Black" pitchFamily="34" charset="0"/>
              </a:rPr>
            </a:br>
            <a:r>
              <a:rPr lang="uk-UA" sz="3600" dirty="0" smtClean="0">
                <a:latin typeface="Arial Black" pitchFamily="34" charset="0"/>
              </a:rPr>
              <a:t>У ДВОЧАСТИННОМУ МУЗИЧНОМУ ТВОРІ  ДВІ МУЗИЧНІ ТЕМИ, ДВА РІЗНИХ ОБРАЗИ.</a:t>
            </a:r>
            <a:br>
              <a:rPr lang="uk-UA" sz="3600" dirty="0" smtClean="0">
                <a:latin typeface="Arial Black" pitchFamily="34" charset="0"/>
              </a:rPr>
            </a:br>
            <a:r>
              <a:rPr lang="uk-UA" sz="3600" dirty="0" smtClean="0">
                <a:latin typeface="Arial Black" pitchFamily="34" charset="0"/>
              </a:rPr>
              <a:t/>
            </a:r>
            <a:br>
              <a:rPr lang="uk-UA" sz="3600" dirty="0" smtClean="0">
                <a:latin typeface="Arial Black" pitchFamily="34" charset="0"/>
              </a:rPr>
            </a:br>
            <a:r>
              <a:rPr lang="uk-UA" sz="3600" dirty="0" smtClean="0">
                <a:latin typeface="Arial Black" pitchFamily="34" charset="0"/>
              </a:rPr>
              <a:t/>
            </a:r>
            <a:br>
              <a:rPr lang="uk-UA" sz="3600" dirty="0" smtClean="0">
                <a:latin typeface="Arial Black" pitchFamily="34" charset="0"/>
              </a:rPr>
            </a:br>
            <a:endParaRPr lang="uk-UA" sz="3600" dirty="0">
              <a:latin typeface="Arial Black" pitchFamily="34" charset="0"/>
            </a:endParaRPr>
          </a:p>
        </p:txBody>
      </p:sp>
      <p:pic>
        <p:nvPicPr>
          <p:cNvPr id="3" name="Рисунок 2" descr="images (10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933056"/>
            <a:ext cx="2592288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ages (1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3933056"/>
            <a:ext cx="237626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556792"/>
            <a:ext cx="684076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49" name="Текст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7358063" cy="642938"/>
          </a:xfrm>
        </p:spPr>
        <p:txBody>
          <a:bodyPr/>
          <a:lstStyle/>
          <a:p>
            <a:endParaRPr lang="uk-UA" smtClean="0"/>
          </a:p>
          <a:p>
            <a:endParaRPr lang="uk-UA" smtClean="0"/>
          </a:p>
          <a:p>
            <a:endParaRPr lang="uk-UA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72063" y="2786063"/>
            <a:ext cx="4071937" cy="100012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i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3600" i="1" dirty="0" smtClean="0">
                <a:solidFill>
                  <a:schemeClr val="tx1"/>
                </a:solidFill>
                <a:latin typeface="+mn-lt"/>
              </a:rPr>
            </a:br>
            <a:r>
              <a:rPr lang="uk-UA" sz="3600" i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3600" i="1" dirty="0" smtClean="0">
                <a:solidFill>
                  <a:schemeClr val="tx1"/>
                </a:solidFill>
                <a:latin typeface="+mn-lt"/>
              </a:rPr>
            </a:br>
            <a:r>
              <a:rPr lang="uk-UA" sz="3600" i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3600" i="1" dirty="0" smtClean="0">
                <a:solidFill>
                  <a:schemeClr val="tx1"/>
                </a:solidFill>
                <a:latin typeface="+mn-lt"/>
              </a:rPr>
            </a:br>
            <a:r>
              <a:rPr lang="uk-UA" sz="3600" i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3600" i="1" dirty="0" smtClean="0">
                <a:solidFill>
                  <a:schemeClr val="tx1"/>
                </a:solidFill>
                <a:latin typeface="+mn-lt"/>
              </a:rPr>
            </a:br>
            <a:r>
              <a:rPr lang="uk-UA" sz="3600" i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3600" i="1" dirty="0" smtClean="0">
                <a:solidFill>
                  <a:schemeClr val="tx1"/>
                </a:solidFill>
                <a:latin typeface="+mn-lt"/>
              </a:rPr>
            </a:br>
            <a:r>
              <a:rPr lang="uk-UA" sz="3600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uk-UA" sz="3600" i="1" dirty="0" smtClean="0">
                <a:solidFill>
                  <a:srgbClr val="C00000"/>
                </a:solidFill>
                <a:latin typeface="+mn-lt"/>
              </a:rPr>
            </a:br>
            <a:r>
              <a:rPr lang="uk-UA" sz="3600" i="1" dirty="0" smtClean="0">
                <a:solidFill>
                  <a:schemeClr val="tx1"/>
                </a:solidFill>
              </a:rPr>
              <a:t/>
            </a:r>
            <a:br>
              <a:rPr lang="uk-UA" sz="3600" i="1" dirty="0" smtClean="0">
                <a:solidFill>
                  <a:schemeClr val="tx1"/>
                </a:solidFill>
              </a:rPr>
            </a:br>
            <a:r>
              <a:rPr lang="uk-UA" sz="2800" i="1" dirty="0" smtClean="0">
                <a:solidFill>
                  <a:schemeClr val="tx1"/>
                </a:solidFill>
              </a:rPr>
              <a:t>  </a:t>
            </a:r>
            <a:r>
              <a:rPr lang="uk-UA" sz="2800" i="1" dirty="0" smtClean="0"/>
              <a:t/>
            </a:r>
            <a:br>
              <a:rPr lang="uk-UA" sz="2800" i="1" dirty="0" smtClean="0"/>
            </a:br>
            <a:endParaRPr lang="uk-UA" sz="2800" i="1" dirty="0"/>
          </a:p>
        </p:txBody>
      </p:sp>
      <p:sp>
        <p:nvSpPr>
          <p:cNvPr id="5" name="Выноска-облако 4"/>
          <p:cNvSpPr/>
          <p:nvPr/>
        </p:nvSpPr>
        <p:spPr>
          <a:xfrm>
            <a:off x="1835696" y="0"/>
            <a:ext cx="7308304" cy="191683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atin typeface="Arial Black" pitchFamily="34" charset="0"/>
              </a:rPr>
              <a:t>СТАНЦІЯ “АКТИВНА!”</a:t>
            </a:r>
            <a:endParaRPr lang="uk-UA" sz="3200" dirty="0">
              <a:latin typeface="Arial Black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57214"/>
            <a:ext cx="9144000" cy="128586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5400" i="1" smtClean="0">
                <a:solidFill>
                  <a:schemeClr val="tx1"/>
                </a:solidFill>
              </a:rPr>
              <a:t/>
            </a:r>
            <a:br>
              <a:rPr lang="uk-UA" sz="5400" i="1" smtClean="0">
                <a:solidFill>
                  <a:schemeClr val="tx1"/>
                </a:solidFill>
              </a:rPr>
            </a:br>
            <a:r>
              <a:rPr lang="uk-UA" sz="5400" i="1" smtClean="0">
                <a:solidFill>
                  <a:schemeClr val="tx1"/>
                </a:solidFill>
              </a:rPr>
              <a:t>  </a:t>
            </a:r>
            <a:r>
              <a:rPr lang="uk-UA" sz="5400" i="1" smtClean="0">
                <a:solidFill>
                  <a:schemeClr val="bg1"/>
                </a:solidFill>
              </a:rPr>
              <a:t>Микола  Лисенко</a:t>
            </a:r>
            <a:endParaRPr lang="uk-UA" i="1">
              <a:solidFill>
                <a:schemeClr val="bg1"/>
              </a:solidFill>
            </a:endParaRPr>
          </a:p>
        </p:txBody>
      </p:sp>
      <p:pic>
        <p:nvPicPr>
          <p:cNvPr id="6" name="Рисунок 5" descr="images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57188"/>
            <a:ext cx="9144000" cy="157162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b="1" i="1" dirty="0" smtClean="0">
                <a:solidFill>
                  <a:srgbClr val="002060"/>
                </a:solidFill>
                <a:latin typeface="+mn-lt"/>
              </a:rPr>
              <a:t>ФРАНЦУЗЬКА НАРОДНА ПІСНЯ</a:t>
            </a:r>
            <a:br>
              <a:rPr lang="uk-UA" sz="3600" b="1" i="1" dirty="0" smtClean="0">
                <a:solidFill>
                  <a:srgbClr val="002060"/>
                </a:solidFill>
                <a:latin typeface="+mn-lt"/>
              </a:rPr>
            </a:br>
            <a:r>
              <a:rPr lang="uk-UA" sz="3600" b="1" i="1" dirty="0" err="1" smtClean="0">
                <a:solidFill>
                  <a:srgbClr val="002060"/>
                </a:solidFill>
                <a:latin typeface="+mn-lt"/>
              </a:rPr>
              <a:t>“Пастух”</a:t>
            </a:r>
            <a:endParaRPr lang="uk-UA" sz="36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824536"/>
          </a:xfrm>
        </p:spPr>
        <p:txBody>
          <a:bodyPr numCol="2">
            <a:no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3000" b="1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ГРАЄ, </a:t>
            </a:r>
            <a:r>
              <a:rPr lang="uk-UA" sz="30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ГРАЄ</a:t>
            </a: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ПАСТУШОК,          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КЛИЧЕ ВІВЦІ НА ЛУЖОК.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ТІЛЬКИ НЕБО ЗАПАЛАЄ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ВІЗЬМЕ ХЛІБА ВІН ТА Й ГРАЄ: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“ТУ-РУ, ТУ-РУ, ТА-РА-РА!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ЧУТИ З НАШОГО ДВОРА”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3000" b="1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3000" b="1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ТРАВИ СРІБНІ ВІД РОСИ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СКРІЗЬ ПТАШИНІ ГОЛОСИ.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СОЛОВЕЙКО СІВ НА ГІЛКУ,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РУКИ ХЛОПЧИК ВЗЯВ СОПІЛКУ: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“ТУ-РУ, ТУ-РУ, ТА-РА-РА! 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НАМ НА ЛУКИ ВЖЕ ПОРА!”</a:t>
            </a:r>
            <a:endParaRPr lang="uk-UA" sz="3000" b="1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7772400" cy="1362456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8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 о л о д ц і  !</a:t>
            </a:r>
            <a:r>
              <a:rPr lang="uk-UA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2" name="Текст 2"/>
          <p:cNvSpPr>
            <a:spLocks noGrp="1"/>
          </p:cNvSpPr>
          <p:nvPr>
            <p:ph type="body" idx="1"/>
          </p:nvPr>
        </p:nvSpPr>
        <p:spPr>
          <a:xfrm>
            <a:off x="755576" y="4653136"/>
            <a:ext cx="7772400" cy="1509713"/>
          </a:xfrm>
        </p:spPr>
        <p:txBody>
          <a:bodyPr>
            <a:normAutofit fontScale="85000" lnSpcReduction="20000"/>
          </a:bodyPr>
          <a:lstStyle/>
          <a:p>
            <a:pPr algn="ctr"/>
            <a:endParaRPr lang="uk-UA" sz="6000" dirty="0" smtClean="0"/>
          </a:p>
          <a:p>
            <a:pPr algn="ctr"/>
            <a:r>
              <a:rPr lang="uk-UA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ДЯКУЮ ЗА УРОК!</a:t>
            </a:r>
            <a:endParaRPr lang="uk-UA" sz="6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 descr="images (1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844824"/>
            <a:ext cx="3863876" cy="3060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</TotalTime>
  <Words>254</Words>
  <Application>Microsoft Office PowerPoint</Application>
  <PresentationFormat>Экран (4:3)</PresentationFormat>
  <Paragraphs>76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ВАС ВІТАЄ ТРЕТІЙ КЛАС</vt:lpstr>
      <vt:lpstr>Слайд 2</vt:lpstr>
      <vt:lpstr>ПІСНЯ - ПРОБУДКА</vt:lpstr>
      <vt:lpstr>Слайд 4</vt:lpstr>
      <vt:lpstr>Позначте  правильне  твердження</vt:lpstr>
      <vt:lpstr> </vt:lpstr>
      <vt:lpstr>Слайд 7</vt:lpstr>
      <vt:lpstr>УВАГА! УВАГА! ВАС ВІТАЄ СТАНЦІЯ “ВОКАЛЬНА!”  ВИКОНАЙМО  ПІСНЮ “ГЕЙ, ТАМ НА ГОРІ СІЧ ІДЕ!”</vt:lpstr>
      <vt:lpstr>Слайд 9</vt:lpstr>
      <vt:lpstr> Тема уроку     будова музики.  Двочастинна будова музики.    </vt:lpstr>
      <vt:lpstr>Слайд 11</vt:lpstr>
      <vt:lpstr>ЕДВАРД ГРІГ “ПІСНЯ СОЛЬВЕЙГ”    КОЛИ МУЗИКА ЛУНАЄ,  ТІЛЬКИ СЕРЦЕ РОЗМОВЛЯЄ!</vt:lpstr>
      <vt:lpstr>ДВОЧАСТИННА МУЗИЧНА ФОРМА. У ДВОЧАСТИННОМУ МУЗИЧНОМУ ТВОРІ  ДВІ МУЗИЧНІ ТЕМИ, ДВА РІЗНИХ ОБРАЗИ.   </vt:lpstr>
      <vt:lpstr>          </vt:lpstr>
      <vt:lpstr>   Микола  Лисенко</vt:lpstr>
      <vt:lpstr>ФРАНЦУЗЬКА НАРОДНА ПІСНЯ “Пастух”</vt:lpstr>
      <vt:lpstr>М о л о д ц і  !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Ой  весна, днем красна</dc:title>
  <dc:creator>Irina</dc:creator>
  <cp:lastModifiedBy>алла</cp:lastModifiedBy>
  <cp:revision>98</cp:revision>
  <dcterms:created xsi:type="dcterms:W3CDTF">2010-01-26T11:37:39Z</dcterms:created>
  <dcterms:modified xsi:type="dcterms:W3CDTF">2014-05-12T18:59:20Z</dcterms:modified>
</cp:coreProperties>
</file>