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75" r:id="rId2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A2646-0FAE-4824-AB33-0F09E1A311BA}" type="datetimeFigureOut">
              <a:rPr lang="uk-UA" smtClean="0"/>
              <a:pPr/>
              <a:t>19.05.2019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C1CA0-A5C3-4B4F-9A5E-F439A1A3C95E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48470"/>
            <a:ext cx="7500990" cy="33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018" y="0"/>
            <a:ext cx="7886700" cy="1337732"/>
          </a:xfrm>
        </p:spPr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chemeClr val="accent1">
                    <a:lumMod val="75000"/>
                  </a:schemeClr>
                </a:solidFill>
              </a:rPr>
              <a:t>Без води немає життя</a:t>
            </a:r>
            <a:endParaRPr lang="uk-U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 descr="Ð ÐµÐ·ÑÐ»ÑÑÐ°Ñ Ð¿Ð¾ÑÑÐºÑ Ð·Ð¾Ð±ÑÐ°Ð¶ÐµÐ½Ñ Ð·Ð° Ð·Ð°Ð¿Ð¸ÑÐ¾Ð¼ &quot;Ð²Ð¾Ð´Ð° ÐºÐ°Ð¿Ð»Ñ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96" y="128589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114823"/>
            <a:ext cx="7286676" cy="274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8143900" cy="4711234"/>
          </a:xfrm>
        </p:spPr>
        <p:txBody>
          <a:bodyPr/>
          <a:lstStyle/>
          <a:p>
            <a:pPr indent="581025">
              <a:buFont typeface="Wingdings" pitchFamily="2" charset="2"/>
              <a:buChar char="v"/>
            </a:pPr>
            <a:r>
              <a:rPr lang="uk-UA" dirty="0" smtClean="0">
                <a:solidFill>
                  <a:srgbClr val="00B050"/>
                </a:solidFill>
              </a:rPr>
              <a:t>Більша частина землі вкрита водою.</a:t>
            </a:r>
          </a:p>
          <a:p>
            <a:pPr indent="581025">
              <a:buNone/>
            </a:pPr>
            <a:r>
              <a:rPr lang="uk-UA" dirty="0" smtClean="0">
                <a:solidFill>
                  <a:srgbClr val="00B050"/>
                </a:solidFill>
              </a:rPr>
              <a:t>Це озера, річки, моря, океани.</a:t>
            </a:r>
          </a:p>
          <a:p>
            <a:pPr indent="581025">
              <a:buNone/>
            </a:pPr>
            <a:endParaRPr lang="uk-UA" dirty="0" smtClean="0">
              <a:solidFill>
                <a:srgbClr val="00B050"/>
              </a:solidFill>
            </a:endParaRPr>
          </a:p>
          <a:p>
            <a:pPr indent="581025">
              <a:buFont typeface="Wingdings" pitchFamily="2" charset="2"/>
              <a:buChar char="v"/>
            </a:pPr>
            <a:r>
              <a:rPr lang="uk-UA" dirty="0" smtClean="0">
                <a:solidFill>
                  <a:srgbClr val="00B050"/>
                </a:solidFill>
              </a:rPr>
              <a:t>Вода є в повітрі, в ґрунті, під землею. </a:t>
            </a:r>
          </a:p>
          <a:p>
            <a:pPr indent="581025">
              <a:buNone/>
            </a:pPr>
            <a:r>
              <a:rPr lang="uk-UA" dirty="0" smtClean="0">
                <a:solidFill>
                  <a:srgbClr val="00B050"/>
                </a:solidFill>
              </a:rPr>
              <a:t>Вона входить до складу всіх живих організмів.</a:t>
            </a:r>
          </a:p>
          <a:p>
            <a:pPr indent="581025">
              <a:buNone/>
            </a:pPr>
            <a:endParaRPr lang="uk-UA" dirty="0" smtClean="0">
              <a:solidFill>
                <a:srgbClr val="00B050"/>
              </a:solidFill>
            </a:endParaRPr>
          </a:p>
          <a:p>
            <a:pPr indent="581025">
              <a:buFont typeface="Wingdings" pitchFamily="2" charset="2"/>
              <a:buChar char="v"/>
            </a:pPr>
            <a:r>
              <a:rPr lang="uk-UA" dirty="0" smtClean="0">
                <a:solidFill>
                  <a:srgbClr val="00B050"/>
                </a:solidFill>
              </a:rPr>
              <a:t>Без води засихають рослини, гинуть тварини. </a:t>
            </a:r>
          </a:p>
          <a:p>
            <a:pPr indent="581025">
              <a:buNone/>
            </a:pPr>
            <a:r>
              <a:rPr lang="uk-UA" dirty="0" smtClean="0">
                <a:solidFill>
                  <a:srgbClr val="00B050"/>
                </a:solidFill>
              </a:rPr>
              <a:t>Людина може прожити кілька днів без води. </a:t>
            </a:r>
          </a:p>
          <a:p>
            <a:pPr indent="581025">
              <a:buFont typeface="Wingdings" pitchFamily="2" charset="2"/>
              <a:buChar char="v"/>
            </a:pPr>
            <a:endParaRPr lang="uk-UA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Ð ÐµÐ·ÑÐ»ÑÑÐ°Ñ Ð¿Ð¾ÑÑÐºÑ Ð·Ð¾Ð±ÑÐ°Ð¶ÐµÐ½Ñ Ð·Ð° Ð·Ð°Ð¿Ð¸ÑÐ¾Ð¼ &quot;Ð¾ÐºÐµÐ°Ð½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8678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57297"/>
          </a:xfrm>
        </p:spPr>
        <p:txBody>
          <a:bodyPr>
            <a:normAutofit/>
          </a:bodyPr>
          <a:lstStyle/>
          <a:p>
            <a:pPr algn="ctr"/>
            <a:r>
              <a:rPr lang="uk-UA" sz="6600" i="1" dirty="0" smtClean="0">
                <a:solidFill>
                  <a:schemeClr val="bg1"/>
                </a:solidFill>
              </a:rPr>
              <a:t>Вода в океанах</a:t>
            </a:r>
            <a:endParaRPr lang="uk-UA" sz="6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600" i="1" dirty="0" smtClean="0">
                <a:solidFill>
                  <a:schemeClr val="bg1"/>
                </a:solidFill>
              </a:rPr>
              <a:t>Вода в морях</a:t>
            </a:r>
            <a:endParaRPr lang="uk-UA" sz="6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946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Вода в річках</a:t>
            </a:r>
            <a:endParaRPr lang="uk-UA" sz="6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Ð ÐµÐ·ÑÐ»ÑÑÐ°Ñ Ð¿Ð¾ÑÑÐºÑ Ð·Ð¾Ð±ÑÐ°Ð¶ÐµÐ½Ñ Ð·Ð° Ð·Ð°Ð¿Ð¸ÑÐ¾Ð¼ &quot;Ð¾Ð·ÐµÑÐ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4" y="5072074"/>
            <a:ext cx="7886700" cy="1337732"/>
          </a:xfrm>
        </p:spPr>
        <p:txBody>
          <a:bodyPr>
            <a:normAutofit/>
          </a:bodyPr>
          <a:lstStyle/>
          <a:p>
            <a:pPr algn="ctr"/>
            <a:r>
              <a:rPr lang="uk-UA" sz="6600" i="1" dirty="0" smtClean="0">
                <a:solidFill>
                  <a:schemeClr val="bg1"/>
                </a:solidFill>
              </a:rPr>
              <a:t>Вода в озерах</a:t>
            </a:r>
            <a:endParaRPr lang="uk-UA" sz="6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Ð ÐµÐ·ÑÐ»ÑÑÐ°Ñ Ð¿Ð¾ÑÑÐºÑ Ð·Ð¾Ð±ÑÐ°Ð¶ÐµÐ½Ñ Ð·Ð° Ð·Ð°Ð¿Ð¸ÑÐ¾Ð¼ &quot;Ð±Ð¾Ð»Ð¾ÑÐ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92946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600" i="1" dirty="0" smtClean="0">
                <a:solidFill>
                  <a:schemeClr val="bg1"/>
                </a:solidFill>
              </a:rPr>
              <a:t>Вода в болотах</a:t>
            </a:r>
            <a:endParaRPr lang="uk-UA" sz="6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Ð ÐµÐ·ÑÐ»ÑÑÐ°Ñ Ð¿Ð¾ÑÑÐºÑ Ð·Ð¾Ð±ÑÐ°Ð¶ÐµÐ½Ñ Ð·Ð° Ð·Ð°Ð¿Ð¸ÑÐ¾Ð¼ &quot;Ð»ÑÐ¾Ð´Ð¾Ð²Ð¸ÐºÐ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946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Вода в льодовиках</a:t>
            </a:r>
            <a:endParaRPr lang="uk-UA" sz="6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Ð ÐµÐ·ÑÐ»ÑÑÐ°Ñ Ð¿Ð¾ÑÑÐºÑ Ð·Ð¾Ð±ÑÐ°Ð¶ÐµÐ½Ñ Ð·Ð° Ð·Ð°Ð¿Ð¸ÑÐ¾Ð¼ &quot;ÑÑÐ¼Ð°Ð½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946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Вода в повітрі</a:t>
            </a:r>
            <a:endParaRPr lang="uk-UA" sz="6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162442"/>
            <a:ext cx="7886700" cy="1337732"/>
          </a:xfrm>
        </p:spPr>
        <p:txBody>
          <a:bodyPr>
            <a:noAutofit/>
          </a:bodyPr>
          <a:lstStyle/>
          <a:p>
            <a:pPr algn="ctr"/>
            <a:r>
              <a:rPr lang="uk-UA" sz="4800" i="1" dirty="0" smtClean="0">
                <a:solidFill>
                  <a:schemeClr val="bg1"/>
                </a:solidFill>
              </a:rPr>
              <a:t>Вода входить до складу всіх живих організмів</a:t>
            </a:r>
            <a:endParaRPr lang="uk-UA" sz="4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Ð ÐµÐ·ÑÐ»ÑÑÐ°Ñ Ð¿Ð¾ÑÑÐºÑ Ð·Ð¾Ð±ÑÐ°Ð¶ÐµÐ½Ñ Ð·Ð° Ð·Ð°Ð¿Ð¸ÑÐ¾Ð¼ &quot;ÐºÑÐ°ÑÐ½Ð°Ñ ÑÐ¼Ð¾ÑÐ¾Ð´Ð¸Ð½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318" y="0"/>
            <a:ext cx="9153317" cy="689440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234540"/>
            <a:ext cx="7886700" cy="1337732"/>
          </a:xfrm>
        </p:spPr>
        <p:txBody>
          <a:bodyPr>
            <a:normAutofit/>
          </a:bodyPr>
          <a:lstStyle/>
          <a:p>
            <a:pPr algn="ctr"/>
            <a:r>
              <a:rPr lang="uk-UA" sz="4400" dirty="0" smtClean="0">
                <a:solidFill>
                  <a:schemeClr val="bg1"/>
                </a:solidFill>
              </a:rPr>
              <a:t>В організмах рослин води ще більше</a:t>
            </a:r>
            <a:endParaRPr lang="uk-UA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Ð ÐµÐ·ÑÐ»ÑÑÐ°Ñ Ð¿Ð¾ÑÑÐºÑ Ð·Ð¾Ð±ÑÐ°Ð¶ÐµÐ½Ñ Ð·Ð° Ð·Ð°Ð¿Ð¸ÑÐ¾Ð¼ &quot;Ð»Ð¸Ð»Ð¸Ñ Ð½Ð° Ð²Ð¾Ð´Ðµ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5"/>
            <a:ext cx="9144000" cy="685085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Багато рослин і тварин живуть лише у воді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894" y="91004"/>
            <a:ext cx="7886700" cy="1337732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Вода в природі перебуває в </a:t>
            </a:r>
            <a:r>
              <a:rPr lang="uk-UA" b="1" u="sng" dirty="0" smtClean="0">
                <a:solidFill>
                  <a:schemeClr val="accent1">
                    <a:lumMod val="75000"/>
                  </a:schemeClr>
                </a:solidFill>
              </a:rPr>
              <a:t>трьох станах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uk-UA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414" y="1357298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4800" dirty="0" smtClean="0">
                <a:solidFill>
                  <a:srgbClr val="00B050"/>
                </a:solidFill>
              </a:rPr>
              <a:t> Рідкий: дощ, туман, роса.</a:t>
            </a:r>
            <a:endParaRPr lang="uk-UA" sz="4800" dirty="0">
              <a:solidFill>
                <a:srgbClr val="00B050"/>
              </a:solidFill>
            </a:endParaRPr>
          </a:p>
        </p:txBody>
      </p:sp>
      <p:pic>
        <p:nvPicPr>
          <p:cNvPr id="40964" name="Picture 4" descr="Ð ÐµÐ·ÑÐ»ÑÑÐ°Ñ Ð¿Ð¾ÑÑÐºÑ Ð·Ð¾Ð±ÑÐ°Ð¶ÐµÐ½Ñ Ð·Ð° Ð·Ð°Ð¿Ð¸ÑÐ¾Ð¼ &quot;ÑÐ¾Ñ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68"/>
            <a:ext cx="3786182" cy="2522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6" name="Picture 6" descr="Ð ÐµÐ·ÑÐ»ÑÑÐ°Ñ Ð¿Ð¾ÑÑÐºÑ Ð·Ð¾Ð±ÑÐ°Ð¶ÐµÐ½Ñ Ð·Ð° Ð·Ð°Ð¿Ð¸ÑÐ¾Ð¼ &quot;ÑÑÐ¼Ð°Ð½&quot;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86348" y="2000240"/>
            <a:ext cx="3857652" cy="3086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2" name="Picture 2" descr="Ð ÐµÐ·ÑÐ»ÑÑÐ°Ñ Ð¿Ð¾ÑÑÐºÑ Ð·Ð¾Ð±ÑÐ°Ð¶ÐµÐ½Ñ Ð·Ð° Ð·Ð°Ð¿Ð¸ÑÐ¾Ð¼ &quot;Ð´Ð¾Ð¶Ð´Ñ&quot;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71736" y="4357670"/>
            <a:ext cx="4835803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Ð ÐµÐ·ÑÐ»ÑÑÐ°Ñ Ð¿Ð¾ÑÑÐºÑ Ð·Ð¾Ð±ÑÐ°Ð¶ÐµÐ½Ñ Ð·Ð° Ð·Ð°Ð¿Ð¸ÑÐ¾Ð¼ &quot;Ð»ÑÐ´&quot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488" y="3821297"/>
            <a:ext cx="3857652" cy="3108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894" y="91004"/>
            <a:ext cx="7886700" cy="1337732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Вода в природі перебуває в </a:t>
            </a:r>
            <a:r>
              <a:rPr lang="uk-UA" b="1" u="sng" dirty="0" smtClean="0">
                <a:solidFill>
                  <a:schemeClr val="accent1">
                    <a:lumMod val="75000"/>
                  </a:schemeClr>
                </a:solidFill>
              </a:rPr>
              <a:t>трьох станах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uk-UA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414" y="1285860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4800" dirty="0" smtClean="0">
                <a:solidFill>
                  <a:srgbClr val="00B050"/>
                </a:solidFill>
              </a:rPr>
              <a:t> Твердий: сніг, лід, іній.</a:t>
            </a:r>
            <a:endParaRPr lang="uk-UA" sz="4800" dirty="0">
              <a:solidFill>
                <a:srgbClr val="00B050"/>
              </a:solidFill>
            </a:endParaRPr>
          </a:p>
        </p:txBody>
      </p:sp>
      <p:pic>
        <p:nvPicPr>
          <p:cNvPr id="41986" name="Picture 2" descr="Ð ÐµÐ·ÑÐ»ÑÑÐ°Ñ Ð¿Ð¾ÑÑÐºÑ Ð·Ð¾Ð±ÑÐ°Ð¶ÐµÐ½Ñ Ð·Ð° Ð·Ð°Ð¿Ð¸ÑÐ¾Ð¼ &quot;ÑÐ½ÑÐ³&quot;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72066" y="2214554"/>
            <a:ext cx="3786214" cy="2505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90" name="Picture 6" descr="Ð ÐµÐ·ÑÐ»ÑÑÐ°Ñ Ð¿Ð¾ÑÑÐºÑ Ð·Ð¾Ð±ÑÐ°Ð¶ÐµÐ½Ñ Ð·Ð° Ð·Ð°Ð¿Ð¸ÑÐ¾Ð¼ &quot;Ð¸Ð½ÐµÐ¹&quot;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1928802"/>
            <a:ext cx="4208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894" y="91004"/>
            <a:ext cx="7886700" cy="1337732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Вода в природі перебуває в </a:t>
            </a:r>
            <a:r>
              <a:rPr lang="uk-UA" b="1" u="sng" dirty="0" smtClean="0">
                <a:solidFill>
                  <a:schemeClr val="accent1">
                    <a:lumMod val="75000"/>
                  </a:schemeClr>
                </a:solidFill>
              </a:rPr>
              <a:t>трьох станах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uk-UA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32" y="1669309"/>
            <a:ext cx="8286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4800" dirty="0" smtClean="0">
                <a:solidFill>
                  <a:srgbClr val="00B050"/>
                </a:solidFill>
              </a:rPr>
              <a:t> Газоподібний: водяна пара.</a:t>
            </a:r>
            <a:endParaRPr lang="uk-UA" sz="4800" dirty="0">
              <a:solidFill>
                <a:srgbClr val="00B050"/>
              </a:solidFill>
            </a:endParaRPr>
          </a:p>
        </p:txBody>
      </p:sp>
      <p:pic>
        <p:nvPicPr>
          <p:cNvPr id="43010" name="Picture 2" descr="Ð ÐµÐ·ÑÐ»ÑÑÐ°Ñ Ð¿Ð¾ÑÑÐºÑ Ð·Ð¾Ð±ÑÐ°Ð¶ÐµÐ½Ñ Ð·Ð° Ð·Ð°Ð¿Ð¸ÑÐ¾Ð¼ &quot;Ð²Ð¾Ð´ÑÐ½Ð° Ð¿Ð°Ñ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82" y="2714620"/>
            <a:ext cx="5715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4455000" y="2169000"/>
            <a:ext cx="6858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i="1" dirty="0" smtClean="0">
                <a:solidFill>
                  <a:schemeClr val="accent1">
                    <a:lumMod val="75000"/>
                  </a:schemeClr>
                </a:solidFill>
              </a:rPr>
              <a:t>Властивості води:</a:t>
            </a:r>
            <a:endParaRPr lang="uk-UA" sz="6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988389" y="1146658"/>
            <a:ext cx="7869891" cy="471123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4800" dirty="0" smtClean="0">
                <a:solidFill>
                  <a:srgbClr val="00863D"/>
                </a:solidFill>
              </a:rPr>
              <a:t>Прозора</a:t>
            </a:r>
          </a:p>
          <a:p>
            <a:pPr>
              <a:buFont typeface="Wingdings" pitchFamily="2" charset="2"/>
              <a:buChar char="ü"/>
            </a:pPr>
            <a:r>
              <a:rPr lang="uk-UA" sz="4800" dirty="0" smtClean="0">
                <a:solidFill>
                  <a:srgbClr val="00863D"/>
                </a:solidFill>
              </a:rPr>
              <a:t>Безбарвна</a:t>
            </a:r>
          </a:p>
          <a:p>
            <a:pPr>
              <a:buFont typeface="Wingdings" pitchFamily="2" charset="2"/>
              <a:buChar char="ü"/>
            </a:pPr>
            <a:r>
              <a:rPr lang="uk-UA" sz="4800" dirty="0" smtClean="0">
                <a:solidFill>
                  <a:srgbClr val="00863D"/>
                </a:solidFill>
              </a:rPr>
              <a:t>Без </a:t>
            </a:r>
            <a:r>
              <a:rPr lang="uk-UA" sz="4800" dirty="0" smtClean="0">
                <a:solidFill>
                  <a:srgbClr val="00863D"/>
                </a:solidFill>
              </a:rPr>
              <a:t>запаху</a:t>
            </a:r>
            <a:endParaRPr lang="uk-UA" sz="4800" dirty="0" smtClean="0">
              <a:solidFill>
                <a:srgbClr val="00863D"/>
              </a:solidFill>
            </a:endParaRPr>
          </a:p>
        </p:txBody>
      </p:sp>
      <p:pic>
        <p:nvPicPr>
          <p:cNvPr id="11266" name="Picture 2" descr="Ð ÐµÐ·ÑÐ»ÑÑÐ°Ñ Ð¿Ð¾ÑÑÐºÑ Ð·Ð¾Ð±ÑÐ°Ð¶ÐµÐ½Ñ Ð·Ð° Ð·Ð°Ð¿Ð¸ÑÐ¾Ð¼ &quot;Ð²Ð¾Ð´Ð° Ð¿ÑÐ¾Ð·ÑÐ°ÑÐ½Ð°Ñ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5781" y="3357562"/>
            <a:ext cx="4830731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4455000" y="2169000"/>
            <a:ext cx="6858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i="1" dirty="0" smtClean="0">
                <a:solidFill>
                  <a:schemeClr val="accent1">
                    <a:lumMod val="75000"/>
                  </a:schemeClr>
                </a:solidFill>
              </a:rPr>
              <a:t>Властивості води:</a:t>
            </a:r>
            <a:endParaRPr lang="uk-UA" sz="6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988389" y="1146658"/>
            <a:ext cx="7869891" cy="471123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4800" dirty="0" smtClean="0">
                <a:solidFill>
                  <a:srgbClr val="00863D"/>
                </a:solidFill>
              </a:rPr>
              <a:t>Хороший розчинник</a:t>
            </a:r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ÑÐ°ÑÑÐ²Ð¾Ñ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857364"/>
            <a:ext cx="5929354" cy="4938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4455000" y="2169000"/>
            <a:ext cx="6858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i="1" dirty="0" smtClean="0">
                <a:solidFill>
                  <a:schemeClr val="accent1">
                    <a:lumMod val="75000"/>
                  </a:schemeClr>
                </a:solidFill>
              </a:rPr>
              <a:t>Властивості води:</a:t>
            </a:r>
            <a:endParaRPr lang="uk-UA" sz="6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988389" y="1146658"/>
            <a:ext cx="7869891" cy="471123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4800" dirty="0" smtClean="0">
                <a:solidFill>
                  <a:srgbClr val="00863D"/>
                </a:solidFill>
              </a:rPr>
              <a:t>Текуча</a:t>
            </a:r>
          </a:p>
        </p:txBody>
      </p:sp>
      <p:pic>
        <p:nvPicPr>
          <p:cNvPr id="33794" name="Picture 2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357430"/>
            <a:ext cx="6072230" cy="3415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4455000" y="2169000"/>
            <a:ext cx="6858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i="1" dirty="0" smtClean="0">
                <a:solidFill>
                  <a:schemeClr val="accent1">
                    <a:lumMod val="75000"/>
                  </a:schemeClr>
                </a:solidFill>
              </a:rPr>
              <a:t>Властивості води:</a:t>
            </a:r>
            <a:endParaRPr lang="uk-UA" sz="6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988389" y="1146658"/>
            <a:ext cx="7869891" cy="471123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4800" dirty="0" smtClean="0">
                <a:solidFill>
                  <a:srgbClr val="00863D"/>
                </a:solidFill>
              </a:rPr>
              <a:t>Здатна стискуватись та розширюватись</a:t>
            </a:r>
            <a:endParaRPr lang="uk-UA" sz="4800" dirty="0">
              <a:solidFill>
                <a:srgbClr val="00863D"/>
              </a:solidFill>
            </a:endParaRPr>
          </a:p>
        </p:txBody>
      </p:sp>
      <p:pic>
        <p:nvPicPr>
          <p:cNvPr id="32770" name="Picture 2" descr="Ð ÐµÐ·ÑÐ»ÑÑÐ°Ñ Ð¿Ð¾ÑÑÐºÑ Ð·Ð¾Ð±ÑÐ°Ð¶ÐµÐ½Ñ Ð·Ð° Ð·Ð°Ð¿Ð¸ÑÐ¾Ð¼ &quot;Ð·Ð°Ð¼Ð¾ÑÐ¾Ð¶ÐµÐ½Ð½Ð°Ñ Ð²Ð¾Ð´Ð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500306"/>
            <a:ext cx="6096000" cy="3667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4455000" y="2169000"/>
            <a:ext cx="6858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i="1" dirty="0" smtClean="0">
                <a:solidFill>
                  <a:schemeClr val="accent1">
                    <a:lumMod val="75000"/>
                  </a:schemeClr>
                </a:solidFill>
              </a:rPr>
              <a:t>Властивості води:</a:t>
            </a:r>
            <a:endParaRPr lang="uk-UA" sz="6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71472" y="1146658"/>
            <a:ext cx="7869891" cy="4711234"/>
          </a:xfrm>
        </p:spPr>
        <p:txBody>
          <a:bodyPr>
            <a:noAutofit/>
          </a:bodyPr>
          <a:lstStyle/>
          <a:p>
            <a:pPr marL="539750" indent="-539750">
              <a:buFont typeface="Wingdings" pitchFamily="2" charset="2"/>
              <a:buChar char="ü"/>
            </a:pPr>
            <a:r>
              <a:rPr lang="uk-UA" sz="4800" dirty="0" smtClean="0">
                <a:solidFill>
                  <a:srgbClr val="00863D"/>
                </a:solidFill>
              </a:rPr>
              <a:t>Вода не має власної форми і набирає форми того посуду, у який її </a:t>
            </a:r>
            <a:r>
              <a:rPr lang="uk-UA" sz="4800" dirty="0" err="1" smtClean="0">
                <a:solidFill>
                  <a:srgbClr val="00863D"/>
                </a:solidFill>
              </a:rPr>
              <a:t>аливають</a:t>
            </a:r>
            <a:endParaRPr lang="uk-UA" sz="4800" dirty="0">
              <a:solidFill>
                <a:srgbClr val="00863D"/>
              </a:solidFill>
            </a:endParaRPr>
          </a:p>
        </p:txBody>
      </p:sp>
      <p:pic>
        <p:nvPicPr>
          <p:cNvPr id="34818" name="Picture 2" descr="Ð ÐµÐ·ÑÐ»ÑÑÐ°Ñ Ð¿Ð¾ÑÑÐºÑ Ð·Ð¾Ð±ÑÐ°Ð¶ÐµÐ½Ñ Ð·Ð° Ð·Ð°Ð¿Ð¸ÑÐ¾Ð¼ &quot;Ð²Ð¾Ð´Ð° Ð² ÑÐ°Ð·Ð½ÑÑ ÑÑÐ°ÐºÐ°Ð½Ð°Ñ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214686"/>
            <a:ext cx="4929190" cy="3286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Ð ÐµÐ·ÑÐ»ÑÑÐ°Ñ Ð¿Ð¾ÑÑÐºÑ Ð·Ð¾Ð±ÑÐ°Ð¶ÐµÐ½Ñ Ð·Ð° Ð·Ð°Ð¿Ð¸ÑÐ¾Ð¼ &quot;Ð²Ð¾Ð´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7200" i="1" u="sng" dirty="0" smtClean="0">
                <a:solidFill>
                  <a:schemeClr val="accent1">
                    <a:lumMod val="50000"/>
                  </a:schemeClr>
                </a:solidFill>
              </a:rPr>
              <a:t>Висновок</a:t>
            </a:r>
            <a:endParaRPr lang="uk-UA" sz="7200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931211" y="1575286"/>
            <a:ext cx="8284259" cy="4711234"/>
          </a:xfrm>
        </p:spPr>
        <p:txBody>
          <a:bodyPr>
            <a:normAutofit lnSpcReduction="10000"/>
          </a:bodyPr>
          <a:lstStyle/>
          <a:p>
            <a:pPr indent="850900">
              <a:buFont typeface="Wingdings" pitchFamily="2" charset="2"/>
              <a:buChar char="ü"/>
            </a:pPr>
            <a:r>
              <a:rPr lang="uk-UA" sz="6000" dirty="0" smtClean="0"/>
              <a:t>Вода – одне з </a:t>
            </a:r>
          </a:p>
          <a:p>
            <a:pPr indent="850900">
              <a:buNone/>
            </a:pPr>
            <a:r>
              <a:rPr lang="uk-UA" sz="6000" dirty="0" smtClean="0"/>
              <a:t>найцінніших </a:t>
            </a:r>
          </a:p>
          <a:p>
            <a:pPr indent="850900">
              <a:buNone/>
            </a:pPr>
            <a:r>
              <a:rPr lang="uk-UA" sz="6000" dirty="0" smtClean="0"/>
              <a:t>багатств Землі, </a:t>
            </a:r>
          </a:p>
          <a:p>
            <a:pPr indent="850900">
              <a:buNone/>
            </a:pPr>
            <a:r>
              <a:rPr lang="uk-UA" sz="6000" dirty="0" smtClean="0"/>
              <a:t>джерело життя всіх </a:t>
            </a:r>
          </a:p>
          <a:p>
            <a:pPr indent="850900">
              <a:buNone/>
            </a:pPr>
            <a:r>
              <a:rPr lang="uk-UA" sz="6000" dirty="0" smtClean="0"/>
              <a:t>живих організмів.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powerpointbase.com-804</Template>
  <TotalTime>46</TotalTime>
  <Words>200</Words>
  <Application>Microsoft Office PowerPoint</Application>
  <PresentationFormat>Экран (4:3)</PresentationFormat>
  <Paragraphs>43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Без води немає життя</vt:lpstr>
      <vt:lpstr>Слайд 3</vt:lpstr>
      <vt:lpstr>Вода в океанах</vt:lpstr>
      <vt:lpstr>Вода в морях</vt:lpstr>
      <vt:lpstr>Вода в річках</vt:lpstr>
      <vt:lpstr>Вода в озерах</vt:lpstr>
      <vt:lpstr>Вода в болотах</vt:lpstr>
      <vt:lpstr>Вода в льодовиках</vt:lpstr>
      <vt:lpstr>Вода в повітрі</vt:lpstr>
      <vt:lpstr>Вода входить до складу всіх живих організмів</vt:lpstr>
      <vt:lpstr>В організмах рослин води ще більше</vt:lpstr>
      <vt:lpstr>Багато рослин і тварин живуть лише у воді</vt:lpstr>
      <vt:lpstr>Вода в природі перебуває в трьох станах:</vt:lpstr>
      <vt:lpstr>Вода в природі перебуває в трьох станах:</vt:lpstr>
      <vt:lpstr>Вода в природі перебуває в трьох станах:</vt:lpstr>
      <vt:lpstr>Властивості води:</vt:lpstr>
      <vt:lpstr>Властивості води:</vt:lpstr>
      <vt:lpstr>Властивості води:</vt:lpstr>
      <vt:lpstr>Властивості води:</vt:lpstr>
      <vt:lpstr>Властивості води:</vt:lpstr>
      <vt:lpstr>Висновок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Віка</dc:creator>
  <cp:lastModifiedBy>Віка</cp:lastModifiedBy>
  <cp:revision>6</cp:revision>
  <dcterms:created xsi:type="dcterms:W3CDTF">2019-05-19T13:29:30Z</dcterms:created>
  <dcterms:modified xsi:type="dcterms:W3CDTF">2019-05-19T14:17:06Z</dcterms:modified>
</cp:coreProperties>
</file>