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56" r:id="rId4"/>
    <p:sldId id="257" r:id="rId5"/>
    <p:sldId id="258" r:id="rId6"/>
    <p:sldId id="259" r:id="rId7"/>
    <p:sldId id="264" r:id="rId8"/>
    <p:sldId id="265" r:id="rId9"/>
    <p:sldId id="260" r:id="rId10"/>
    <p:sldId id="266" r:id="rId11"/>
    <p:sldId id="268" r:id="rId12"/>
    <p:sldId id="267" r:id="rId13"/>
    <p:sldId id="261" r:id="rId14"/>
    <p:sldId id="275" r:id="rId15"/>
    <p:sldId id="263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951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5" d="100"/>
          <a:sy n="65" d="100"/>
        </p:scale>
        <p:origin x="133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1B6C5-A928-4116-A2B7-F558F0E71EBF}" type="datetimeFigureOut">
              <a:rPr lang="uk-UA" smtClean="0"/>
              <a:pPr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0C310-27C6-40EA-BAB4-F9CC5C19A8C3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155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55776" y="0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sz="32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2492896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4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58" y="605827"/>
            <a:ext cx="3099569" cy="233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75656" y="3429000"/>
            <a:ext cx="6378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uk-UA" sz="3200" b="1" dirty="0" smtClean="0">
                <a:solidFill>
                  <a:srgbClr val="FF0000"/>
                </a:solidFill>
              </a:rPr>
              <a:t>Трицифрові </a:t>
            </a:r>
            <a:r>
              <a:rPr lang="uk-UA" sz="3200" b="1" dirty="0">
                <a:solidFill>
                  <a:srgbClr val="FF0000"/>
                </a:solidFill>
              </a:rPr>
              <a:t>числа. Нумерація чисел у межах 1000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1" name="Рисунок 10"/>
          <p:cNvPicPr/>
          <p:nvPr/>
        </p:nvPicPr>
        <p:blipFill rotWithShape="1">
          <a:blip r:embed="rId4"/>
          <a:srcRect l="31216" t="11053" r="32686" b="4210"/>
          <a:stretch/>
        </p:blipFill>
        <p:spPr bwMode="auto">
          <a:xfrm>
            <a:off x="6588933" y="639862"/>
            <a:ext cx="1864603" cy="24290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2629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15616" y="548680"/>
            <a:ext cx="69127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5400" b="1" dirty="0" smtClean="0">
                <a:solidFill>
                  <a:prstClr val="black"/>
                </a:solidFill>
                <a:latin typeface="Arial" charset="0"/>
              </a:rPr>
              <a:t>   267  </a:t>
            </a:r>
            <a:r>
              <a:rPr lang="uk-UA" sz="8000" b="1" dirty="0">
                <a:solidFill>
                  <a:prstClr val="black"/>
                </a:solidFill>
                <a:latin typeface="Arial" charset="0"/>
              </a:rPr>
              <a:t>268 </a:t>
            </a:r>
            <a:r>
              <a:rPr lang="uk-UA" sz="5400" b="1" dirty="0">
                <a:solidFill>
                  <a:prstClr val="black"/>
                </a:solidFill>
                <a:latin typeface="Arial" charset="0"/>
              </a:rPr>
              <a:t> 269</a:t>
            </a:r>
            <a:endParaRPr lang="ru-RU" sz="5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1772817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Скільки розрядів має це число, назвіть їх.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3927254"/>
            <a:ext cx="698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4000" dirty="0" smtClean="0">
                <a:solidFill>
                  <a:prstClr val="black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8 </a:t>
            </a:r>
            <a:r>
              <a:rPr lang="uk-UA" sz="4000" dirty="0">
                <a:solidFill>
                  <a:prstClr val="black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одиниць </a:t>
            </a:r>
            <a:r>
              <a:rPr lang="uk-UA" sz="4000" dirty="0" smtClean="0">
                <a:solidFill>
                  <a:prstClr val="black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uk-UA" sz="4000" dirty="0">
                <a:solidFill>
                  <a:prstClr val="black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( І розряд)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4000" dirty="0">
                <a:solidFill>
                  <a:prstClr val="black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6 </a:t>
            </a:r>
            <a:r>
              <a:rPr lang="uk-UA" sz="4000" dirty="0" smtClean="0">
                <a:solidFill>
                  <a:prstClr val="black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десятків   </a:t>
            </a:r>
            <a:r>
              <a:rPr lang="uk-UA" sz="4000" dirty="0">
                <a:solidFill>
                  <a:prstClr val="black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( ІІ розряд)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4000" dirty="0">
                <a:solidFill>
                  <a:prstClr val="black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 сотні      </a:t>
            </a:r>
            <a:r>
              <a:rPr lang="uk-UA" sz="4000" dirty="0" smtClean="0">
                <a:solidFill>
                  <a:prstClr val="black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lang="uk-UA" sz="4000" dirty="0">
                <a:solidFill>
                  <a:prstClr val="black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( ІІІ розряд)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8020" y="2973146"/>
            <a:ext cx="4876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4000" dirty="0">
                <a:solidFill>
                  <a:prstClr val="black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Три розряди:</a:t>
            </a:r>
          </a:p>
        </p:txBody>
      </p:sp>
    </p:spTree>
    <p:extLst>
      <p:ext uri="{BB962C8B-B14F-4D97-AF65-F5344CB8AC3E}">
        <p14:creationId xmlns:p14="http://schemas.microsoft.com/office/powerpoint/2010/main" val="165136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55776" y="0"/>
            <a:ext cx="36174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Прочитайте числа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08720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130; 392; 764; 320; 890; 198; 903; 590; 290; 438; 123; 332; 132; 650; 291; 764; 238; 484.</a:t>
            </a:r>
            <a:endParaRPr lang="uk-UA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51720" y="5229200"/>
            <a:ext cx="619268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Назвіть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круглі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числа.</a:t>
            </a:r>
            <a:endParaRPr lang="ru-RU" sz="4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51720" y="4941168"/>
            <a:ext cx="619268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Назвіть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числа , </a:t>
            </a:r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більші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 291.</a:t>
            </a:r>
            <a:endParaRPr lang="ru-RU" sz="4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23728" y="5013176"/>
            <a:ext cx="619268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Назвіть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числа , </a:t>
            </a:r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сотні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.</a:t>
            </a:r>
            <a:endParaRPr lang="ru-RU" sz="4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51720" y="4941168"/>
            <a:ext cx="619268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Назвіть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числа , </a:t>
            </a:r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0 </a:t>
            </a:r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одиниць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.</a:t>
            </a:r>
            <a:endParaRPr lang="ru-RU" sz="4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04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55776" y="0"/>
            <a:ext cx="40879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Збільшіть</a:t>
            </a: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числа на 1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908720"/>
            <a:ext cx="7416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8000" b="1" dirty="0" smtClean="0">
                <a:latin typeface="Times New Roman" pitchFamily="18" charset="0"/>
                <a:cs typeface="Times New Roman" pitchFamily="18" charset="0"/>
              </a:rPr>
              <a:t>231    450    900    406     765     479    755</a:t>
            </a:r>
            <a:endParaRPr lang="uk-UA"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71700" y="469437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232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9852" y="4694372"/>
            <a:ext cx="118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451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5" y="4694373"/>
            <a:ext cx="1160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901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5763" y="4740538"/>
            <a:ext cx="1556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407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1720" y="5504963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766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3918" y="5504963"/>
            <a:ext cx="1034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480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0112" y="5551802"/>
            <a:ext cx="1063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756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55776" y="0"/>
            <a:ext cx="40206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Зменшіть</a:t>
            </a: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числа на 1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1124744"/>
            <a:ext cx="73448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8000" b="1" dirty="0" smtClean="0">
                <a:latin typeface="Times New Roman" pitchFamily="18" charset="0"/>
                <a:cs typeface="Times New Roman" pitchFamily="18" charset="0"/>
              </a:rPr>
              <a:t>191   470   600 437   752   470 701</a:t>
            </a:r>
            <a:endParaRPr lang="uk-UA"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4910397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190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1840" y="4910396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469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7985" y="4910397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599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35991" y="4910397"/>
            <a:ext cx="1480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436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39752" y="555672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751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1920" y="5556728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469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80112" y="5556728"/>
            <a:ext cx="1959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700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55776" y="0"/>
            <a:ext cx="45222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Назвіть </a:t>
            </a:r>
            <a:r>
              <a:rPr lang="uk-UA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“сусідів”</a:t>
            </a: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чисел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68240" y="908720"/>
            <a:ext cx="4288353" cy="5016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8000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uk-UA" sz="8000" b="1" dirty="0" smtClean="0">
                <a:latin typeface="Times New Roman" pitchFamily="18" charset="0"/>
                <a:cs typeface="Times New Roman" pitchFamily="18" charset="0"/>
              </a:rPr>
              <a:t>140</a:t>
            </a:r>
            <a:r>
              <a:rPr lang="uk-UA" sz="8000" dirty="0" smtClean="0">
                <a:latin typeface="Times New Roman" pitchFamily="18" charset="0"/>
                <a:cs typeface="Times New Roman" pitchFamily="18" charset="0"/>
              </a:rPr>
              <a:t> …</a:t>
            </a:r>
          </a:p>
          <a:p>
            <a:pPr algn="ctr"/>
            <a:r>
              <a:rPr lang="uk-UA" sz="8000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uk-UA" sz="8000" b="1" dirty="0" smtClean="0">
                <a:latin typeface="Times New Roman" pitchFamily="18" charset="0"/>
                <a:cs typeface="Times New Roman" pitchFamily="18" charset="0"/>
              </a:rPr>
              <a:t>539</a:t>
            </a:r>
            <a:r>
              <a:rPr lang="uk-UA" sz="8000" dirty="0" smtClean="0">
                <a:latin typeface="Times New Roman" pitchFamily="18" charset="0"/>
                <a:cs typeface="Times New Roman" pitchFamily="18" charset="0"/>
              </a:rPr>
              <a:t> …</a:t>
            </a:r>
          </a:p>
          <a:p>
            <a:pPr algn="ctr"/>
            <a:r>
              <a:rPr lang="uk-UA" sz="8000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uk-UA" sz="8000" b="1" dirty="0" smtClean="0">
                <a:latin typeface="Times New Roman" pitchFamily="18" charset="0"/>
                <a:cs typeface="Times New Roman" pitchFamily="18" charset="0"/>
              </a:rPr>
              <a:t>800 </a:t>
            </a:r>
            <a:r>
              <a:rPr lang="uk-UA" sz="80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algn="ctr"/>
            <a:r>
              <a:rPr lang="uk-UA" sz="8000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uk-UA" sz="8000" b="1" dirty="0" smtClean="0">
                <a:latin typeface="Times New Roman" pitchFamily="18" charset="0"/>
                <a:cs typeface="Times New Roman" pitchFamily="18" charset="0"/>
              </a:rPr>
              <a:t>768</a:t>
            </a:r>
            <a:r>
              <a:rPr lang="uk-UA" sz="8000" dirty="0" smtClean="0">
                <a:latin typeface="Times New Roman" pitchFamily="18" charset="0"/>
                <a:cs typeface="Times New Roman" pitchFamily="18" charset="0"/>
              </a:rPr>
              <a:t> …</a:t>
            </a:r>
            <a:endParaRPr lang="uk-UA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836712"/>
            <a:ext cx="1723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139</a:t>
            </a:r>
            <a:endParaRPr lang="ru-RU" sz="8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24128" y="836712"/>
            <a:ext cx="1723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141</a:t>
            </a:r>
            <a:endParaRPr lang="ru-RU" sz="8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2060848"/>
            <a:ext cx="1723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538</a:t>
            </a:r>
            <a:endParaRPr lang="ru-RU" sz="8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68145" y="2060848"/>
            <a:ext cx="1723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540</a:t>
            </a:r>
            <a:endParaRPr lang="ru-RU" sz="8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51721" y="3284984"/>
            <a:ext cx="1723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799</a:t>
            </a:r>
            <a:endParaRPr lang="ru-RU" sz="8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96136" y="3429000"/>
            <a:ext cx="1723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801</a:t>
            </a:r>
            <a:endParaRPr lang="ru-RU" sz="8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23729" y="4509120"/>
            <a:ext cx="1723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767</a:t>
            </a:r>
            <a:endParaRPr lang="ru-RU" sz="8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24129" y="4581128"/>
            <a:ext cx="1723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769</a:t>
            </a:r>
            <a:endParaRPr lang="ru-RU" sz="8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55776" y="0"/>
            <a:ext cx="46411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Математичний диктант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76672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Запиши числа:</a:t>
            </a:r>
            <a:endParaRPr lang="uk-UA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908720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сім сотень ;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412776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дев’ять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сотень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три </a:t>
            </a:r>
            <a:r>
              <a:rPr lang="ru-RU" sz="3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одиниці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;</a:t>
            </a:r>
            <a:endParaRPr lang="uk-UA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916832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одна сотня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десятки ;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2492896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п’ять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сотень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одиниці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;</a:t>
            </a:r>
            <a:endParaRPr lang="uk-UA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292494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сотні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, один десяток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п’ять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одиниць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;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3933056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sz="3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сотні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вісім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десятків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шість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одиниць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;</a:t>
            </a:r>
            <a:endParaRPr lang="uk-UA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35696" y="4941168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шість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сотень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сім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одиниць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;</a:t>
            </a:r>
            <a:endParaRPr lang="uk-UA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51720" y="5589240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ві сотні три десятки.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03848" y="0"/>
            <a:ext cx="2095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Перевірка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908720"/>
            <a:ext cx="7416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8000" b="1" dirty="0" smtClean="0">
                <a:latin typeface="Times New Roman" pitchFamily="18" charset="0"/>
                <a:cs typeface="Times New Roman" pitchFamily="18" charset="0"/>
              </a:rPr>
              <a:t>700    903    140    502     215     386    607   230</a:t>
            </a:r>
            <a:endParaRPr lang="uk-UA" sz="8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491880" y="0"/>
            <a:ext cx="2107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Обчисліть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836712"/>
            <a:ext cx="58326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675 + 1 = 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780 - 1 =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319 + 1 + 1 =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231 – 1 =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 910 + 1 =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400 - 1 -1 =</a:t>
            </a:r>
            <a:endParaRPr lang="uk-UA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4048" y="764704"/>
            <a:ext cx="12234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676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8023" y="1628800"/>
            <a:ext cx="1223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779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40151" y="2420888"/>
            <a:ext cx="1223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321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1" y="3284984"/>
            <a:ext cx="1223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230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67171" y="4077072"/>
            <a:ext cx="1185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911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8103" y="4869160"/>
            <a:ext cx="1223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398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03807" y="0"/>
            <a:ext cx="72832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Розкладіть числа на розрядні доданки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76672"/>
            <a:ext cx="70567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456 =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309 =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521 =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480 = 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774 =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819 =</a:t>
            </a:r>
            <a:endParaRPr lang="uk-UA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59832" y="476672"/>
            <a:ext cx="37433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400 + 50 + 6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1268760"/>
            <a:ext cx="23102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300 + 9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31840" y="2060848"/>
            <a:ext cx="37433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500 + 20 + 1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31840" y="2924944"/>
            <a:ext cx="26564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400 + 80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31840" y="3645024"/>
            <a:ext cx="37433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700 + 70 + 4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03848" y="4653136"/>
            <a:ext cx="37433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800 + 10 + 9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613531" y="0"/>
            <a:ext cx="18637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Обчисліть</a:t>
            </a:r>
            <a:endParaRPr lang="uk-UA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548680"/>
            <a:ext cx="553445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600 + 40 + 8 = 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200 + 30 + 5 = 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500 + 80 + 3 =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900 + 7 =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700 + 20 =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400+ 10 + 1 =</a:t>
            </a:r>
            <a:endParaRPr lang="uk-UA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3" y="476672"/>
            <a:ext cx="1223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648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8103" y="1268760"/>
            <a:ext cx="1223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235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80111" y="2132856"/>
            <a:ext cx="1223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583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59" y="2996952"/>
            <a:ext cx="1223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907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99991" y="3789040"/>
            <a:ext cx="1223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720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83195" y="4581128"/>
            <a:ext cx="1185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411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03329" y="0"/>
            <a:ext cx="70841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Прочитайте числа в нумераційній таблиці</a:t>
            </a:r>
            <a:endParaRPr lang="uk-UA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59" y="908720"/>
          <a:ext cx="7920882" cy="3283240"/>
        </p:xfrm>
        <a:graphic>
          <a:graphicData uri="http://schemas.openxmlformats.org/drawingml/2006/table">
            <a:tbl>
              <a:tblPr/>
              <a:tblGrid>
                <a:gridCol w="2640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0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0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4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Сотні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Десятки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Одиниці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6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68356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104360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140364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 8"/>
          <p:cNvSpPr/>
          <p:nvPr/>
        </p:nvSpPr>
        <p:spPr>
          <a:xfrm>
            <a:off x="212372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вал 9"/>
          <p:cNvSpPr/>
          <p:nvPr/>
        </p:nvSpPr>
        <p:spPr>
          <a:xfrm>
            <a:off x="176368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Овал 10"/>
          <p:cNvSpPr/>
          <p:nvPr/>
        </p:nvSpPr>
        <p:spPr>
          <a:xfrm>
            <a:off x="349188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Овал 11"/>
          <p:cNvSpPr/>
          <p:nvPr/>
        </p:nvSpPr>
        <p:spPr>
          <a:xfrm>
            <a:off x="392392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Овал 12"/>
          <p:cNvSpPr/>
          <p:nvPr/>
        </p:nvSpPr>
        <p:spPr>
          <a:xfrm>
            <a:off x="428396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Овал 13"/>
          <p:cNvSpPr/>
          <p:nvPr/>
        </p:nvSpPr>
        <p:spPr>
          <a:xfrm>
            <a:off x="601216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Овал 14"/>
          <p:cNvSpPr/>
          <p:nvPr/>
        </p:nvSpPr>
        <p:spPr>
          <a:xfrm>
            <a:off x="637220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Овал 15"/>
          <p:cNvSpPr/>
          <p:nvPr/>
        </p:nvSpPr>
        <p:spPr>
          <a:xfrm>
            <a:off x="673224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Овал 16"/>
          <p:cNvSpPr/>
          <p:nvPr/>
        </p:nvSpPr>
        <p:spPr>
          <a:xfrm>
            <a:off x="709228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Овал 17"/>
          <p:cNvSpPr/>
          <p:nvPr/>
        </p:nvSpPr>
        <p:spPr>
          <a:xfrm>
            <a:off x="745232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Овал 18"/>
          <p:cNvSpPr/>
          <p:nvPr/>
        </p:nvSpPr>
        <p:spPr>
          <a:xfrm>
            <a:off x="781236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Овал 19"/>
          <p:cNvSpPr/>
          <p:nvPr/>
        </p:nvSpPr>
        <p:spPr>
          <a:xfrm>
            <a:off x="817240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Овал 20"/>
          <p:cNvSpPr/>
          <p:nvPr/>
        </p:nvSpPr>
        <p:spPr>
          <a:xfrm>
            <a:off x="611560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Овал 21"/>
          <p:cNvSpPr/>
          <p:nvPr/>
        </p:nvSpPr>
        <p:spPr>
          <a:xfrm>
            <a:off x="971600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Овал 22"/>
          <p:cNvSpPr/>
          <p:nvPr/>
        </p:nvSpPr>
        <p:spPr>
          <a:xfrm>
            <a:off x="1331640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Овал 23"/>
          <p:cNvSpPr/>
          <p:nvPr/>
        </p:nvSpPr>
        <p:spPr>
          <a:xfrm>
            <a:off x="1691680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Овал 24"/>
          <p:cNvSpPr/>
          <p:nvPr/>
        </p:nvSpPr>
        <p:spPr>
          <a:xfrm>
            <a:off x="2051720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Овал 25"/>
          <p:cNvSpPr/>
          <p:nvPr/>
        </p:nvSpPr>
        <p:spPr>
          <a:xfrm>
            <a:off x="2411760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Овал 26"/>
          <p:cNvSpPr/>
          <p:nvPr/>
        </p:nvSpPr>
        <p:spPr>
          <a:xfrm>
            <a:off x="2771800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Овал 27"/>
          <p:cNvSpPr/>
          <p:nvPr/>
        </p:nvSpPr>
        <p:spPr>
          <a:xfrm>
            <a:off x="3347864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Овал 28"/>
          <p:cNvSpPr/>
          <p:nvPr/>
        </p:nvSpPr>
        <p:spPr>
          <a:xfrm>
            <a:off x="3707904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" name="Овал 29"/>
          <p:cNvSpPr/>
          <p:nvPr/>
        </p:nvSpPr>
        <p:spPr>
          <a:xfrm>
            <a:off x="4067944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Овал 30"/>
          <p:cNvSpPr/>
          <p:nvPr/>
        </p:nvSpPr>
        <p:spPr>
          <a:xfrm>
            <a:off x="4427984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2" name="Овал 31"/>
          <p:cNvSpPr/>
          <p:nvPr/>
        </p:nvSpPr>
        <p:spPr>
          <a:xfrm>
            <a:off x="4788024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Овал 32"/>
          <p:cNvSpPr/>
          <p:nvPr/>
        </p:nvSpPr>
        <p:spPr>
          <a:xfrm>
            <a:off x="5148064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4" name="Овал 33"/>
          <p:cNvSpPr/>
          <p:nvPr/>
        </p:nvSpPr>
        <p:spPr>
          <a:xfrm>
            <a:off x="6228184" y="2204864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5" name="Овал 34"/>
          <p:cNvSpPr/>
          <p:nvPr/>
        </p:nvSpPr>
        <p:spPr>
          <a:xfrm>
            <a:off x="611560" y="2708920"/>
            <a:ext cx="288032" cy="288032"/>
          </a:xfrm>
          <a:prstGeom prst="ellipse">
            <a:avLst/>
          </a:prstGeom>
          <a:solidFill>
            <a:srgbClr val="951B95"/>
          </a:solidFill>
          <a:ln>
            <a:solidFill>
              <a:srgbClr val="951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6" name="Овал 35"/>
          <p:cNvSpPr/>
          <p:nvPr/>
        </p:nvSpPr>
        <p:spPr>
          <a:xfrm>
            <a:off x="971600" y="2708920"/>
            <a:ext cx="288032" cy="288032"/>
          </a:xfrm>
          <a:prstGeom prst="ellipse">
            <a:avLst/>
          </a:prstGeom>
          <a:solidFill>
            <a:srgbClr val="951B95"/>
          </a:solidFill>
          <a:ln>
            <a:solidFill>
              <a:srgbClr val="951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7" name="Овал 36"/>
          <p:cNvSpPr/>
          <p:nvPr/>
        </p:nvSpPr>
        <p:spPr>
          <a:xfrm>
            <a:off x="1331640" y="2708920"/>
            <a:ext cx="288032" cy="288032"/>
          </a:xfrm>
          <a:prstGeom prst="ellipse">
            <a:avLst/>
          </a:prstGeom>
          <a:solidFill>
            <a:srgbClr val="951B95"/>
          </a:solidFill>
          <a:ln>
            <a:solidFill>
              <a:srgbClr val="951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8" name="Овал 37"/>
          <p:cNvSpPr/>
          <p:nvPr/>
        </p:nvSpPr>
        <p:spPr>
          <a:xfrm>
            <a:off x="3419872" y="2708920"/>
            <a:ext cx="288032" cy="288032"/>
          </a:xfrm>
          <a:prstGeom prst="ellipse">
            <a:avLst/>
          </a:prstGeom>
          <a:solidFill>
            <a:srgbClr val="951B95"/>
          </a:solidFill>
          <a:ln>
            <a:solidFill>
              <a:srgbClr val="951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9" name="Овал 38"/>
          <p:cNvSpPr/>
          <p:nvPr/>
        </p:nvSpPr>
        <p:spPr>
          <a:xfrm>
            <a:off x="3851920" y="2708920"/>
            <a:ext cx="288032" cy="288032"/>
          </a:xfrm>
          <a:prstGeom prst="ellipse">
            <a:avLst/>
          </a:prstGeom>
          <a:solidFill>
            <a:srgbClr val="951B95"/>
          </a:solidFill>
          <a:ln>
            <a:solidFill>
              <a:srgbClr val="951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0" name="Овал 39"/>
          <p:cNvSpPr/>
          <p:nvPr/>
        </p:nvSpPr>
        <p:spPr>
          <a:xfrm>
            <a:off x="5940152" y="2708920"/>
            <a:ext cx="288032" cy="288032"/>
          </a:xfrm>
          <a:prstGeom prst="ellipse">
            <a:avLst/>
          </a:prstGeom>
          <a:solidFill>
            <a:srgbClr val="951B95"/>
          </a:solidFill>
          <a:ln>
            <a:solidFill>
              <a:srgbClr val="951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1" name="Овал 40"/>
          <p:cNvSpPr/>
          <p:nvPr/>
        </p:nvSpPr>
        <p:spPr>
          <a:xfrm>
            <a:off x="6300192" y="2708920"/>
            <a:ext cx="288032" cy="288032"/>
          </a:xfrm>
          <a:prstGeom prst="ellipse">
            <a:avLst/>
          </a:prstGeom>
          <a:solidFill>
            <a:srgbClr val="951B95"/>
          </a:solidFill>
          <a:ln>
            <a:solidFill>
              <a:srgbClr val="951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2" name="Овал 41"/>
          <p:cNvSpPr/>
          <p:nvPr/>
        </p:nvSpPr>
        <p:spPr>
          <a:xfrm>
            <a:off x="6660232" y="2708920"/>
            <a:ext cx="288032" cy="288032"/>
          </a:xfrm>
          <a:prstGeom prst="ellipse">
            <a:avLst/>
          </a:prstGeom>
          <a:solidFill>
            <a:srgbClr val="951B95"/>
          </a:solidFill>
          <a:ln>
            <a:solidFill>
              <a:srgbClr val="951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3" name="Овал 42"/>
          <p:cNvSpPr/>
          <p:nvPr/>
        </p:nvSpPr>
        <p:spPr>
          <a:xfrm>
            <a:off x="7020272" y="2708920"/>
            <a:ext cx="288032" cy="288032"/>
          </a:xfrm>
          <a:prstGeom prst="ellipse">
            <a:avLst/>
          </a:prstGeom>
          <a:solidFill>
            <a:srgbClr val="951B95"/>
          </a:solidFill>
          <a:ln>
            <a:solidFill>
              <a:srgbClr val="951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4" name="Овал 43"/>
          <p:cNvSpPr/>
          <p:nvPr/>
        </p:nvSpPr>
        <p:spPr>
          <a:xfrm>
            <a:off x="7452320" y="2708920"/>
            <a:ext cx="288032" cy="288032"/>
          </a:xfrm>
          <a:prstGeom prst="ellipse">
            <a:avLst/>
          </a:prstGeom>
          <a:solidFill>
            <a:srgbClr val="951B95"/>
          </a:solidFill>
          <a:ln>
            <a:solidFill>
              <a:srgbClr val="951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5" name="Овал 44"/>
          <p:cNvSpPr/>
          <p:nvPr/>
        </p:nvSpPr>
        <p:spPr>
          <a:xfrm>
            <a:off x="683568" y="3212976"/>
            <a:ext cx="288032" cy="28803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6" name="Овал 45"/>
          <p:cNvSpPr/>
          <p:nvPr/>
        </p:nvSpPr>
        <p:spPr>
          <a:xfrm>
            <a:off x="1115616" y="3212976"/>
            <a:ext cx="288032" cy="28803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7" name="Овал 46"/>
          <p:cNvSpPr/>
          <p:nvPr/>
        </p:nvSpPr>
        <p:spPr>
          <a:xfrm>
            <a:off x="1475656" y="3212976"/>
            <a:ext cx="288032" cy="28803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8" name="Овал 47"/>
          <p:cNvSpPr/>
          <p:nvPr/>
        </p:nvSpPr>
        <p:spPr>
          <a:xfrm>
            <a:off x="1835696" y="3212976"/>
            <a:ext cx="288032" cy="28803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9" name="Овал 48"/>
          <p:cNvSpPr/>
          <p:nvPr/>
        </p:nvSpPr>
        <p:spPr>
          <a:xfrm>
            <a:off x="2195736" y="3212976"/>
            <a:ext cx="288032" cy="28803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0" name="Овал 49"/>
          <p:cNvSpPr/>
          <p:nvPr/>
        </p:nvSpPr>
        <p:spPr>
          <a:xfrm>
            <a:off x="2555776" y="3212976"/>
            <a:ext cx="288032" cy="28803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1" name="Овал 50"/>
          <p:cNvSpPr/>
          <p:nvPr/>
        </p:nvSpPr>
        <p:spPr>
          <a:xfrm>
            <a:off x="3491880" y="3212976"/>
            <a:ext cx="288032" cy="28803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2" name="Овал 51"/>
          <p:cNvSpPr/>
          <p:nvPr/>
        </p:nvSpPr>
        <p:spPr>
          <a:xfrm>
            <a:off x="683568" y="3717032"/>
            <a:ext cx="288032" cy="288032"/>
          </a:xfrm>
          <a:prstGeom prst="ellipse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3" name="Овал 52"/>
          <p:cNvSpPr/>
          <p:nvPr/>
        </p:nvSpPr>
        <p:spPr>
          <a:xfrm>
            <a:off x="1043608" y="3717032"/>
            <a:ext cx="288032" cy="288032"/>
          </a:xfrm>
          <a:prstGeom prst="ellipse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4" name="Овал 53"/>
          <p:cNvSpPr/>
          <p:nvPr/>
        </p:nvSpPr>
        <p:spPr>
          <a:xfrm>
            <a:off x="1403648" y="3717032"/>
            <a:ext cx="288032" cy="288032"/>
          </a:xfrm>
          <a:prstGeom prst="ellipse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5" name="Овал 54"/>
          <p:cNvSpPr/>
          <p:nvPr/>
        </p:nvSpPr>
        <p:spPr>
          <a:xfrm>
            <a:off x="1763688" y="3717032"/>
            <a:ext cx="288032" cy="288032"/>
          </a:xfrm>
          <a:prstGeom prst="ellipse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6" name="Овал 55"/>
          <p:cNvSpPr/>
          <p:nvPr/>
        </p:nvSpPr>
        <p:spPr>
          <a:xfrm>
            <a:off x="6012160" y="3717032"/>
            <a:ext cx="288032" cy="288032"/>
          </a:xfrm>
          <a:prstGeom prst="ellipse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7" name="Овал 56"/>
          <p:cNvSpPr/>
          <p:nvPr/>
        </p:nvSpPr>
        <p:spPr>
          <a:xfrm>
            <a:off x="6444208" y="3717032"/>
            <a:ext cx="288032" cy="288032"/>
          </a:xfrm>
          <a:prstGeom prst="ellipse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8" name="Овал 57"/>
          <p:cNvSpPr/>
          <p:nvPr/>
        </p:nvSpPr>
        <p:spPr>
          <a:xfrm>
            <a:off x="6804248" y="3717032"/>
            <a:ext cx="288032" cy="288032"/>
          </a:xfrm>
          <a:prstGeom prst="ellipse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1331641" y="4545586"/>
            <a:ext cx="1080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FF0000"/>
                </a:solidFill>
              </a:rPr>
              <a:t>537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99792" y="4498087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761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139952" y="4221088"/>
            <a:ext cx="115212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/>
          </a:p>
          <a:p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325</a:t>
            </a:r>
            <a:endParaRPr lang="ru-RU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436096" y="4545586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C000"/>
                </a:solidFill>
              </a:rPr>
              <a:t>610</a:t>
            </a:r>
            <a:endParaRPr lang="ru-RU" sz="4000" b="1" dirty="0">
              <a:solidFill>
                <a:srgbClr val="FFC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876256" y="454558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0066"/>
                </a:solidFill>
              </a:rPr>
              <a:t>403</a:t>
            </a:r>
            <a:endParaRPr lang="ru-RU" sz="4000" b="1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368643" y="0"/>
            <a:ext cx="23535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Порівняйте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836712"/>
            <a:ext cx="63367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100 см … 10 дм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15 дм … 200 см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45 дм … 4 м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1 км … 1000 м</a:t>
            </a: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3 дм – 6 см …28 </a:t>
            </a:r>
            <a:r>
              <a:rPr lang="uk-UA" sz="5400" b="1" dirty="0" err="1" smtClean="0">
                <a:latin typeface="Times New Roman" pitchFamily="18" charset="0"/>
                <a:cs typeface="Times New Roman" pitchFamily="18" charset="0"/>
              </a:rPr>
              <a:t>см</a:t>
            </a:r>
            <a:endParaRPr lang="uk-UA" sz="5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4 м + 4 дм …30 </a:t>
            </a:r>
            <a:r>
              <a:rPr lang="uk-UA" sz="5400" b="1" dirty="0" err="1" smtClean="0">
                <a:latin typeface="Times New Roman" pitchFamily="18" charset="0"/>
                <a:cs typeface="Times New Roman" pitchFamily="18" charset="0"/>
              </a:rPr>
              <a:t>дм</a:t>
            </a:r>
            <a:endParaRPr lang="uk-UA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2492896"/>
            <a:ext cx="588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&gt;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3928" y="1700808"/>
            <a:ext cx="588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&lt;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3968" y="836712"/>
            <a:ext cx="588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=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07904" y="3356992"/>
            <a:ext cx="588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=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80112" y="4149080"/>
            <a:ext cx="588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&lt;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64088" y="4941168"/>
            <a:ext cx="588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&gt;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21518" y="0"/>
            <a:ext cx="38477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Задача 791, стор.111</a:t>
            </a:r>
            <a:endParaRPr lang="uk-UA" sz="32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1916832"/>
            <a:ext cx="77768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ru-RU" sz="3600" b="1" dirty="0" smtClean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908721"/>
            <a:ext cx="7848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 овочевий склад завезли 4 рази по 95 кг моркви. За місяць продали 3 ц моркви. Скільки моркви залишилося на складі?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Татьяна Сергеевна\Desktop\d274f4a9039dd755f36fa98b42860b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76196"/>
            <a:ext cx="4968551" cy="33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62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е фоны - Шаблоны - Методическая копилочка - Сайт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21518" y="0"/>
            <a:ext cx="38477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Задача 791, стор.111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908720"/>
            <a:ext cx="5256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Завезли – 4 рази по 95 кг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Продали – 3 ц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Залишилося - ? кг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19871" y="2563163"/>
            <a:ext cx="3281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3126002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95 х 4 = 380 (кг) – всього завезли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5576" y="3789040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380 – 300 = 80 (кг) - залишилося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1640" y="4581128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Відповідь: 80 кілограмів моркви залишилося на складі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488</Words>
  <Application>Microsoft Office PowerPoint</Application>
  <PresentationFormat>Экран (4:3)</PresentationFormat>
  <Paragraphs>128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HP</cp:lastModifiedBy>
  <cp:revision>33</cp:revision>
  <dcterms:created xsi:type="dcterms:W3CDTF">2020-05-19T12:21:56Z</dcterms:created>
  <dcterms:modified xsi:type="dcterms:W3CDTF">2021-04-06T07:36:39Z</dcterms:modified>
</cp:coreProperties>
</file>