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55B130-1136-457C-8A3F-A8B30E1136D7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8C6D264-A3D1-4313-8C07-6BA8AF52BE21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869160"/>
            <a:ext cx="6400800" cy="1752600"/>
          </a:xfrm>
        </p:spPr>
        <p:txBody>
          <a:bodyPr>
            <a:normAutofit/>
          </a:bodyPr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772400" cy="1470025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4000" dirty="0" smtClean="0">
                <a:solidFill>
                  <a:srgbClr val="CC00CC"/>
                </a:solidFill>
                <a:latin typeface="Ampir Deco" pitchFamily="2" charset="0"/>
              </a:rPr>
              <a:t/>
            </a:r>
            <a:br>
              <a:rPr lang="ru-RU" sz="4000" dirty="0" smtClean="0">
                <a:solidFill>
                  <a:srgbClr val="CC00CC"/>
                </a:solidFill>
                <a:latin typeface="Ampir Deco" pitchFamily="2" charset="0"/>
              </a:rPr>
            </a:br>
            <a:r>
              <a:rPr lang="ru-RU" sz="6000" dirty="0" err="1" smtClean="0">
                <a:solidFill>
                  <a:srgbClr val="7030A0"/>
                </a:solidFill>
                <a:latin typeface="Ampir Deco" pitchFamily="2" charset="0"/>
              </a:rPr>
              <a:t>Письмове</a:t>
            </a:r>
            <a:r>
              <a:rPr lang="ru-RU" sz="6000" dirty="0" smtClean="0">
                <a:solidFill>
                  <a:srgbClr val="7030A0"/>
                </a:solidFill>
                <a:latin typeface="Ampir Deco" pitchFamily="2" charset="0"/>
              </a:rPr>
              <a:t> </a:t>
            </a:r>
            <a:r>
              <a:rPr lang="ru-RU" sz="6000" dirty="0" err="1" smtClean="0">
                <a:solidFill>
                  <a:srgbClr val="7030A0"/>
                </a:solidFill>
                <a:latin typeface="Ampir Deco" pitchFamily="2" charset="0"/>
              </a:rPr>
              <a:t>додавання</a:t>
            </a:r>
            <a:r>
              <a:rPr lang="ru-RU" sz="6000" dirty="0" smtClean="0">
                <a:solidFill>
                  <a:srgbClr val="7030A0"/>
                </a:solidFill>
                <a:latin typeface="Ampir Deco" pitchFamily="2" charset="0"/>
              </a:rPr>
              <a:t> </a:t>
            </a:r>
            <a:r>
              <a:rPr lang="ru-RU" sz="6000" dirty="0" err="1" smtClean="0">
                <a:solidFill>
                  <a:srgbClr val="7030A0"/>
                </a:solidFill>
                <a:latin typeface="Ampir Deco" pitchFamily="2" charset="0"/>
              </a:rPr>
              <a:t>трицифрових</a:t>
            </a:r>
            <a:r>
              <a:rPr lang="ru-RU" sz="6000" dirty="0" smtClean="0">
                <a:solidFill>
                  <a:srgbClr val="7030A0"/>
                </a:solidFill>
                <a:latin typeface="Ampir Deco" pitchFamily="2" charset="0"/>
              </a:rPr>
              <a:t> чисел. </a:t>
            </a:r>
            <a:endParaRPr lang="uk-UA" sz="6000" dirty="0">
              <a:solidFill>
                <a:srgbClr val="7030A0"/>
              </a:solidFill>
              <a:latin typeface="Ampir Dec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77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раво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517" y="332656"/>
            <a:ext cx="2143125" cy="29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2492895"/>
            <a:ext cx="8820472" cy="3827957"/>
          </a:xfrm>
        </p:spPr>
        <p:txBody>
          <a:bodyPr/>
          <a:lstStyle/>
          <a:p>
            <a:r>
              <a:rPr lang="uk-UA" dirty="0" smtClean="0"/>
              <a:t>                                                                          </a:t>
            </a:r>
          </a:p>
          <a:p>
            <a:r>
              <a:rPr lang="uk-UA" sz="1600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        </a:t>
            </a:r>
            <a:r>
              <a:rPr lang="uk-UA" sz="1600" b="1" dirty="0" smtClean="0">
                <a:solidFill>
                  <a:schemeClr val="bg1"/>
                </a:solidFill>
              </a:rPr>
              <a:t>440+360</a:t>
            </a:r>
          </a:p>
          <a:p>
            <a:r>
              <a:rPr lang="uk-UA" sz="1600" b="1" dirty="0" smtClean="0"/>
              <a:t>                                                                                                           630+250</a:t>
            </a:r>
            <a:endParaRPr lang="uk-UA" sz="1600" b="1" dirty="0"/>
          </a:p>
          <a:p>
            <a:r>
              <a:rPr lang="uk-UA" sz="1600" dirty="0" smtClean="0"/>
              <a:t>                                                                                        </a:t>
            </a:r>
            <a:r>
              <a:rPr lang="uk-UA" sz="1600" b="1" dirty="0" smtClean="0"/>
              <a:t>810+110</a:t>
            </a:r>
          </a:p>
          <a:p>
            <a:r>
              <a:rPr lang="uk-UA" sz="1600" b="1" dirty="0" smtClean="0"/>
              <a:t>                                                                      270+420</a:t>
            </a:r>
            <a:endParaRPr lang="uk-UA" sz="1600" b="1" dirty="0"/>
          </a:p>
          <a:p>
            <a:r>
              <a:rPr lang="uk-UA" sz="1600" dirty="0" smtClean="0"/>
              <a:t>                                                   </a:t>
            </a:r>
            <a:r>
              <a:rPr lang="uk-UA" sz="1600" b="1" dirty="0" smtClean="0"/>
              <a:t>510+270</a:t>
            </a:r>
          </a:p>
          <a:p>
            <a:r>
              <a:rPr lang="uk-UA" sz="1600" dirty="0" smtClean="0"/>
              <a:t>                                   </a:t>
            </a:r>
            <a:r>
              <a:rPr lang="uk-UA" sz="1600" b="1" dirty="0" smtClean="0"/>
              <a:t>160+430</a:t>
            </a:r>
            <a:endParaRPr lang="uk-UA" sz="1600" b="1" dirty="0"/>
          </a:p>
          <a:p>
            <a:r>
              <a:rPr lang="uk-UA" sz="1600" b="1" dirty="0" smtClean="0"/>
              <a:t>                 350+320</a:t>
            </a:r>
          </a:p>
          <a:p>
            <a:endParaRPr lang="uk-UA" sz="1600" dirty="0" smtClean="0"/>
          </a:p>
          <a:p>
            <a:r>
              <a:rPr lang="uk-UA" sz="1600" b="1" dirty="0" smtClean="0"/>
              <a:t>260+420</a:t>
            </a:r>
            <a:endParaRPr lang="uk-UA" b="1" dirty="0"/>
          </a:p>
        </p:txBody>
      </p:sp>
      <p:cxnSp>
        <p:nvCxnSpPr>
          <p:cNvPr id="5" name="Соединительная линия уступом 4"/>
          <p:cNvCxnSpPr/>
          <p:nvPr/>
        </p:nvCxnSpPr>
        <p:spPr>
          <a:xfrm flipV="1">
            <a:off x="179512" y="5409220"/>
            <a:ext cx="1647234" cy="46805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оединительная линия уступом 7"/>
          <p:cNvCxnSpPr/>
          <p:nvPr/>
        </p:nvCxnSpPr>
        <p:spPr>
          <a:xfrm flipV="1">
            <a:off x="1746176" y="5049180"/>
            <a:ext cx="990212" cy="36004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 flipV="1">
            <a:off x="2682574" y="4689140"/>
            <a:ext cx="1062136" cy="36004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 flipV="1">
            <a:off x="3722828" y="4329100"/>
            <a:ext cx="1137204" cy="36004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/>
          <p:nvPr/>
        </p:nvCxnSpPr>
        <p:spPr>
          <a:xfrm flipV="1">
            <a:off x="4860032" y="4033695"/>
            <a:ext cx="1218844" cy="288032"/>
          </a:xfrm>
          <a:prstGeom prst="bentConnector3">
            <a:avLst>
              <a:gd name="adj1" fmla="val 4772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 flipV="1">
            <a:off x="6078876" y="3673655"/>
            <a:ext cx="1008112" cy="36004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flipV="1">
            <a:off x="7086988" y="3313615"/>
            <a:ext cx="1656184" cy="360040"/>
          </a:xfrm>
          <a:prstGeom prst="bentConnector3">
            <a:avLst>
              <a:gd name="adj1" fmla="val 3828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98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332656"/>
            <a:ext cx="8712968" cy="2736304"/>
          </a:xfrm>
        </p:spPr>
        <p:txBody>
          <a:bodyPr>
            <a:normAutofit fontScale="62500" lnSpcReduction="20000"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uk-UA" sz="5800" b="1" dirty="0" smtClean="0">
                <a:latin typeface="Times New Roman"/>
                <a:ea typeface="Calibri"/>
                <a:cs typeface="Times New Roman"/>
              </a:rPr>
              <a:t>«МАТЕМАТИЧНІ ВУЗЛИКИ»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uk-UA" sz="6400" b="1" dirty="0" smtClean="0">
                <a:latin typeface="Times New Roman"/>
                <a:ea typeface="Calibri"/>
                <a:cs typeface="Times New Roman"/>
              </a:rPr>
              <a:t>564</a:t>
            </a:r>
            <a:r>
              <a:rPr lang="uk-UA" sz="6400" b="1" dirty="0">
                <a:latin typeface="Times New Roman"/>
                <a:ea typeface="Calibri"/>
                <a:cs typeface="Times New Roman"/>
              </a:rPr>
              <a:t>, 985, 39, 543, 178</a:t>
            </a:r>
            <a:r>
              <a:rPr lang="uk-UA" sz="6400" b="1" dirty="0" smtClean="0">
                <a:latin typeface="Times New Roman"/>
                <a:ea typeface="Calibri"/>
                <a:cs typeface="Times New Roman"/>
              </a:rPr>
              <a:t>, 51</a:t>
            </a:r>
            <a:r>
              <a:rPr lang="uk-UA" sz="6400" b="1" dirty="0">
                <a:latin typeface="Times New Roman"/>
                <a:ea typeface="Calibri"/>
                <a:cs typeface="Times New Roman"/>
              </a:rPr>
              <a:t>, 989, 317, 675</a:t>
            </a:r>
            <a:r>
              <a:rPr lang="uk-UA" sz="6400" b="1" dirty="0" smtClean="0">
                <a:latin typeface="Times New Roman"/>
                <a:ea typeface="Calibri"/>
                <a:cs typeface="Times New Roman"/>
              </a:rPr>
              <a:t>, 100</a:t>
            </a:r>
            <a:r>
              <a:rPr lang="uk-UA" sz="6400" b="1" dirty="0">
                <a:latin typeface="Times New Roman"/>
                <a:ea typeface="Calibri"/>
                <a:cs typeface="Times New Roman"/>
              </a:rPr>
              <a:t>,  789, 760, 943, 290</a:t>
            </a:r>
            <a:r>
              <a:rPr lang="uk-UA" sz="6400" b="1" dirty="0" smtClean="0">
                <a:latin typeface="Times New Roman"/>
                <a:ea typeface="Calibri"/>
                <a:cs typeface="Times New Roman"/>
              </a:rPr>
              <a:t>, 47</a:t>
            </a:r>
            <a:r>
              <a:rPr lang="uk-UA" sz="6400" b="1" dirty="0">
                <a:latin typeface="Times New Roman"/>
                <a:ea typeface="Calibri"/>
                <a:cs typeface="Times New Roman"/>
              </a:rPr>
              <a:t>, 380, 62.</a:t>
            </a:r>
            <a:endParaRPr lang="uk-UA" sz="6400" b="1" dirty="0">
              <a:latin typeface="Calibri"/>
              <a:ea typeface="Calibri"/>
              <a:cs typeface="Times New Roman"/>
            </a:endParaRPr>
          </a:p>
          <a:p>
            <a:endParaRPr lang="uk-UA" sz="64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9491" y="2780928"/>
            <a:ext cx="8280920" cy="4896544"/>
          </a:xfrm>
        </p:spPr>
        <p:txBody>
          <a:bodyPr/>
          <a:lstStyle/>
          <a:p>
            <a:pPr marL="182880" lvl="0" indent="0">
              <a:buNone/>
            </a:pPr>
            <a:r>
              <a:rPr lang="uk-UA" sz="4000" dirty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А тепер в рядочку потрібно знайти і  виписати:</a:t>
            </a:r>
            <a:br>
              <a:rPr lang="uk-UA" sz="4000" dirty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solidFill>
                  <a:srgbClr val="FF0000"/>
                </a:solidFill>
                <a:effectLst/>
              </a:rPr>
              <a:t>всі двоцифрові числа;</a:t>
            </a:r>
            <a:br>
              <a:rPr lang="uk-UA" sz="4000" dirty="0">
                <a:solidFill>
                  <a:srgbClr val="FF0000"/>
                </a:solidFill>
                <a:effectLst/>
              </a:rPr>
            </a:br>
            <a:r>
              <a:rPr lang="uk-UA" sz="4000" dirty="0" smtClean="0">
                <a:solidFill>
                  <a:schemeClr val="tx1"/>
                </a:solidFill>
                <a:effectLst/>
              </a:rPr>
              <a:t>три трицифрових </a:t>
            </a:r>
            <a:r>
              <a:rPr lang="uk-UA" sz="4000" dirty="0" smtClean="0">
                <a:solidFill>
                  <a:srgbClr val="002060"/>
                </a:solidFill>
                <a:effectLst/>
              </a:rPr>
              <a:t>числа</a:t>
            </a:r>
            <a:r>
              <a:rPr lang="uk-UA" sz="4000" dirty="0">
                <a:solidFill>
                  <a:srgbClr val="002060"/>
                </a:solidFill>
                <a:effectLst/>
              </a:rPr>
              <a:t>;</a:t>
            </a:r>
            <a:br>
              <a:rPr lang="uk-UA" sz="4000" dirty="0">
                <a:solidFill>
                  <a:srgbClr val="002060"/>
                </a:solidFill>
                <a:effectLst/>
              </a:rPr>
            </a:br>
            <a:r>
              <a:rPr lang="uk-UA" sz="4000" dirty="0" smtClean="0">
                <a:solidFill>
                  <a:srgbClr val="CC00CC"/>
                </a:solidFill>
                <a:effectLst/>
              </a:rPr>
              <a:t>всі</a:t>
            </a:r>
            <a:r>
              <a:rPr lang="uk-UA" sz="4000" dirty="0" smtClean="0">
                <a:solidFill>
                  <a:srgbClr val="002060"/>
                </a:solidFill>
                <a:effectLst/>
              </a:rPr>
              <a:t>  </a:t>
            </a:r>
            <a:r>
              <a:rPr lang="uk-UA" sz="4000" dirty="0" smtClean="0">
                <a:solidFill>
                  <a:srgbClr val="CC00CC"/>
                </a:solidFill>
                <a:effectLst/>
              </a:rPr>
              <a:t>круглі  числа.</a:t>
            </a:r>
            <a:r>
              <a:rPr lang="uk-UA" sz="4000" dirty="0">
                <a:solidFill>
                  <a:srgbClr val="CC00CC"/>
                </a:solidFill>
                <a:effectLst/>
              </a:rPr>
              <a:t/>
            </a:r>
            <a:br>
              <a:rPr lang="uk-UA" sz="4000" dirty="0">
                <a:solidFill>
                  <a:srgbClr val="CC00CC"/>
                </a:solidFill>
                <a:effectLst/>
              </a:rPr>
            </a:br>
            <a:endParaRPr lang="uk-UA" sz="4000" dirty="0">
              <a:solidFill>
                <a:srgbClr val="CC00C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474796"/>
            <a:ext cx="2396926" cy="21878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7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77122"/>
            <a:ext cx="8568952" cy="56498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4000" dirty="0">
                <a:solidFill>
                  <a:srgbClr val="FF0000"/>
                </a:solidFill>
              </a:rPr>
              <a:t>Запишіть число, в якому:</a:t>
            </a:r>
          </a:p>
          <a:p>
            <a:pPr lvl="0"/>
            <a:r>
              <a:rPr lang="uk-UA" sz="3200" dirty="0"/>
              <a:t>2 </a:t>
            </a:r>
            <a:r>
              <a:rPr lang="uk-UA" sz="3200" dirty="0" err="1"/>
              <a:t>сот</a:t>
            </a:r>
            <a:r>
              <a:rPr lang="uk-UA" sz="3200" dirty="0"/>
              <a:t> ., 7 дес., 4 од.</a:t>
            </a:r>
          </a:p>
          <a:p>
            <a:pPr lvl="0"/>
            <a:r>
              <a:rPr lang="uk-UA" sz="3200" dirty="0"/>
              <a:t>6 </a:t>
            </a:r>
            <a:r>
              <a:rPr lang="uk-UA" sz="3200" dirty="0" err="1"/>
              <a:t>сот</a:t>
            </a:r>
            <a:r>
              <a:rPr lang="uk-UA" sz="3200" dirty="0"/>
              <a:t>.,8 дес.,3 од.</a:t>
            </a:r>
          </a:p>
          <a:p>
            <a:pPr lvl="0"/>
            <a:r>
              <a:rPr lang="uk-UA" sz="3200" dirty="0"/>
              <a:t>9 </a:t>
            </a:r>
            <a:r>
              <a:rPr lang="uk-UA" sz="3200" dirty="0" err="1"/>
              <a:t>сот</a:t>
            </a:r>
            <a:r>
              <a:rPr lang="uk-UA" sz="3200" dirty="0"/>
              <a:t>., 7 од.</a:t>
            </a:r>
          </a:p>
          <a:p>
            <a:pPr lvl="0"/>
            <a:r>
              <a:rPr lang="uk-UA" sz="3200" dirty="0"/>
              <a:t>3сот., 6 дес.</a:t>
            </a:r>
          </a:p>
          <a:p>
            <a:pPr lvl="0"/>
            <a:r>
              <a:rPr lang="uk-UA" sz="3200" dirty="0"/>
              <a:t>8 </a:t>
            </a:r>
            <a:r>
              <a:rPr lang="uk-UA" sz="3200" dirty="0" err="1"/>
              <a:t>сот</a:t>
            </a:r>
            <a:r>
              <a:rPr lang="uk-UA" sz="3200" dirty="0"/>
              <a:t>.</a:t>
            </a:r>
          </a:p>
          <a:p>
            <a:pPr lvl="0"/>
            <a:r>
              <a:rPr lang="uk-UA" sz="3200" dirty="0" smtClean="0"/>
              <a:t>4 дес.,5од</a:t>
            </a:r>
            <a:r>
              <a:rPr lang="uk-UA" sz="3200" dirty="0"/>
              <a:t>.</a:t>
            </a:r>
          </a:p>
          <a:p>
            <a:pPr lvl="0"/>
            <a:r>
              <a:rPr lang="uk-UA" sz="3200" dirty="0"/>
              <a:t>Запишіть число, яке на 1 менше за 1000.</a:t>
            </a:r>
          </a:p>
          <a:p>
            <a:pPr marL="45720" lvl="0" indent="0">
              <a:buNone/>
            </a:pPr>
            <a:endParaRPr lang="uk-UA" sz="3200" dirty="0"/>
          </a:p>
          <a:p>
            <a:endParaRPr lang="uk-UA" sz="3200" dirty="0"/>
          </a:p>
        </p:txBody>
      </p:sp>
      <p:pic>
        <p:nvPicPr>
          <p:cNvPr id="4098" name="Picture 2" descr="C:\Users\браво\Desktop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5301207"/>
            <a:ext cx="3013928" cy="14514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07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784976" cy="64807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5400" dirty="0">
                <a:solidFill>
                  <a:srgbClr val="FF0000"/>
                </a:solidFill>
                <a:latin typeface="Avrora Deco" pitchFamily="34" charset="0"/>
              </a:rPr>
              <a:t>При додаванні трицифрових </a:t>
            </a:r>
            <a:r>
              <a:rPr lang="uk-UA" sz="5400" dirty="0" smtClean="0">
                <a:solidFill>
                  <a:srgbClr val="FF0000"/>
                </a:solidFill>
                <a:latin typeface="Avrora Deco" pitchFamily="34" charset="0"/>
              </a:rPr>
              <a:t>чисел</a:t>
            </a:r>
          </a:p>
          <a:p>
            <a:pPr marL="45720" indent="0">
              <a:buNone/>
            </a:pPr>
            <a:r>
              <a:rPr lang="uk-UA" sz="5400" dirty="0" smtClean="0">
                <a:solidFill>
                  <a:srgbClr val="7030A0"/>
                </a:solidFill>
              </a:rPr>
              <a:t>одиниці </a:t>
            </a:r>
            <a:r>
              <a:rPr lang="uk-UA" sz="5400" dirty="0">
                <a:solidFill>
                  <a:srgbClr val="7030A0"/>
                </a:solidFill>
              </a:rPr>
              <a:t>додають до одиниць,</a:t>
            </a:r>
            <a:r>
              <a:rPr lang="uk-UA" sz="5400" dirty="0"/>
              <a:t> </a:t>
            </a:r>
            <a:endParaRPr lang="uk-UA" sz="5400" dirty="0" smtClean="0"/>
          </a:p>
          <a:p>
            <a:pPr marL="45720" indent="0">
              <a:buNone/>
            </a:pPr>
            <a:r>
              <a:rPr lang="uk-UA" sz="5400" dirty="0" smtClean="0">
                <a:solidFill>
                  <a:srgbClr val="0070C0"/>
                </a:solidFill>
              </a:rPr>
              <a:t>десятки </a:t>
            </a:r>
            <a:r>
              <a:rPr lang="uk-UA" sz="5400" dirty="0">
                <a:solidFill>
                  <a:srgbClr val="0070C0"/>
                </a:solidFill>
              </a:rPr>
              <a:t>до десятків, </a:t>
            </a:r>
            <a:endParaRPr lang="uk-UA" sz="5400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uk-UA" sz="5400" dirty="0" smtClean="0">
                <a:solidFill>
                  <a:srgbClr val="00B050"/>
                </a:solidFill>
              </a:rPr>
              <a:t>сотні </a:t>
            </a:r>
            <a:r>
              <a:rPr lang="uk-UA" sz="5400" dirty="0">
                <a:solidFill>
                  <a:srgbClr val="00B050"/>
                </a:solidFill>
              </a:rPr>
              <a:t>до </a:t>
            </a:r>
            <a:r>
              <a:rPr lang="uk-UA" sz="5400" dirty="0" smtClean="0">
                <a:solidFill>
                  <a:srgbClr val="00B050"/>
                </a:solidFill>
              </a:rPr>
              <a:t>сотень.</a:t>
            </a:r>
            <a:endParaRPr lang="uk-UA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12968" cy="4896544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>
                <a:solidFill>
                  <a:srgbClr val="FF0000"/>
                </a:solidFill>
              </a:rPr>
              <a:t>Запишіть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 err="1">
                <a:solidFill>
                  <a:srgbClr val="FF0000"/>
                </a:solidFill>
              </a:rPr>
              <a:t>приклади</a:t>
            </a:r>
            <a:r>
              <a:rPr lang="ru-RU" sz="3600" dirty="0">
                <a:solidFill>
                  <a:srgbClr val="FF0000"/>
                </a:solidFill>
              </a:rPr>
              <a:t> в </a:t>
            </a:r>
            <a:r>
              <a:rPr lang="ru-RU" sz="3600" dirty="0" err="1">
                <a:solidFill>
                  <a:srgbClr val="FF0000"/>
                </a:solidFill>
              </a:rPr>
              <a:t>стовпчик</a:t>
            </a:r>
            <a:r>
              <a:rPr lang="ru-RU" sz="3600" dirty="0">
                <a:solidFill>
                  <a:srgbClr val="FF0000"/>
                </a:solidFill>
              </a:rPr>
              <a:t> та </a:t>
            </a:r>
            <a:r>
              <a:rPr lang="ru-RU" sz="3600" dirty="0" err="1">
                <a:solidFill>
                  <a:srgbClr val="FF0000"/>
                </a:solidFill>
              </a:rPr>
              <a:t>обчисліть</a:t>
            </a:r>
            <a:r>
              <a:rPr lang="ru-RU" sz="3600" dirty="0">
                <a:solidFill>
                  <a:srgbClr val="FF0000"/>
                </a:solidFill>
              </a:rPr>
              <a:t>. </a:t>
            </a:r>
            <a:endParaRPr lang="ru-RU" sz="3600" dirty="0" smtClean="0">
              <a:solidFill>
                <a:srgbClr val="FF0000"/>
              </a:solidFill>
            </a:endParaRPr>
          </a:p>
          <a:p>
            <a:pPr algn="ctr"/>
            <a:endParaRPr lang="ru-RU" dirty="0"/>
          </a:p>
          <a:p>
            <a:r>
              <a:rPr lang="ru-RU" dirty="0" smtClean="0"/>
              <a:t>                      </a:t>
            </a:r>
            <a:r>
              <a:rPr lang="uk-UA" sz="4400" dirty="0" smtClean="0"/>
              <a:t>543+251       </a:t>
            </a:r>
            <a:r>
              <a:rPr lang="uk-UA" sz="4400" dirty="0"/>
              <a:t>342+127 </a:t>
            </a:r>
            <a:endParaRPr lang="uk-UA" sz="4400" dirty="0" smtClean="0"/>
          </a:p>
          <a:p>
            <a:r>
              <a:rPr lang="uk-UA" sz="4400" dirty="0" smtClean="0"/>
              <a:t>                        		</a:t>
            </a:r>
          </a:p>
          <a:p>
            <a:r>
              <a:rPr lang="uk-UA" sz="4400" dirty="0"/>
              <a:t> </a:t>
            </a:r>
            <a:r>
              <a:rPr lang="uk-UA" sz="4400" dirty="0" smtClean="0"/>
              <a:t>          231+647       354+245</a:t>
            </a:r>
            <a:endParaRPr lang="uk-UA" sz="4400" dirty="0"/>
          </a:p>
        </p:txBody>
      </p:sp>
      <p:pic>
        <p:nvPicPr>
          <p:cNvPr id="2050" name="Picture 2" descr="C:\Users\браво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69160"/>
            <a:ext cx="2619375" cy="1752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98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8568952" cy="347472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uk-UA" dirty="0" smtClean="0"/>
          </a:p>
          <a:p>
            <a:pPr marL="45720" indent="0" algn="ctr">
              <a:buNone/>
            </a:pPr>
            <a:r>
              <a:rPr lang="uk-UA" sz="5200" b="1" dirty="0" smtClean="0">
                <a:solidFill>
                  <a:srgbClr val="7030A0"/>
                </a:solidFill>
              </a:rPr>
              <a:t>Вставте </a:t>
            </a:r>
            <a:r>
              <a:rPr lang="uk-UA" sz="5200" b="1" dirty="0">
                <a:solidFill>
                  <a:srgbClr val="7030A0"/>
                </a:solidFill>
              </a:rPr>
              <a:t>потрібний знак</a:t>
            </a:r>
          </a:p>
          <a:p>
            <a:pPr marL="45720" indent="0">
              <a:buNone/>
            </a:pPr>
            <a:endParaRPr lang="uk-UA" sz="3600" dirty="0" smtClean="0"/>
          </a:p>
          <a:p>
            <a:pPr marL="45720" indent="0">
              <a:buNone/>
            </a:pPr>
            <a:r>
              <a:rPr lang="uk-UA" sz="3600" dirty="0" smtClean="0"/>
              <a:t>6м        </a:t>
            </a:r>
            <a:r>
              <a:rPr lang="uk-UA" sz="3600" dirty="0"/>
              <a:t>6 дм </a:t>
            </a:r>
            <a:r>
              <a:rPr lang="uk-UA" sz="3600" dirty="0" smtClean="0"/>
              <a:t>;                   5м        </a:t>
            </a:r>
            <a:r>
              <a:rPr lang="uk-UA" sz="3600" dirty="0"/>
              <a:t>50 см ; </a:t>
            </a:r>
            <a:r>
              <a:rPr lang="uk-UA" sz="3600" dirty="0" smtClean="0"/>
              <a:t>            2 </a:t>
            </a:r>
            <a:r>
              <a:rPr lang="uk-UA" sz="3600" dirty="0"/>
              <a:t>дм 5см   </a:t>
            </a:r>
            <a:r>
              <a:rPr lang="uk-UA" sz="3600" dirty="0" smtClean="0"/>
              <a:t>   2дм </a:t>
            </a:r>
            <a:r>
              <a:rPr lang="uk-UA" sz="3600" dirty="0"/>
              <a:t>50см ; </a:t>
            </a:r>
            <a:r>
              <a:rPr lang="uk-UA" sz="3600" dirty="0" smtClean="0"/>
              <a:t>   10 </a:t>
            </a:r>
            <a:r>
              <a:rPr lang="uk-UA" sz="3600" dirty="0"/>
              <a:t>кг       1 ц  ; </a:t>
            </a:r>
            <a:endParaRPr lang="uk-UA" sz="3600" dirty="0" smtClean="0"/>
          </a:p>
          <a:p>
            <a:pPr marL="45720" indent="0">
              <a:buNone/>
            </a:pPr>
            <a:r>
              <a:rPr lang="uk-UA" sz="3600" dirty="0" smtClean="0"/>
              <a:t>               3гр </a:t>
            </a:r>
            <a:r>
              <a:rPr lang="uk-UA" sz="3600" dirty="0"/>
              <a:t>50 </a:t>
            </a:r>
            <a:r>
              <a:rPr lang="uk-UA" sz="3600" dirty="0" err="1"/>
              <a:t>коп</a:t>
            </a:r>
            <a:r>
              <a:rPr lang="uk-UA" sz="3600" dirty="0"/>
              <a:t>        305 </a:t>
            </a:r>
            <a:r>
              <a:rPr lang="uk-UA" sz="3600" dirty="0" err="1"/>
              <a:t>коп</a:t>
            </a:r>
            <a:endParaRPr lang="uk-UA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660696"/>
            <a:ext cx="576064" cy="3240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073" y="2673107"/>
            <a:ext cx="5969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992" y="3154864"/>
            <a:ext cx="5969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154866"/>
            <a:ext cx="5969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436" y="3789040"/>
            <a:ext cx="5969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 descr="C:\Users\браво\Desktop\images (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93096"/>
            <a:ext cx="3138952" cy="2351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08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221</TotalTime>
  <Words>172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Ampir Deco</vt:lpstr>
      <vt:lpstr>Arial</vt:lpstr>
      <vt:lpstr>Avrora Deco</vt:lpstr>
      <vt:lpstr>Calibri</vt:lpstr>
      <vt:lpstr>Georgia</vt:lpstr>
      <vt:lpstr>Times New Roman</vt:lpstr>
      <vt:lpstr>Trebuchet MS</vt:lpstr>
      <vt:lpstr>Воздушный поток</vt:lpstr>
      <vt:lpstr> Письмове додавання трицифрових чисел. </vt:lpstr>
      <vt:lpstr>Презентация PowerPoint</vt:lpstr>
      <vt:lpstr>А тепер в рядочку потрібно знайти і  виписати: всі двоцифрові числа; три трицифрових числа; всі  круглі  числа.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Письмове додавання трицифрових чисел без переходу через розряд. Прості задачі на додавання. Складання і розв’язування рівнянь.</dc:title>
  <dc:creator>браво</dc:creator>
  <cp:lastModifiedBy>HP</cp:lastModifiedBy>
  <cp:revision>80</cp:revision>
  <dcterms:created xsi:type="dcterms:W3CDTF">2018-12-10T12:45:14Z</dcterms:created>
  <dcterms:modified xsi:type="dcterms:W3CDTF">2021-04-06T07:43:39Z</dcterms:modified>
</cp:coreProperties>
</file>