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67" r:id="rId11"/>
    <p:sldId id="259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FB920FA-DB92-4C8F-AE23-986046ABCE89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E6947CD-BA06-462E-B51E-F658AD03031F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636912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uk-UA" dirty="0"/>
              <a:t>Лірика Т. Шевченка періоду арешту й заслання та після повернення із нього. Поезії «Доля», «Росли укупочці, зросли».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446449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93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З біографії Тараса Григоровича ви знаєте, що після звільнення з кріпацтва, життя митця складалося ніби на добре. Він успішно вчився в Академії мистецтв, був своєю людиною в колах передової інтелігенції, ні від кого не залежав.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06202"/>
            <a:ext cx="8208912" cy="324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70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1420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Загальна</a:t>
            </a:r>
            <a:r>
              <a:rPr lang="ru-RU" dirty="0"/>
              <a:t> характеристика </a:t>
            </a:r>
            <a:r>
              <a:rPr lang="ru-RU" dirty="0" err="1"/>
              <a:t>лірики</a:t>
            </a:r>
            <a:r>
              <a:rPr lang="ru-RU" dirty="0"/>
              <a:t> Т. </a:t>
            </a:r>
            <a:r>
              <a:rPr lang="ru-RU" dirty="0" err="1"/>
              <a:t>Шевченка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арешту</a:t>
            </a:r>
            <a:r>
              <a:rPr lang="ru-RU" dirty="0"/>
              <a:t> й </a:t>
            </a:r>
            <a:r>
              <a:rPr lang="ru-RU" dirty="0" err="1"/>
              <a:t>заслання</a:t>
            </a:r>
            <a:r>
              <a:rPr lang="ru-RU" dirty="0"/>
              <a:t> і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повернення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заслання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708920"/>
            <a:ext cx="7467600" cy="376503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dirty="0" err="1"/>
              <a:t>Невольнича</a:t>
            </a:r>
            <a:r>
              <a:rPr lang="ru-RU" dirty="0"/>
              <a:t> </a:t>
            </a:r>
            <a:r>
              <a:rPr lang="ru-RU" dirty="0" err="1"/>
              <a:t>поезія</a:t>
            </a:r>
            <a:r>
              <a:rPr lang="ru-RU" dirty="0"/>
              <a:t>» (1847 — 1857). Так сам Шевченко назвав </a:t>
            </a:r>
            <a:r>
              <a:rPr lang="ru-RU" dirty="0" err="1"/>
              <a:t>свої</a:t>
            </a:r>
            <a:r>
              <a:rPr lang="ru-RU" dirty="0"/>
              <a:t> твори, </a:t>
            </a:r>
            <a:r>
              <a:rPr lang="ru-RU" dirty="0" err="1"/>
              <a:t>писані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слідством</a:t>
            </a:r>
            <a:r>
              <a:rPr lang="ru-RU" dirty="0"/>
              <a:t> у </a:t>
            </a:r>
            <a:r>
              <a:rPr lang="ru-RU" dirty="0" err="1"/>
              <a:t>казематі</a:t>
            </a:r>
            <a:r>
              <a:rPr lang="ru-RU" dirty="0"/>
              <a:t> ІІІ </a:t>
            </a:r>
            <a:r>
              <a:rPr lang="ru-RU" dirty="0" err="1"/>
              <a:t>відділу</a:t>
            </a:r>
            <a:r>
              <a:rPr lang="ru-RU" dirty="0"/>
              <a:t> та на </a:t>
            </a:r>
            <a:r>
              <a:rPr lang="ru-RU" dirty="0" err="1"/>
              <a:t>засланні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14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«В КАЗЕМАТІ»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Цикл «В </a:t>
            </a:r>
            <a:r>
              <a:rPr lang="ru-RU" dirty="0" err="1"/>
              <a:t>казематі</a:t>
            </a:r>
            <a:r>
              <a:rPr lang="ru-RU" dirty="0"/>
              <a:t>» </a:t>
            </a:r>
            <a:r>
              <a:rPr lang="ru-RU" dirty="0" err="1"/>
              <a:t>складається</a:t>
            </a:r>
            <a:r>
              <a:rPr lang="ru-RU" dirty="0"/>
              <a:t> з 13 </a:t>
            </a:r>
            <a:r>
              <a:rPr lang="ru-RU" dirty="0" err="1"/>
              <a:t>віршів</a:t>
            </a:r>
            <a:r>
              <a:rPr lang="ru-RU" dirty="0"/>
              <a:t>, </a:t>
            </a:r>
            <a:r>
              <a:rPr lang="ru-RU" dirty="0" err="1"/>
              <a:t>згодом</a:t>
            </a:r>
            <a:r>
              <a:rPr lang="ru-RU" dirty="0"/>
              <a:t> поет додав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поезії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/>
              <a:t>Для цих творів характерні мотиви розлуки, поневіряння на чужині, тяжкої жіночої долі, нерозділеного кохання, самотності, безнадії, смерті. </a:t>
            </a:r>
            <a:endParaRPr lang="uk-UA" dirty="0" smtClean="0"/>
          </a:p>
          <a:p>
            <a:r>
              <a:rPr lang="uk-UA" dirty="0"/>
              <a:t>Всі герої цих поезій глибоко нещасливі: одинока дівчина–сирота, згорьована дружина п’яниці, розлучена з </a:t>
            </a:r>
            <a:r>
              <a:rPr lang="uk-UA" dirty="0" err="1"/>
              <a:t>миллим</a:t>
            </a:r>
            <a:r>
              <a:rPr lang="uk-UA" dirty="0"/>
              <a:t> наречена, покинута стара матір, каліка–солдат. Усі вони нарікають на лиху долю, гірке безталання. </a:t>
            </a:r>
          </a:p>
        </p:txBody>
      </p:sp>
    </p:spTree>
    <p:extLst>
      <p:ext uri="{BB962C8B-B14F-4D97-AF65-F5344CB8AC3E}">
        <p14:creationId xmlns:p14="http://schemas.microsoft.com/office/powerpoint/2010/main" val="170071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906888" cy="4873752"/>
          </a:xfrm>
        </p:spPr>
        <p:txBody>
          <a:bodyPr/>
          <a:lstStyle/>
          <a:p>
            <a:r>
              <a:rPr lang="uk-UA" dirty="0"/>
              <a:t>Після звільнення з солдатської </a:t>
            </a:r>
            <a:r>
              <a:rPr lang="uk-UA" dirty="0" smtClean="0"/>
              <a:t>служби </a:t>
            </a:r>
            <a:r>
              <a:rPr lang="uk-UA" dirty="0"/>
              <a:t>автор </a:t>
            </a:r>
            <a:r>
              <a:rPr lang="uk-UA" dirty="0" smtClean="0"/>
              <a:t>переніс твори </a:t>
            </a:r>
            <a:r>
              <a:rPr lang="uk-UA" dirty="0"/>
              <a:t>у «Більшу книжку», об’єднав їх у цикл і дав заголовок «В казематі», під яким зазначив присвяту: «Моїм союзникам посвящаю».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89" y="1779647"/>
            <a:ext cx="2805723" cy="355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66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Творчість періоду заслання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/>
              <a:t>Творчість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становить </a:t>
            </a:r>
            <a:r>
              <a:rPr lang="ru-RU" dirty="0" err="1"/>
              <a:t>новий</a:t>
            </a:r>
            <a:r>
              <a:rPr lang="ru-RU" dirty="0"/>
              <a:t>, </a:t>
            </a:r>
            <a:r>
              <a:rPr lang="ru-RU" dirty="0" err="1"/>
              <a:t>вищий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поетичного</a:t>
            </a:r>
            <a:r>
              <a:rPr lang="ru-RU" dirty="0"/>
              <a:t> </a:t>
            </a:r>
            <a:r>
              <a:rPr lang="ru-RU" dirty="0" err="1"/>
              <a:t>генія</a:t>
            </a:r>
            <a:r>
              <a:rPr lang="ru-RU" dirty="0"/>
              <a:t> </a:t>
            </a:r>
            <a:r>
              <a:rPr lang="ru-RU" dirty="0" err="1"/>
              <a:t>Шевченка</a:t>
            </a:r>
            <a:r>
              <a:rPr lang="ru-RU" dirty="0"/>
              <a:t>, </a:t>
            </a:r>
            <a:r>
              <a:rPr lang="ru-RU" dirty="0" err="1"/>
              <a:t>опанування</a:t>
            </a:r>
            <a:r>
              <a:rPr lang="ru-RU" dirty="0"/>
              <a:t> методом практичного </a:t>
            </a:r>
            <a:r>
              <a:rPr lang="ru-RU" dirty="0" err="1"/>
              <a:t>реалізму</a:t>
            </a:r>
            <a:r>
              <a:rPr lang="ru-RU" dirty="0"/>
              <a:t>, </a:t>
            </a:r>
            <a:r>
              <a:rPr lang="ru-RU" dirty="0" err="1" smtClean="0"/>
              <a:t>досконалістю</a:t>
            </a:r>
            <a:r>
              <a:rPr lang="ru-RU" dirty="0" smtClean="0"/>
              <a:t> </a:t>
            </a:r>
            <a:r>
              <a:rPr lang="ru-RU" dirty="0" err="1" smtClean="0"/>
              <a:t>художньої</a:t>
            </a:r>
            <a:r>
              <a:rPr lang="ru-RU" dirty="0" smtClean="0"/>
              <a:t> </a:t>
            </a:r>
            <a:r>
              <a:rPr lang="ru-RU" dirty="0" err="1"/>
              <a:t>форми</a:t>
            </a:r>
            <a:r>
              <a:rPr lang="ru-RU" dirty="0" smtClean="0"/>
              <a:t>.</a:t>
            </a:r>
          </a:p>
          <a:p>
            <a:r>
              <a:rPr lang="ru-RU" dirty="0"/>
              <a:t>До нас </a:t>
            </a:r>
            <a:r>
              <a:rPr lang="ru-RU" dirty="0" err="1"/>
              <a:t>дійшло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понад</a:t>
            </a:r>
            <a:r>
              <a:rPr lang="ru-RU" dirty="0" smtClean="0"/>
              <a:t> </a:t>
            </a:r>
            <a:r>
              <a:rPr lang="ru-RU" dirty="0"/>
              <a:t>сто </a:t>
            </a:r>
            <a:r>
              <a:rPr lang="ru-RU" dirty="0" err="1"/>
              <a:t>творів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дев’ять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поем.</a:t>
            </a:r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172" y="3356992"/>
            <a:ext cx="4033157" cy="3132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3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Повісті російською мовою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 1853 — 1857 роках Т. Шевченко написав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десятків</a:t>
            </a:r>
            <a:r>
              <a:rPr lang="ru-RU" dirty="0"/>
              <a:t> </a:t>
            </a:r>
            <a:r>
              <a:rPr lang="ru-RU" dirty="0" err="1"/>
              <a:t>повістей</a:t>
            </a:r>
            <a:r>
              <a:rPr lang="ru-RU" dirty="0"/>
              <a:t> </a:t>
            </a:r>
            <a:r>
              <a:rPr lang="ru-RU" dirty="0" err="1"/>
              <a:t>російською</a:t>
            </a:r>
            <a:r>
              <a:rPr lang="ru-RU" dirty="0"/>
              <a:t> </a:t>
            </a:r>
            <a:r>
              <a:rPr lang="ru-RU" dirty="0" err="1"/>
              <a:t>мовою</a:t>
            </a:r>
            <a:r>
              <a:rPr lang="ru-RU" dirty="0"/>
              <a:t>, з </a:t>
            </a:r>
            <a:r>
              <a:rPr lang="ru-RU" dirty="0" err="1"/>
              <a:t>яких</a:t>
            </a:r>
            <a:r>
              <a:rPr lang="ru-RU" dirty="0"/>
              <a:t> до нас </a:t>
            </a:r>
            <a:r>
              <a:rPr lang="ru-RU" dirty="0" err="1"/>
              <a:t>дійшло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дев’ять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/>
              <a:t>Повісті Т. Шевченка, як і його віршовані твори, мають виразну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антикріпосницьку </a:t>
            </a:r>
          </a:p>
          <a:p>
            <a:pPr marL="0" indent="0">
              <a:buNone/>
            </a:pPr>
            <a:r>
              <a:rPr lang="uk-UA" dirty="0" smtClean="0"/>
              <a:t>спрямованість</a:t>
            </a:r>
            <a:r>
              <a:rPr lang="uk-UA" dirty="0"/>
              <a:t>,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цікаві </a:t>
            </a:r>
            <a:r>
              <a:rPr lang="uk-UA" dirty="0"/>
              <a:t>змістом,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однак </a:t>
            </a:r>
            <a:r>
              <a:rPr lang="uk-UA" dirty="0"/>
              <a:t>своїми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художніми якостями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r>
              <a:rPr lang="uk-UA" dirty="0"/>
              <a:t>дещо слабші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за </a:t>
            </a:r>
            <a:r>
              <a:rPr lang="uk-UA" dirty="0"/>
              <a:t>вірші та поеми.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008"/>
            <a:ext cx="4262611" cy="320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799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/>
          <a:lstStyle/>
          <a:p>
            <a:r>
              <a:rPr lang="uk-UA" dirty="0" smtClean="0"/>
              <a:t>Творчість періоду заслання(1857-1861)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/>
              <a:t>Останні</a:t>
            </a:r>
            <a:r>
              <a:rPr lang="ru-RU" dirty="0"/>
              <a:t> роки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поета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періодом</a:t>
            </a:r>
            <a:r>
              <a:rPr lang="ru-RU" dirty="0"/>
              <a:t> </a:t>
            </a:r>
            <a:r>
              <a:rPr lang="ru-RU" dirty="0" err="1"/>
              <a:t>найвищого</a:t>
            </a:r>
            <a:r>
              <a:rPr lang="ru-RU" dirty="0"/>
              <a:t> </a:t>
            </a:r>
            <a:r>
              <a:rPr lang="ru-RU" dirty="0" err="1"/>
              <a:t>розквіту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таланту, </a:t>
            </a:r>
            <a:r>
              <a:rPr lang="ru-RU" dirty="0" err="1"/>
              <a:t>хоч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семи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вимушеного</a:t>
            </a:r>
            <a:r>
              <a:rPr lang="ru-RU" dirty="0"/>
              <a:t> </a:t>
            </a:r>
            <a:r>
              <a:rPr lang="ru-RU" dirty="0" err="1"/>
              <a:t>мовчання</a:t>
            </a:r>
            <a:r>
              <a:rPr lang="ru-RU" dirty="0"/>
              <a:t> </a:t>
            </a:r>
            <a:r>
              <a:rPr lang="ru-RU" dirty="0" err="1"/>
              <a:t>поетова</a:t>
            </a:r>
            <a:r>
              <a:rPr lang="ru-RU" dirty="0"/>
              <a:t> муза не </a:t>
            </a:r>
            <a:r>
              <a:rPr lang="ru-RU" dirty="0" err="1"/>
              <a:t>відразу</a:t>
            </a:r>
            <a:r>
              <a:rPr lang="ru-RU" dirty="0"/>
              <a:t> заговорила на </a:t>
            </a:r>
            <a:r>
              <a:rPr lang="ru-RU" dirty="0" err="1"/>
              <a:t>повний</a:t>
            </a:r>
            <a:r>
              <a:rPr lang="ru-RU" dirty="0"/>
              <a:t> голос. </a:t>
            </a:r>
            <a:endParaRPr lang="ru-RU" dirty="0" smtClean="0"/>
          </a:p>
          <a:p>
            <a:r>
              <a:rPr lang="ru-RU" dirty="0"/>
              <a:t>У 1857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написано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поеми</a:t>
            </a:r>
            <a:r>
              <a:rPr lang="ru-RU" dirty="0"/>
              <a:t> — «</a:t>
            </a:r>
            <a:r>
              <a:rPr lang="ru-RU" dirty="0" err="1"/>
              <a:t>Неофіти</a:t>
            </a:r>
            <a:r>
              <a:rPr lang="ru-RU" dirty="0"/>
              <a:t>» і «</a:t>
            </a:r>
            <a:r>
              <a:rPr lang="ru-RU" dirty="0" err="1"/>
              <a:t>Юродивий</a:t>
            </a:r>
            <a:r>
              <a:rPr lang="ru-RU" dirty="0"/>
              <a:t>» (</a:t>
            </a:r>
            <a:r>
              <a:rPr lang="ru-RU" dirty="0" err="1"/>
              <a:t>остання</a:t>
            </a:r>
            <a:r>
              <a:rPr lang="ru-RU" dirty="0"/>
              <a:t> </a:t>
            </a:r>
            <a:r>
              <a:rPr lang="ru-RU" dirty="0" err="1"/>
              <a:t>залишилася</a:t>
            </a:r>
            <a:r>
              <a:rPr lang="ru-RU" dirty="0"/>
              <a:t> </a:t>
            </a:r>
            <a:r>
              <a:rPr lang="ru-RU" dirty="0" err="1"/>
              <a:t>незакінченою</a:t>
            </a:r>
            <a:r>
              <a:rPr lang="ru-RU" dirty="0"/>
              <a:t>) ; у 1858 — </a:t>
            </a:r>
            <a:r>
              <a:rPr lang="ru-RU" dirty="0" err="1"/>
              <a:t>п’ять</a:t>
            </a:r>
            <a:r>
              <a:rPr lang="ru-RU" dirty="0"/>
              <a:t> невеликих </a:t>
            </a:r>
            <a:r>
              <a:rPr lang="ru-RU" dirty="0" err="1"/>
              <a:t>віршів</a:t>
            </a:r>
            <a:r>
              <a:rPr lang="ru-RU" dirty="0"/>
              <a:t>: «Доля», «Муза», «Слава», «Сон» («На </a:t>
            </a:r>
            <a:r>
              <a:rPr lang="ru-RU" dirty="0" err="1"/>
              <a:t>панщині</a:t>
            </a:r>
            <a:r>
              <a:rPr lang="ru-RU" dirty="0"/>
              <a:t> </a:t>
            </a:r>
            <a:r>
              <a:rPr lang="ru-RU" dirty="0" err="1"/>
              <a:t>пшеницю</a:t>
            </a:r>
            <a:r>
              <a:rPr lang="ru-RU" dirty="0"/>
              <a:t> жала»), «Я не </a:t>
            </a:r>
            <a:r>
              <a:rPr lang="ru-RU" dirty="0" err="1"/>
              <a:t>нездужаю</a:t>
            </a:r>
            <a:r>
              <a:rPr lang="ru-RU" dirty="0"/>
              <a:t>, </a:t>
            </a:r>
            <a:r>
              <a:rPr lang="ru-RU" dirty="0" err="1"/>
              <a:t>нівроку</a:t>
            </a:r>
            <a:r>
              <a:rPr lang="ru-RU" dirty="0"/>
              <a:t>», у 1859 — </a:t>
            </a:r>
            <a:r>
              <a:rPr lang="ru-RU" dirty="0" err="1"/>
              <a:t>одинадцять</a:t>
            </a:r>
            <a:r>
              <a:rPr lang="ru-RU" dirty="0"/>
              <a:t> </a:t>
            </a:r>
            <a:r>
              <a:rPr lang="ru-RU" dirty="0" err="1"/>
              <a:t>віршів</a:t>
            </a:r>
            <a:r>
              <a:rPr lang="ru-RU" dirty="0"/>
              <a:t> й одну поему, у 1860 — </a:t>
            </a:r>
            <a:r>
              <a:rPr lang="ru-RU" dirty="0" err="1"/>
              <a:t>тридцять</a:t>
            </a:r>
            <a:r>
              <a:rPr lang="ru-RU" dirty="0"/>
              <a:t>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поезій</a:t>
            </a:r>
            <a:r>
              <a:rPr lang="ru-RU" dirty="0"/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76074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Теорія літератури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i="1" u="sng" dirty="0"/>
              <a:t>Ліричний герой </a:t>
            </a:r>
            <a:r>
              <a:rPr lang="uk-UA" dirty="0"/>
              <a:t>(Л. г.) — образ поета (його ліричне «я»), чиї переживання, думки та почуття відображено в ліричному творі. Уявлення про </a:t>
            </a:r>
            <a:r>
              <a:rPr lang="uk-UA" dirty="0" err="1"/>
              <a:t>Л.г</a:t>
            </a:r>
            <a:r>
              <a:rPr lang="uk-UA" dirty="0"/>
              <a:t>. складають на основі знайомства з його внутрішнім світом, який розкривається не через вчинки, а через переживання, душевні стани. Умовне поняття; на його основі створюється цілісне уявлення про творчість поета, його переживання, які відображаються у творі, але не в його особі. </a:t>
            </a:r>
            <a:r>
              <a:rPr lang="uk-UA" dirty="0" err="1"/>
              <a:t>Л.г</a:t>
            </a:r>
            <a:r>
              <a:rPr lang="uk-UA" dirty="0"/>
              <a:t>. не тотожний авторові.</a:t>
            </a:r>
          </a:p>
          <a:p>
            <a:r>
              <a:rPr lang="uk-UA" dirty="0"/>
              <a:t> </a:t>
            </a:r>
            <a:r>
              <a:rPr lang="uk-UA" i="1" u="sng" dirty="0" smtClean="0"/>
              <a:t>Медитація</a:t>
            </a:r>
            <a:r>
              <a:rPr lang="uk-UA" dirty="0" smtClean="0"/>
              <a:t> </a:t>
            </a:r>
            <a:r>
              <a:rPr lang="uk-UA" dirty="0"/>
              <a:t>(від лат. </a:t>
            </a:r>
            <a:r>
              <a:rPr lang="en-US" dirty="0" err="1"/>
              <a:t>medetatio</a:t>
            </a:r>
            <a:r>
              <a:rPr lang="en-US" dirty="0"/>
              <a:t> — </a:t>
            </a:r>
            <a:r>
              <a:rPr lang="uk-UA" dirty="0"/>
              <a:t>роздум) — форма філософської лірики: вірш, в якому поет висловлює свої думки над проблемами життя і смерті, над баченим і пережитим.</a:t>
            </a:r>
          </a:p>
          <a:p>
            <a:r>
              <a:rPr lang="uk-UA" dirty="0" smtClean="0"/>
              <a:t> </a:t>
            </a:r>
            <a:r>
              <a:rPr lang="uk-UA" i="1" u="sng" dirty="0" smtClean="0"/>
              <a:t> </a:t>
            </a:r>
            <a:r>
              <a:rPr lang="uk-UA" i="1" u="sng" dirty="0"/>
              <a:t>Психологізм у літературі </a:t>
            </a:r>
            <a:r>
              <a:rPr lang="uk-UA" dirty="0"/>
              <a:t>— глибоке, детальне відтворення подій у художньому творі, зокрема світу його персонажа (почуття, думки, переживання, спонукання).</a:t>
            </a:r>
          </a:p>
        </p:txBody>
      </p:sp>
    </p:spTree>
    <p:extLst>
      <p:ext uri="{BB962C8B-B14F-4D97-AF65-F5344CB8AC3E}">
        <p14:creationId xmlns:p14="http://schemas.microsoft.com/office/powerpoint/2010/main" val="183997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7601272" cy="1143000"/>
          </a:xfrm>
        </p:spPr>
        <p:txBody>
          <a:bodyPr/>
          <a:lstStyle/>
          <a:p>
            <a:r>
              <a:rPr lang="uk-UA" dirty="0" smtClean="0"/>
              <a:t>Ідейно-художній </a:t>
            </a:r>
            <a:r>
              <a:rPr lang="uk-UA" dirty="0" smtClean="0"/>
              <a:t>аналіз вірша «Доля»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Тема: розповідь поета про власну життєву долю, яка не лукавила до митця</a:t>
            </a:r>
          </a:p>
          <a:p>
            <a:r>
              <a:rPr lang="uk-UA" dirty="0" smtClean="0"/>
              <a:t>Ідея: возвеличення долі, яка супроводжувала поета впродовж всього його життя</a:t>
            </a:r>
          </a:p>
          <a:p>
            <a:r>
              <a:rPr lang="uk-UA" dirty="0" smtClean="0"/>
              <a:t>Віршовий розмір : ямб</a:t>
            </a:r>
          </a:p>
          <a:p>
            <a:r>
              <a:rPr lang="uk-UA" dirty="0" smtClean="0"/>
              <a:t>Історія створення: «Доля» - перший вірш ліричного триптиха Шевченка «Доля», «Муза», «Слава»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877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Художні засоби:</a:t>
            </a:r>
            <a:endParaRPr lang="uk-UA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r>
              <a:rPr lang="uk-UA" sz="1800" dirty="0" smtClean="0"/>
              <a:t>            повтори:                                                              риторичні</a:t>
            </a:r>
          </a:p>
          <a:p>
            <a:pPr marL="0" indent="0">
              <a:buNone/>
            </a:pPr>
            <a:r>
              <a:rPr lang="uk-UA" sz="1800" dirty="0"/>
              <a:t> </a:t>
            </a:r>
            <a:r>
              <a:rPr lang="uk-UA" sz="1800" dirty="0" smtClean="0"/>
              <a:t>       «</a:t>
            </a:r>
            <a:r>
              <a:rPr lang="uk-UA" sz="1800" dirty="0" err="1" smtClean="0"/>
              <a:t>дальше,дальше</a:t>
            </a:r>
            <a:r>
              <a:rPr lang="uk-UA" sz="1800" dirty="0" smtClean="0"/>
              <a:t>»,                                                   запитання,</a:t>
            </a:r>
          </a:p>
          <a:p>
            <a:pPr marL="0" indent="0">
              <a:buNone/>
            </a:pPr>
            <a:r>
              <a:rPr lang="uk-UA" sz="1800" dirty="0"/>
              <a:t> </a:t>
            </a:r>
            <a:r>
              <a:rPr lang="uk-UA" sz="1800" dirty="0" smtClean="0"/>
              <a:t>        «</a:t>
            </a:r>
            <a:r>
              <a:rPr lang="uk-UA" sz="1800" dirty="0" err="1" smtClean="0"/>
              <a:t>слава..слава</a:t>
            </a:r>
            <a:r>
              <a:rPr lang="uk-UA" sz="1800" dirty="0" smtClean="0"/>
              <a:t>»               звертання:                           оклики</a:t>
            </a:r>
          </a:p>
          <a:p>
            <a:pPr marL="0" indent="0">
              <a:buNone/>
            </a:pPr>
            <a:r>
              <a:rPr lang="uk-UA" sz="1800" dirty="0"/>
              <a:t> </a:t>
            </a:r>
            <a:r>
              <a:rPr lang="uk-UA" sz="1800" dirty="0" smtClean="0"/>
              <a:t>                                             «</a:t>
            </a:r>
            <a:r>
              <a:rPr lang="uk-UA" sz="1800" dirty="0" err="1" smtClean="0"/>
              <a:t>учися,серденько</a:t>
            </a:r>
            <a:r>
              <a:rPr lang="uk-UA" sz="1800" dirty="0" smtClean="0"/>
              <a:t>..»,</a:t>
            </a:r>
          </a:p>
          <a:p>
            <a:pPr marL="0" indent="0">
              <a:buNone/>
            </a:pPr>
            <a:r>
              <a:rPr lang="uk-UA" sz="1800" dirty="0"/>
              <a:t> </a:t>
            </a:r>
            <a:r>
              <a:rPr lang="uk-UA" sz="1800" dirty="0" smtClean="0"/>
              <a:t>                                             «мій друже вбогий..»                                                                </a:t>
            </a:r>
            <a:endParaRPr lang="uk-UA" sz="1800" dirty="0"/>
          </a:p>
        </p:txBody>
      </p:sp>
      <p:cxnSp>
        <p:nvCxnSpPr>
          <p:cNvPr id="7" name="Пряма зі стрілкою 6"/>
          <p:cNvCxnSpPr/>
          <p:nvPr/>
        </p:nvCxnSpPr>
        <p:spPr>
          <a:xfrm flipH="1">
            <a:off x="1907704" y="1484784"/>
            <a:ext cx="72008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>
            <a:off x="4096281" y="2096852"/>
            <a:ext cx="72008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>
            <a:off x="5580112" y="1340768"/>
            <a:ext cx="93610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08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Виразне читання поезії «Росли укупочці, зросли»</a:t>
            </a:r>
            <a:endParaRPr lang="uk-U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01"/>
            <a:ext cx="3456384" cy="516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324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Ідейно-художній </a:t>
            </a:r>
            <a:r>
              <a:rPr lang="uk-UA" dirty="0" err="1" smtClean="0"/>
              <a:t>аналз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Тема: звернення поета до Бога, щоб Всевишній сприяв щасливому подружньому життю кожному, хто прагне одружитися</a:t>
            </a:r>
          </a:p>
          <a:p>
            <a:r>
              <a:rPr lang="uk-UA" dirty="0" smtClean="0"/>
              <a:t>Ідея: возвеличення гармонії, взаєморозуміння, дружньої підтримки, що є </a:t>
            </a:r>
            <a:r>
              <a:rPr lang="uk-UA" dirty="0" err="1" smtClean="0"/>
              <a:t>обов</a:t>
            </a:r>
            <a:r>
              <a:rPr lang="en-US" dirty="0" smtClean="0"/>
              <a:t>’</a:t>
            </a:r>
            <a:r>
              <a:rPr lang="uk-UA" dirty="0" err="1" smtClean="0"/>
              <a:t>язковою</a:t>
            </a:r>
            <a:r>
              <a:rPr lang="uk-UA" dirty="0" smtClean="0"/>
              <a:t> передумовою для подальшого подолання труднощів тим, хто побрався</a:t>
            </a:r>
          </a:p>
          <a:p>
            <a:r>
              <a:rPr lang="uk-UA" dirty="0" smtClean="0"/>
              <a:t>Віршовий розмір: ямб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677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            Художні засоби:</a:t>
            </a:r>
            <a:endParaRPr lang="uk-UA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u="sng" dirty="0" smtClean="0"/>
              <a:t>Епітети: </a:t>
            </a:r>
            <a:r>
              <a:rPr lang="uk-UA" dirty="0" smtClean="0"/>
              <a:t>«в тяжкій дорозі», «світ тихий», «любов безвічна»</a:t>
            </a:r>
          </a:p>
          <a:p>
            <a:r>
              <a:rPr lang="uk-UA" u="sng" dirty="0" smtClean="0"/>
              <a:t>Звертання: </a:t>
            </a:r>
            <a:r>
              <a:rPr lang="uk-UA" dirty="0" smtClean="0"/>
              <a:t>« Подай же й нам, </a:t>
            </a:r>
            <a:r>
              <a:rPr lang="uk-UA" dirty="0" err="1" smtClean="0"/>
              <a:t>всещедрий</a:t>
            </a:r>
            <a:r>
              <a:rPr lang="uk-UA" dirty="0" smtClean="0"/>
              <a:t> боже!»</a:t>
            </a:r>
          </a:p>
          <a:p>
            <a:r>
              <a:rPr lang="uk-UA" u="sng" dirty="0" smtClean="0"/>
              <a:t>Повтори: </a:t>
            </a:r>
            <a:r>
              <a:rPr lang="uk-UA" dirty="0" smtClean="0"/>
              <a:t>«росли-зросли», «</a:t>
            </a:r>
            <a:r>
              <a:rPr lang="uk-UA" dirty="0" err="1" smtClean="0"/>
              <a:t>розійшлись..зійшлись</a:t>
            </a:r>
            <a:r>
              <a:rPr lang="uk-UA" dirty="0" smtClean="0"/>
              <a:t>»</a:t>
            </a:r>
          </a:p>
          <a:p>
            <a:r>
              <a:rPr lang="uk-UA" u="sng" dirty="0" smtClean="0"/>
              <a:t>Риторичні оклики: </a:t>
            </a:r>
            <a:r>
              <a:rPr lang="uk-UA" dirty="0" smtClean="0"/>
              <a:t>«Неначе й справді розійшлись!», « Подай же й нам, </a:t>
            </a:r>
            <a:r>
              <a:rPr lang="uk-UA" dirty="0" err="1" smtClean="0"/>
              <a:t>всещедрий</a:t>
            </a:r>
            <a:r>
              <a:rPr lang="uk-UA" dirty="0" smtClean="0"/>
              <a:t> боже!»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9352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Домашнє задання</a:t>
            </a:r>
            <a:endParaRPr lang="uk-UA" sz="4000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400" i="1" dirty="0" smtClean="0"/>
              <a:t> </a:t>
            </a:r>
            <a:r>
              <a:rPr lang="ru-RU" sz="4400" i="1" dirty="0" err="1"/>
              <a:t>В</a:t>
            </a:r>
            <a:r>
              <a:rPr lang="ru-RU" sz="4400" i="1" dirty="0" err="1" smtClean="0"/>
              <a:t>ивчити</a:t>
            </a:r>
            <a:r>
              <a:rPr lang="ru-RU" sz="4400" i="1" dirty="0" smtClean="0"/>
              <a:t> </a:t>
            </a:r>
            <a:r>
              <a:rPr lang="ru-RU" sz="4400" i="1" dirty="0" err="1" smtClean="0"/>
              <a:t>напам’ять</a:t>
            </a:r>
            <a:r>
              <a:rPr lang="ru-RU" sz="4400" i="1" dirty="0" smtClean="0"/>
              <a:t> </a:t>
            </a:r>
            <a:r>
              <a:rPr lang="ru-RU" sz="4400" i="1" dirty="0" err="1" smtClean="0"/>
              <a:t>вірш</a:t>
            </a:r>
            <a:r>
              <a:rPr lang="ru-RU" sz="4400" i="1" dirty="0" smtClean="0"/>
              <a:t> </a:t>
            </a:r>
            <a:r>
              <a:rPr lang="ru-RU" sz="4400" i="1" dirty="0"/>
              <a:t>«Доля»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1601707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шукана">
  <a:themeElements>
    <a:clrScheme name="Ості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ишукана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ишукана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160</TotalTime>
  <Words>784</Words>
  <Application>Microsoft Office PowerPoint</Application>
  <PresentationFormat>Экран (4:3)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Century Schoolbook</vt:lpstr>
      <vt:lpstr>Wingdings</vt:lpstr>
      <vt:lpstr>Wingdings 2</vt:lpstr>
      <vt:lpstr>Вишукана</vt:lpstr>
      <vt:lpstr>Лірика Т. Шевченка періоду арешту й заслання та після повернення із нього. Поезії «Доля», «Росли укупочці, зросли».</vt:lpstr>
      <vt:lpstr>Презентация PowerPoint</vt:lpstr>
      <vt:lpstr>Загальна характеристика лірики Т. Шевченка періоду арешту й заслання і після повернення із заслання </vt:lpstr>
      <vt:lpstr>«В КАЗЕМАТІ»</vt:lpstr>
      <vt:lpstr>Презентация PowerPoint</vt:lpstr>
      <vt:lpstr>Творчість періоду заслання</vt:lpstr>
      <vt:lpstr>Повісті російською мовою</vt:lpstr>
      <vt:lpstr>Творчість періоду заслання(1857-1861)</vt:lpstr>
      <vt:lpstr>Теорія літератури</vt:lpstr>
      <vt:lpstr>Ідейно-художній аналіз вірша «Доля» </vt:lpstr>
      <vt:lpstr>Художні засоби:</vt:lpstr>
      <vt:lpstr>Виразне читання поезії «Росли укупочці, зросли»</vt:lpstr>
      <vt:lpstr>Ідейно-художній аналз</vt:lpstr>
      <vt:lpstr>             Художні засоби:</vt:lpstr>
      <vt:lpstr>Домашнє задання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Лірика Т. Шевченка періоду арешту й заслання та після повернення із нього. Поезії «Доля», «Росли укупочці, зросли».</dc:title>
  <dc:creator>БОГДАН</dc:creator>
  <cp:lastModifiedBy>Пользователь Windows</cp:lastModifiedBy>
  <cp:revision>8</cp:revision>
  <dcterms:created xsi:type="dcterms:W3CDTF">2020-04-06T12:14:38Z</dcterms:created>
  <dcterms:modified xsi:type="dcterms:W3CDTF">2021-03-31T10:35:43Z</dcterms:modified>
</cp:coreProperties>
</file>