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4" r:id="rId4"/>
    <p:sldId id="265" r:id="rId5"/>
    <p:sldId id="266" r:id="rId6"/>
    <p:sldId id="267" r:id="rId7"/>
    <p:sldId id="268" r:id="rId8"/>
    <p:sldId id="269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68781" y="4077072"/>
            <a:ext cx="4181934" cy="15121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8735" y="1578698"/>
            <a:ext cx="5987484" cy="184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Правопис частки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1" u="sng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не</a:t>
            </a:r>
            <a:r>
              <a:rPr kumimoji="0" lang="uk-UA" sz="5400" b="1" i="1" u="none" strike="noStrike" kern="1200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з дієсловами</a:t>
            </a:r>
            <a:endParaRPr kumimoji="0" lang="uk-UA" sz="5400" b="1" i="1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80853"/>
            <a:ext cx="2111298" cy="176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17528">
            <a:off x="6982717" y="2538167"/>
            <a:ext cx="1782599" cy="15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01827">
            <a:off x="6169580" y="812384"/>
            <a:ext cx="106151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2951">
            <a:off x="5167391" y="971924"/>
            <a:ext cx="81359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3481">
            <a:off x="4334420" y="491854"/>
            <a:ext cx="650657" cy="51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48680"/>
            <a:ext cx="7992888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800" b="1" dirty="0" smtClean="0">
                <a:solidFill>
                  <a:srgbClr val="7030A0"/>
                </a:solidFill>
              </a:rPr>
              <a:t>    Це маленьке дивне </a:t>
            </a:r>
            <a:r>
              <a:rPr lang="uk-UA" sz="3800" b="1" dirty="0" smtClean="0">
                <a:solidFill>
                  <a:srgbClr val="FF0000"/>
                </a:solidFill>
              </a:rPr>
              <a:t>не</a:t>
            </a:r>
            <a:r>
              <a:rPr lang="uk-UA" sz="3800" b="1" dirty="0" smtClean="0">
                <a:solidFill>
                  <a:srgbClr val="002060"/>
                </a:solidFill>
              </a:rPr>
              <a:t> </a:t>
            </a:r>
            <a:r>
              <a:rPr lang="uk-UA" sz="3800" b="1" dirty="0" smtClean="0">
                <a:solidFill>
                  <a:srgbClr val="7030A0"/>
                </a:solidFill>
              </a:rPr>
              <a:t>дуже    вразило мене. Тільки стане </a:t>
            </a:r>
          </a:p>
          <a:p>
            <a:pPr marL="0" indent="0" algn="ctr">
              <a:buNone/>
            </a:pPr>
            <a:r>
              <a:rPr lang="uk-UA" sz="3800" b="1" dirty="0" smtClean="0">
                <a:solidFill>
                  <a:srgbClr val="7030A0"/>
                </a:solidFill>
              </a:rPr>
              <a:t>перед словом – слово значення міняє: тут я йшов - уже не йду, тут співав - вже не співаю. Щойно грав з Мишком в футбол, а тепер уже не граю. Дуже дивне, не просте це маленьке </a:t>
            </a:r>
            <a:r>
              <a:rPr lang="uk-UA" sz="3800" b="1" smtClean="0">
                <a:solidFill>
                  <a:srgbClr val="7030A0"/>
                </a:solidFill>
              </a:rPr>
              <a:t>слово </a:t>
            </a:r>
            <a:r>
              <a:rPr lang="uk-UA" sz="3800" b="1" smtClean="0">
                <a:solidFill>
                  <a:srgbClr val="FF0000"/>
                </a:solidFill>
              </a:rPr>
              <a:t>не</a:t>
            </a:r>
            <a:r>
              <a:rPr lang="uk-UA" sz="3800" b="1" smtClean="0">
                <a:solidFill>
                  <a:srgbClr val="002060"/>
                </a:solidFill>
              </a:rPr>
              <a:t>  </a:t>
            </a:r>
            <a:r>
              <a:rPr lang="uk-UA" sz="3400" b="1" smtClean="0">
                <a:solidFill>
                  <a:srgbClr val="002060"/>
                </a:solidFill>
              </a:rPr>
              <a:t>                                         </a:t>
            </a:r>
            <a:endParaRPr lang="ru-RU" sz="34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1311">
            <a:off x="-193517" y="31311"/>
            <a:ext cx="2264262" cy="202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082080"/>
            <a:ext cx="6048672" cy="3435151"/>
          </a:xfrm>
        </p:spPr>
        <p:txBody>
          <a:bodyPr/>
          <a:lstStyle/>
          <a:p>
            <a:pPr marL="0" lvl="0" indent="0" algn="ctr">
              <a:buNone/>
            </a:pPr>
            <a:r>
              <a:rPr lang="uk-UA" sz="3300" b="1" dirty="0">
                <a:solidFill>
                  <a:srgbClr val="7030A0"/>
                </a:solidFill>
              </a:rPr>
              <a:t>Частка </a:t>
            </a:r>
            <a:r>
              <a:rPr lang="uk-UA" sz="3300" b="1" i="1" u="sng" dirty="0">
                <a:solidFill>
                  <a:srgbClr val="FF0000"/>
                </a:solidFill>
              </a:rPr>
              <a:t>не</a:t>
            </a:r>
            <a:r>
              <a:rPr lang="uk-UA" sz="3300" b="1" dirty="0">
                <a:solidFill>
                  <a:srgbClr val="7030A0"/>
                </a:solidFill>
              </a:rPr>
              <a:t> з дієсловами завжди пишеться окремо, крім тих випадків, коли дієслово без </a:t>
            </a:r>
            <a:r>
              <a:rPr lang="uk-UA" sz="3300" b="1" i="1" u="sng" dirty="0">
                <a:solidFill>
                  <a:srgbClr val="FF0000"/>
                </a:solidFill>
              </a:rPr>
              <a:t>не</a:t>
            </a:r>
            <a:r>
              <a:rPr lang="uk-UA" sz="3300" b="1" dirty="0">
                <a:solidFill>
                  <a:srgbClr val="7030A0"/>
                </a:solidFill>
              </a:rPr>
              <a:t>   </a:t>
            </a:r>
            <a:r>
              <a:rPr lang="uk-UA" sz="3300" b="1" dirty="0" err="1">
                <a:solidFill>
                  <a:srgbClr val="7030A0"/>
                </a:solidFill>
              </a:rPr>
              <a:t>не</a:t>
            </a:r>
            <a:r>
              <a:rPr lang="uk-UA" sz="3300" b="1" dirty="0">
                <a:solidFill>
                  <a:srgbClr val="7030A0"/>
                </a:solidFill>
              </a:rPr>
              <a:t> вживається: не читати, не розмовляти, не бігти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" y="332656"/>
            <a:ext cx="80295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" y="1916832"/>
            <a:ext cx="156051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581201"/>
            <a:ext cx="1584325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3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35696" y="1942051"/>
            <a:ext cx="6840760" cy="4065315"/>
          </a:xfrm>
        </p:spPr>
        <p:txBody>
          <a:bodyPr/>
          <a:lstStyle/>
          <a:p>
            <a:pPr marL="0" indent="0">
              <a:buNone/>
            </a:pPr>
            <a:r>
              <a:rPr lang="uk-UA" b="1" u="sng" dirty="0" smtClean="0">
                <a:solidFill>
                  <a:srgbClr val="002060"/>
                </a:solidFill>
              </a:rPr>
              <a:t>Не</a:t>
            </a:r>
            <a:r>
              <a:rPr lang="uk-UA" b="1" dirty="0" smtClean="0">
                <a:solidFill>
                  <a:srgbClr val="002060"/>
                </a:solidFill>
              </a:rPr>
              <a:t> забувайте правил вуличного руху.</a:t>
            </a:r>
          </a:p>
          <a:p>
            <a:pPr marL="0" indent="0">
              <a:buNone/>
            </a:pPr>
            <a:r>
              <a:rPr lang="uk-UA" b="1" u="sng" dirty="0" smtClean="0">
                <a:solidFill>
                  <a:srgbClr val="002060"/>
                </a:solidFill>
              </a:rPr>
              <a:t>Не</a:t>
            </a:r>
            <a:r>
              <a:rPr lang="uk-UA" b="1" dirty="0" smtClean="0">
                <a:solidFill>
                  <a:srgbClr val="002060"/>
                </a:solidFill>
              </a:rPr>
              <a:t> влаштовуйте ігри на дорогах.</a:t>
            </a:r>
          </a:p>
          <a:p>
            <a:pPr marL="0" indent="0">
              <a:buNone/>
            </a:pPr>
            <a:r>
              <a:rPr lang="uk-UA" b="1" u="sng" dirty="0" smtClean="0">
                <a:solidFill>
                  <a:srgbClr val="002060"/>
                </a:solidFill>
              </a:rPr>
              <a:t>Не</a:t>
            </a:r>
            <a:r>
              <a:rPr lang="uk-UA" b="1" dirty="0" smtClean="0">
                <a:solidFill>
                  <a:srgbClr val="002060"/>
                </a:solidFill>
              </a:rPr>
              <a:t> перебігайте вулицю перед автомобілем.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Авто раптово </a:t>
            </a:r>
            <a:r>
              <a:rPr lang="uk-UA" b="1" u="sng" dirty="0" smtClean="0">
                <a:solidFill>
                  <a:srgbClr val="002060"/>
                </a:solidFill>
              </a:rPr>
              <a:t>не</a:t>
            </a:r>
            <a:r>
              <a:rPr lang="uk-UA" b="1" dirty="0" smtClean="0">
                <a:solidFill>
                  <a:srgbClr val="002060"/>
                </a:solidFill>
              </a:rPr>
              <a:t> зупиняється.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827584" y="260648"/>
            <a:ext cx="7560840" cy="1656184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Перевір і запам'ятай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45" y="2132856"/>
            <a:ext cx="160196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0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132857"/>
            <a:ext cx="7056784" cy="34563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rgbClr val="002060"/>
                </a:solidFill>
              </a:rPr>
              <a:t> Не кажи гоп, доки 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rgbClr val="002060"/>
                </a:solidFill>
              </a:rPr>
              <a:t> Хто не працює, 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rgbClr val="002060"/>
                </a:solidFill>
              </a:rPr>
              <a:t> Життя прожити - 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rgbClr val="002060"/>
                </a:solidFill>
              </a:rPr>
              <a:t> Добро повік  ...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827584" y="188640"/>
            <a:ext cx="7776864" cy="1944216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Творча робота </a:t>
            </a:r>
          </a:p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Закінчити  прислів'я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76872"/>
            <a:ext cx="280831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53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1916832"/>
            <a:ext cx="7056784" cy="3312368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uk-UA" sz="3200" cap="none" dirty="0" smtClean="0">
                <a:solidFill>
                  <a:srgbClr val="002060"/>
                </a:solidFill>
                <a:latin typeface="Times New Roman"/>
              </a:rPr>
              <a:t>    </a:t>
            </a: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Не 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>кажи гоп, </a:t>
            </a: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доки не перескочиш.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/>
            </a:r>
            <a:br>
              <a:rPr lang="uk-UA" sz="3600" cap="none" dirty="0">
                <a:solidFill>
                  <a:srgbClr val="002060"/>
                </a:solidFill>
                <a:latin typeface="Times New Roman"/>
              </a:rPr>
            </a:b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Хто 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>не працює, </a:t>
            </a: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той не їсть.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/>
            </a:r>
            <a:br>
              <a:rPr lang="uk-UA" sz="3600" cap="none" dirty="0">
                <a:solidFill>
                  <a:srgbClr val="002060"/>
                </a:solidFill>
                <a:latin typeface="Times New Roman"/>
              </a:rPr>
            </a:b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Життя 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>прожити </a:t>
            </a: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– не поле перейти.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/>
            </a:r>
            <a:br>
              <a:rPr lang="uk-UA" sz="3600" cap="none" dirty="0">
                <a:solidFill>
                  <a:srgbClr val="002060"/>
                </a:solidFill>
                <a:latin typeface="Times New Roman"/>
              </a:rPr>
            </a:b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Добро 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>повік  </a:t>
            </a:r>
            <a:r>
              <a:rPr lang="uk-UA" sz="3600" cap="none" dirty="0" smtClean="0">
                <a:solidFill>
                  <a:srgbClr val="002060"/>
                </a:solidFill>
                <a:latin typeface="Times New Roman"/>
              </a:rPr>
              <a:t>не забувається.</a:t>
            </a:r>
            <a:r>
              <a:rPr lang="uk-UA" sz="3600" cap="none" dirty="0">
                <a:solidFill>
                  <a:srgbClr val="002060"/>
                </a:solidFill>
                <a:latin typeface="Times New Roman"/>
              </a:rPr>
              <a:t/>
            </a:r>
            <a:br>
              <a:rPr lang="uk-UA" sz="3600" cap="none" dirty="0">
                <a:solidFill>
                  <a:srgbClr val="002060"/>
                </a:solidFill>
                <a:latin typeface="Times New Roman"/>
              </a:rPr>
            </a:br>
            <a:endParaRPr lang="ru-RU" sz="36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75834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467" y="3501008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60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27584" y="1988840"/>
            <a:ext cx="6768752" cy="3816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dirty="0" smtClean="0">
                <a:solidFill>
                  <a:srgbClr val="002060"/>
                </a:solidFill>
              </a:rPr>
              <a:t>З поданих слів склади </a:t>
            </a:r>
          </a:p>
          <a:p>
            <a:pPr marL="0" indent="0" algn="ctr">
              <a:buNone/>
            </a:pPr>
            <a:r>
              <a:rPr lang="uk-UA" sz="4000" b="1" dirty="0" smtClean="0">
                <a:solidFill>
                  <a:srgbClr val="002060"/>
                </a:solidFill>
              </a:rPr>
              <a:t>і запиши речення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683568" y="260648"/>
            <a:ext cx="7776864" cy="172819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Гра «</a:t>
            </a:r>
            <a:r>
              <a:rPr lang="uk-UA" sz="4000" b="1" dirty="0" err="1" smtClean="0">
                <a:solidFill>
                  <a:srgbClr val="FF0000"/>
                </a:solidFill>
              </a:rPr>
              <a:t>Розсипанка</a:t>
            </a:r>
            <a:r>
              <a:rPr lang="uk-UA" sz="4000" b="1" dirty="0" smtClean="0">
                <a:solidFill>
                  <a:srgbClr val="FF0000"/>
                </a:solidFill>
              </a:rPr>
              <a:t>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04" y="3212976"/>
            <a:ext cx="1728192" cy="197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29000"/>
            <a:ext cx="2592288" cy="19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16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1" y="1772816"/>
            <a:ext cx="7431512" cy="38164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1. Ніколи не запізнюйся до школи.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2. Не ображай менших, не сварися з                      товаришами.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3. У класі не галасуй, розмовляй напівголосно.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4. По коридору не бігай, ходи</a:t>
            </a:r>
            <a:r>
              <a:rPr lang="uk-UA" b="1" dirty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002060"/>
                </a:solidFill>
              </a:rPr>
              <a:t>спокійно, не штовхайся.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5. Коли хочеш відповісти, не вигукуй, а підніми руку.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49" y="260648"/>
            <a:ext cx="75834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9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prstClr val="black"/>
                </a:solidFill>
                <a:latin typeface="Times New Roman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(Не)радій чужому лихові.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(Не)будь упертим, а будь відвертим.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Під лежачий камінь вода (не)тече.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(Не)помиляється той, хто нічого (не)робить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7544" y="332656"/>
            <a:ext cx="8064896" cy="172819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Спишіть речення, відкрийте дужки, запишіть не з дієсловом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060848"/>
            <a:ext cx="1656184" cy="118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9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ё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4104456" cy="40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На годину спізнився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Не доженеш і конем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Що нині утече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Що вміти, того</a:t>
            </a:r>
            <a:endParaRPr lang="ru-RU" sz="3000" b="1" dirty="0">
              <a:solidFill>
                <a:srgbClr val="00206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572000" y="2060848"/>
            <a:ext cx="4464496" cy="40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за плечима (не)носити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за рік (не)доженеш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що загубив одним днем</a:t>
            </a:r>
          </a:p>
          <a:p>
            <a:pPr marL="0" indent="0">
              <a:buNone/>
            </a:pPr>
            <a:r>
              <a:rPr lang="uk-UA" sz="3000" b="1" dirty="0" smtClean="0">
                <a:solidFill>
                  <a:srgbClr val="002060"/>
                </a:solidFill>
              </a:rPr>
              <a:t>те завтра (не)зловиш</a:t>
            </a:r>
            <a:endParaRPr lang="ru-RU" sz="3000" b="1" dirty="0">
              <a:solidFill>
                <a:srgbClr val="00206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11560" y="188640"/>
            <a:ext cx="8064896" cy="187220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uk-UA" sz="4000" b="1" dirty="0">
                <a:solidFill>
                  <a:srgbClr val="FF0000"/>
                </a:solidFill>
              </a:rPr>
              <a:t>З двох поданих частин </a:t>
            </a:r>
            <a:endParaRPr lang="uk-UA" sz="4000" b="1" dirty="0" smtClean="0">
              <a:solidFill>
                <a:srgbClr val="FF0000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uk-UA" sz="4000" b="1" dirty="0" smtClean="0">
                <a:solidFill>
                  <a:srgbClr val="FF0000"/>
                </a:solidFill>
              </a:rPr>
              <a:t>склади </a:t>
            </a:r>
            <a:r>
              <a:rPr lang="uk-UA" sz="4000" b="1" dirty="0">
                <a:solidFill>
                  <a:srgbClr val="FF0000"/>
                </a:solidFill>
              </a:rPr>
              <a:t>прислів'я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51920" y="2492896"/>
            <a:ext cx="72008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987824" y="2564904"/>
            <a:ext cx="1872208" cy="15121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843808" y="3501008"/>
            <a:ext cx="1796954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742285" y="2950096"/>
            <a:ext cx="914400" cy="5509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86" y="4365104"/>
            <a:ext cx="223027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73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988841"/>
            <a:ext cx="7920880" cy="3384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Мокрий дощу …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За воду (не)дякують і гроші …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Кисла яблуня солодке яблуко …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</a:rPr>
              <a:t>Що завгодно віддаси, як …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0000"/>
                </a:solidFill>
              </a:rPr>
              <a:t>Слова для довідок: </a:t>
            </a:r>
            <a:r>
              <a:rPr lang="uk-UA" b="1" dirty="0" smtClean="0">
                <a:solidFill>
                  <a:srgbClr val="002060"/>
                </a:solidFill>
              </a:rPr>
              <a:t>(не)доїси, (не)родить,          (не)боїться, (не)платять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38874" y="105070"/>
            <a:ext cx="8366992" cy="217180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uk-UA" sz="3800" b="1" dirty="0">
                <a:solidFill>
                  <a:srgbClr val="FF0000"/>
                </a:solidFill>
              </a:rPr>
              <a:t>Спиши прислів'я</a:t>
            </a:r>
            <a:r>
              <a:rPr lang="uk-UA" sz="3800" b="1" dirty="0" smtClean="0">
                <a:solidFill>
                  <a:srgbClr val="FF0000"/>
                </a:solidFill>
              </a:rPr>
              <a:t>, на </a:t>
            </a:r>
            <a:r>
              <a:rPr lang="uk-UA" sz="3800" b="1" dirty="0">
                <a:solidFill>
                  <a:srgbClr val="FF0000"/>
                </a:solidFill>
              </a:rPr>
              <a:t>місці крапок добери слова з </a:t>
            </a:r>
            <a:r>
              <a:rPr lang="uk-UA" sz="3800" b="1" dirty="0" smtClean="0">
                <a:solidFill>
                  <a:srgbClr val="FF0000"/>
                </a:solidFill>
              </a:rPr>
              <a:t>довідок, відкриваючи дужки</a:t>
            </a:r>
            <a:endParaRPr lang="uk-UA" sz="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1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367</TotalTime>
  <Words>339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Не кажи гоп, доки не перескочиш. Хто не працює, той не їсть. Життя прожити – не поле перейти. Добро повік  не забувається. </vt:lpstr>
      <vt:lpstr>Презентация PowerPoint</vt:lpstr>
      <vt:lpstr>Презентация PowerPoint</vt:lpstr>
      <vt:lpstr> </vt:lpstr>
      <vt:lpstr>ё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HP</cp:lastModifiedBy>
  <cp:revision>50</cp:revision>
  <dcterms:created xsi:type="dcterms:W3CDTF">2013-07-29T17:42:42Z</dcterms:created>
  <dcterms:modified xsi:type="dcterms:W3CDTF">2021-04-05T13:15:54Z</dcterms:modified>
</cp:coreProperties>
</file>