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944215"/>
          </a:xfrm>
          <a:solidFill>
            <a:srgbClr val="00B0F0"/>
          </a:solidFill>
        </p:spPr>
        <p:txBody>
          <a:bodyPr/>
          <a:lstStyle/>
          <a:p>
            <a:r>
              <a:rPr lang="uk-UA" dirty="0" smtClean="0"/>
              <a:t>Тема: </a:t>
            </a:r>
            <a:r>
              <a:rPr lang="uk-UA" b="1" i="1" dirty="0" smtClean="0"/>
              <a:t>Префікси і прийменники</a:t>
            </a:r>
            <a:endParaRPr lang="uk-UA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1656184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uk-UA" sz="4000" dirty="0" smtClean="0"/>
          </a:p>
        </p:txBody>
      </p:sp>
      <p:pic>
        <p:nvPicPr>
          <p:cNvPr id="1026" name="Picture 2" descr="C:\Users\Лариса\Desktop\505d8f5eaab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02" y="3749665"/>
            <a:ext cx="2436746" cy="30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29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uk-UA" dirty="0" smtClean="0">
                <a:solidFill>
                  <a:schemeClr val="accent3"/>
                </a:solidFill>
              </a:rPr>
              <a:t>   </a:t>
            </a:r>
            <a:r>
              <a:rPr lang="uk-UA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Префікс                   Прийменник</a:t>
            </a:r>
            <a:endParaRPr lang="uk-UA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err="1" smtClean="0"/>
              <a:t>-</a:t>
            </a:r>
            <a:r>
              <a:rPr lang="uk-UA" sz="3200" dirty="0" err="1" smtClean="0">
                <a:solidFill>
                  <a:srgbClr val="FFFF00"/>
                </a:solidFill>
              </a:rPr>
              <a:t>Чи</a:t>
            </a:r>
            <a:r>
              <a:rPr lang="uk-UA" sz="3200" dirty="0" smtClean="0">
                <a:solidFill>
                  <a:srgbClr val="FFFF00"/>
                </a:solidFill>
              </a:rPr>
              <a:t>  однакову роботу виконують префікс і прийменник?</a:t>
            </a:r>
          </a:p>
          <a:p>
            <a:r>
              <a:rPr lang="uk-UA" sz="3200" dirty="0" smtClean="0"/>
              <a:t>Префікс – частина основи слова і пишеться разом. Служить для утворення нових слів.</a:t>
            </a:r>
          </a:p>
          <a:p>
            <a:r>
              <a:rPr lang="uk-UA" sz="3200" dirty="0" smtClean="0"/>
              <a:t>Прийменник – окреме слово ( службове) і пишеться окремо. Прийменник служить для зв’язку слів.</a:t>
            </a:r>
          </a:p>
        </p:txBody>
      </p:sp>
      <p:pic>
        <p:nvPicPr>
          <p:cNvPr id="2050" name="Picture 2" descr="C:\Users\Лариса\Desktop\lion_king_PNG2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885" y="0"/>
            <a:ext cx="2016125" cy="162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07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Пригадай !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Прийменник -  це службове слово. Пишеться окремо з іншими словами. </a:t>
            </a:r>
          </a:p>
          <a:p>
            <a:r>
              <a:rPr lang="uk-UA" dirty="0" smtClean="0"/>
              <a:t>Між прийменником та наступним словом можна вставити  інше слово.</a:t>
            </a:r>
          </a:p>
          <a:p>
            <a:pPr marL="137160" indent="0">
              <a:buNone/>
            </a:pPr>
            <a:r>
              <a:rPr lang="uk-UA" dirty="0" smtClean="0"/>
              <a:t>Доплив до (</a:t>
            </a:r>
            <a:r>
              <a:rPr lang="uk-UA" dirty="0" smtClean="0">
                <a:solidFill>
                  <a:srgbClr val="FFFF00"/>
                </a:solidFill>
              </a:rPr>
              <a:t>крутого</a:t>
            </a:r>
            <a:r>
              <a:rPr lang="uk-UA" dirty="0" smtClean="0"/>
              <a:t>) берега.  -   </a:t>
            </a:r>
            <a:r>
              <a:rPr lang="uk-UA" dirty="0"/>
              <a:t>Доплив до </a:t>
            </a:r>
            <a:r>
              <a:rPr lang="uk-UA" dirty="0" smtClean="0"/>
              <a:t>берега</a:t>
            </a:r>
            <a:r>
              <a:rPr lang="uk-UA" dirty="0"/>
              <a:t>. </a:t>
            </a:r>
            <a:endParaRPr lang="uk-UA" dirty="0" smtClean="0"/>
          </a:p>
          <a:p>
            <a:pPr marL="137160" indent="0">
              <a:buNone/>
            </a:pPr>
            <a:r>
              <a:rPr lang="uk-UA" dirty="0" smtClean="0"/>
              <a:t>Зайшов за (</a:t>
            </a:r>
            <a:r>
              <a:rPr lang="uk-UA" dirty="0" smtClean="0">
                <a:solidFill>
                  <a:srgbClr val="FFFF00"/>
                </a:solidFill>
              </a:rPr>
              <a:t>справжнім</a:t>
            </a:r>
            <a:r>
              <a:rPr lang="uk-UA" dirty="0" smtClean="0"/>
              <a:t>) товаришем. -  </a:t>
            </a:r>
            <a:r>
              <a:rPr lang="uk-UA" dirty="0"/>
              <a:t>Зайшов </a:t>
            </a:r>
            <a:r>
              <a:rPr lang="uk-UA" dirty="0" smtClean="0"/>
              <a:t>за</a:t>
            </a:r>
            <a:r>
              <a:rPr lang="uk-UA" dirty="0"/>
              <a:t> </a:t>
            </a:r>
            <a:r>
              <a:rPr lang="uk-UA" dirty="0" smtClean="0"/>
              <a:t>товаришем.</a:t>
            </a:r>
          </a:p>
          <a:p>
            <a:pPr marL="137160" indent="0" algn="just">
              <a:buNone/>
            </a:pPr>
            <a:r>
              <a:rPr lang="uk-UA" dirty="0" smtClean="0"/>
              <a:t>   Між префіксом та </a:t>
            </a:r>
            <a:r>
              <a:rPr lang="uk-UA" dirty="0"/>
              <a:t>наступним словом </a:t>
            </a:r>
            <a:r>
              <a:rPr lang="uk-UA" dirty="0" smtClean="0"/>
              <a:t>не можна </a:t>
            </a:r>
            <a:r>
              <a:rPr lang="uk-UA" dirty="0"/>
              <a:t>вставити  інше слово.</a:t>
            </a:r>
          </a:p>
          <a:p>
            <a:pPr marL="137160" indent="0" algn="just">
              <a:buNone/>
            </a:pPr>
            <a:r>
              <a:rPr lang="uk-UA" dirty="0" smtClean="0"/>
              <a:t>За (</a:t>
            </a:r>
            <a:r>
              <a:rPr lang="uk-UA" dirty="0" smtClean="0">
                <a:solidFill>
                  <a:srgbClr val="FFFF00"/>
                </a:solidFill>
              </a:rPr>
              <a:t>?</a:t>
            </a:r>
            <a:r>
              <a:rPr lang="uk-UA" dirty="0" smtClean="0"/>
              <a:t>)писав - Записав</a:t>
            </a:r>
          </a:p>
          <a:p>
            <a:pPr marL="137160" indent="0">
              <a:buNone/>
            </a:pPr>
            <a:endParaRPr lang="uk-UA" dirty="0" smtClean="0"/>
          </a:p>
          <a:p>
            <a:pPr marL="137160" indent="0">
              <a:buNone/>
            </a:pPr>
            <a:endParaRPr lang="uk-UA" dirty="0"/>
          </a:p>
          <a:p>
            <a:endParaRPr lang="uk-UA" dirty="0"/>
          </a:p>
        </p:txBody>
      </p:sp>
      <p:pic>
        <p:nvPicPr>
          <p:cNvPr id="3074" name="Picture 2" descr="C:\Users\Лариса\Desktop\40b33955e42641eeb6681b4aad2cd09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553744"/>
            <a:ext cx="273630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42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ПОГРАЙМО!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70912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Знайди слово, яке записано правильно!</a:t>
            </a:r>
          </a:p>
          <a:p>
            <a:endParaRPr lang="uk-UA" dirty="0" smtClean="0"/>
          </a:p>
          <a:p>
            <a:r>
              <a:rPr lang="uk-UA" dirty="0" smtClean="0"/>
              <a:t> За  їхав                          заїхав</a:t>
            </a:r>
          </a:p>
          <a:p>
            <a:r>
              <a:rPr lang="uk-UA" dirty="0" smtClean="0"/>
              <a:t> Пере  йшли                   перейшли</a:t>
            </a:r>
          </a:p>
          <a:p>
            <a:r>
              <a:rPr lang="uk-UA" dirty="0" smtClean="0"/>
              <a:t> Від  школи                    </a:t>
            </a:r>
            <a:r>
              <a:rPr lang="uk-UA" dirty="0" err="1" smtClean="0"/>
              <a:t>відшколи</a:t>
            </a:r>
            <a:endParaRPr lang="uk-UA" dirty="0" smtClean="0"/>
          </a:p>
          <a:p>
            <a:r>
              <a:rPr lang="uk-UA" dirty="0" smtClean="0"/>
              <a:t> На  дереві                      </a:t>
            </a:r>
            <a:r>
              <a:rPr lang="uk-UA" dirty="0" err="1" smtClean="0"/>
              <a:t>надереві</a:t>
            </a:r>
            <a:endParaRPr lang="uk-UA" dirty="0" smtClean="0"/>
          </a:p>
          <a:p>
            <a:pPr marL="137160" indent="0">
              <a:buNone/>
            </a:pPr>
            <a:r>
              <a:rPr lang="uk-UA" dirty="0" smtClean="0">
                <a:solidFill>
                  <a:srgbClr val="C00000"/>
                </a:solidFill>
              </a:rPr>
              <a:t>Правильно:</a:t>
            </a:r>
          </a:p>
          <a:p>
            <a:pPr marL="137160" indent="0">
              <a:buNone/>
            </a:pPr>
            <a:r>
              <a:rPr lang="uk-UA" dirty="0" smtClean="0"/>
              <a:t>Заїхав, перейшли, </a:t>
            </a:r>
            <a:r>
              <a:rPr lang="uk-UA" dirty="0"/>
              <a:t>від школи, на дереві.</a:t>
            </a:r>
          </a:p>
          <a:p>
            <a:endParaRPr lang="uk-UA" dirty="0"/>
          </a:p>
        </p:txBody>
      </p:sp>
      <p:pic>
        <p:nvPicPr>
          <p:cNvPr id="4098" name="Picture 2" descr="C:\Users\Лариса\Desktop\m03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441894"/>
            <a:ext cx="2016224" cy="200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09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Поміркуй!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Де префікс, а де прийменник?</a:t>
            </a:r>
          </a:p>
          <a:p>
            <a:r>
              <a:rPr lang="uk-UA" dirty="0" smtClean="0"/>
              <a:t>(на) мела     (на)полі</a:t>
            </a:r>
          </a:p>
          <a:p>
            <a:r>
              <a:rPr lang="uk-UA" dirty="0"/>
              <a:t>(</a:t>
            </a:r>
            <a:r>
              <a:rPr lang="uk-UA" dirty="0" smtClean="0"/>
              <a:t>від)їхати     (від)будинку</a:t>
            </a:r>
          </a:p>
          <a:p>
            <a:r>
              <a:rPr lang="uk-UA" dirty="0" smtClean="0"/>
              <a:t>(за)кинула    (за)паркан</a:t>
            </a:r>
          </a:p>
          <a:p>
            <a:pPr marL="137160" indent="0">
              <a:buNone/>
            </a:pPr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Перевіримо!</a:t>
            </a:r>
          </a:p>
          <a:p>
            <a:r>
              <a:rPr lang="uk-UA" dirty="0" smtClean="0"/>
              <a:t> намела           на   полі</a:t>
            </a:r>
            <a:endParaRPr lang="uk-UA" dirty="0"/>
          </a:p>
          <a:p>
            <a:r>
              <a:rPr lang="uk-UA" dirty="0" smtClean="0"/>
              <a:t> від’їхати        від   будинку</a:t>
            </a:r>
            <a:endParaRPr lang="uk-UA" dirty="0"/>
          </a:p>
          <a:p>
            <a:r>
              <a:rPr lang="uk-UA" dirty="0" smtClean="0"/>
              <a:t>закинула         за     паркан</a:t>
            </a:r>
            <a:endParaRPr lang="uk-UA" dirty="0"/>
          </a:p>
        </p:txBody>
      </p:sp>
      <p:pic>
        <p:nvPicPr>
          <p:cNvPr id="5122" name="Picture 2" descr="C:\Users\Лариса\Desktop\2cd5b9e541b898cb34abc96fee770c9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28801"/>
            <a:ext cx="309634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85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Стань коректором!</a:t>
            </a:r>
            <a:br>
              <a:rPr lang="uk-UA" dirty="0" smtClean="0"/>
            </a:br>
            <a:r>
              <a:rPr lang="uk-UA" dirty="0" smtClean="0"/>
              <a:t>Які виправлення ти зробиш?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Падають сніжинки </a:t>
            </a:r>
            <a:r>
              <a:rPr lang="uk-UA" dirty="0" err="1" smtClean="0"/>
              <a:t>наземлю</a:t>
            </a:r>
            <a:r>
              <a:rPr lang="uk-UA" dirty="0" smtClean="0"/>
              <a:t>. Тихо лягають на поле, </a:t>
            </a:r>
            <a:r>
              <a:rPr lang="uk-UA" dirty="0" err="1" smtClean="0"/>
              <a:t>наліс</a:t>
            </a:r>
            <a:r>
              <a:rPr lang="uk-UA" dirty="0" smtClean="0"/>
              <a:t>, </a:t>
            </a:r>
            <a:r>
              <a:rPr lang="uk-UA" dirty="0" err="1" smtClean="0"/>
              <a:t>надорогу</a:t>
            </a:r>
            <a:r>
              <a:rPr lang="uk-UA" dirty="0" smtClean="0"/>
              <a:t>. Я при слухаюсь </a:t>
            </a:r>
            <a:r>
              <a:rPr lang="uk-UA" dirty="0" err="1" smtClean="0"/>
              <a:t>дотихого</a:t>
            </a:r>
            <a:r>
              <a:rPr lang="uk-UA" dirty="0" smtClean="0"/>
              <a:t> снігопаду і чую ніжний дзвін.</a:t>
            </a:r>
          </a:p>
          <a:p>
            <a:endParaRPr lang="uk-UA" dirty="0" smtClean="0"/>
          </a:p>
          <a:p>
            <a:endParaRPr lang="uk-UA" dirty="0" smtClean="0"/>
          </a:p>
        </p:txBody>
      </p:sp>
      <p:pic>
        <p:nvPicPr>
          <p:cNvPr id="6146" name="Picture 2" descr="C:\Users\Лариса\Desktop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564904"/>
            <a:ext cx="3168352" cy="229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509120"/>
            <a:ext cx="59766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rgbClr val="7030A0"/>
                </a:solidFill>
              </a:rPr>
              <a:t>Перевір себе:</a:t>
            </a:r>
          </a:p>
          <a:p>
            <a:pPr marL="137160" indent="0">
              <a:buNone/>
            </a:pPr>
            <a:r>
              <a:rPr lang="uk-UA" sz="2800" dirty="0"/>
              <a:t>    Падають сніжинки </a:t>
            </a:r>
            <a:r>
              <a:rPr lang="uk-UA" sz="2800" dirty="0">
                <a:solidFill>
                  <a:srgbClr val="FFFF00"/>
                </a:solidFill>
              </a:rPr>
              <a:t>на землю</a:t>
            </a:r>
            <a:r>
              <a:rPr lang="uk-UA" sz="2800" dirty="0"/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5373216"/>
            <a:ext cx="7033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Тихо </a:t>
            </a:r>
            <a:r>
              <a:rPr lang="uk-UA" sz="2800" dirty="0"/>
              <a:t>лягають на поле, </a:t>
            </a:r>
            <a:r>
              <a:rPr lang="uk-UA" sz="2800" dirty="0">
                <a:solidFill>
                  <a:srgbClr val="FFFF00"/>
                </a:solidFill>
              </a:rPr>
              <a:t>на ліс</a:t>
            </a:r>
            <a:r>
              <a:rPr lang="uk-UA" sz="2800" dirty="0"/>
              <a:t>, </a:t>
            </a:r>
            <a:r>
              <a:rPr lang="uk-UA" sz="2800" dirty="0">
                <a:solidFill>
                  <a:srgbClr val="FFFF00"/>
                </a:solidFill>
              </a:rPr>
              <a:t>на дорогу</a:t>
            </a:r>
            <a:r>
              <a:rPr lang="uk-UA" sz="2800" dirty="0"/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7281" y="5767676"/>
            <a:ext cx="64807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Я </a:t>
            </a:r>
            <a:r>
              <a:rPr lang="uk-UA" sz="2800" dirty="0">
                <a:solidFill>
                  <a:srgbClr val="FFFF00"/>
                </a:solidFill>
              </a:rPr>
              <a:t>прислухаюсь</a:t>
            </a:r>
            <a:r>
              <a:rPr lang="uk-UA" sz="2800" dirty="0"/>
              <a:t> </a:t>
            </a:r>
            <a:r>
              <a:rPr lang="uk-UA" sz="2800" dirty="0">
                <a:solidFill>
                  <a:srgbClr val="FFFF00"/>
                </a:solidFill>
              </a:rPr>
              <a:t>до тихого </a:t>
            </a:r>
            <a:r>
              <a:rPr lang="uk-UA" sz="2800" dirty="0"/>
              <a:t>снігопаду і чую ніжний дзвін.</a:t>
            </a:r>
          </a:p>
          <a:p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81668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uk-UA" dirty="0" smtClean="0"/>
              <a:t>Добери за змістом прийменники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600"/>
          </a:xfrm>
        </p:spPr>
        <p:txBody>
          <a:bodyPr>
            <a:normAutofit fontScale="25000" lnSpcReduction="20000"/>
          </a:bodyPr>
          <a:lstStyle/>
          <a:p>
            <a:pPr algn="just"/>
            <a:endParaRPr lang="uk-UA" dirty="0" smtClean="0"/>
          </a:p>
          <a:p>
            <a:pPr algn="just"/>
            <a:endParaRPr lang="uk-UA" sz="7000" dirty="0" smtClean="0"/>
          </a:p>
          <a:p>
            <a:pPr algn="just"/>
            <a:r>
              <a:rPr lang="uk-UA" sz="11200" dirty="0" smtClean="0"/>
              <a:t>Перейду                      дорогу</a:t>
            </a:r>
          </a:p>
          <a:p>
            <a:pPr algn="just"/>
            <a:endParaRPr lang="uk-UA" sz="11200" dirty="0"/>
          </a:p>
          <a:p>
            <a:pPr algn="just"/>
            <a:r>
              <a:rPr lang="uk-UA" sz="11200" dirty="0" smtClean="0"/>
              <a:t>Дійду                           дороги</a:t>
            </a:r>
          </a:p>
          <a:p>
            <a:pPr algn="just"/>
            <a:endParaRPr lang="uk-UA" sz="11200" dirty="0"/>
          </a:p>
          <a:p>
            <a:pPr algn="just"/>
            <a:r>
              <a:rPr lang="uk-UA" sz="11200" dirty="0" smtClean="0"/>
              <a:t>Вийду                           дорогу</a:t>
            </a:r>
          </a:p>
          <a:p>
            <a:pPr algn="just"/>
            <a:endParaRPr lang="uk-UA" sz="11200" dirty="0"/>
          </a:p>
          <a:p>
            <a:pPr algn="just"/>
            <a:r>
              <a:rPr lang="uk-UA" sz="11200" dirty="0" smtClean="0"/>
              <a:t>Зійду                             дороги</a:t>
            </a:r>
          </a:p>
          <a:p>
            <a:pPr algn="just"/>
            <a:endParaRPr lang="uk-UA" sz="11200" dirty="0"/>
          </a:p>
          <a:p>
            <a:pPr algn="just"/>
            <a:r>
              <a:rPr lang="uk-UA" sz="11200" dirty="0" smtClean="0"/>
              <a:t>Поїду                             дорозі</a:t>
            </a:r>
          </a:p>
          <a:p>
            <a:pPr algn="just"/>
            <a:endParaRPr lang="uk-UA" sz="11200" dirty="0" smtClean="0"/>
          </a:p>
          <a:p>
            <a:pPr algn="just"/>
            <a:endParaRPr lang="uk-UA" sz="5100" dirty="0"/>
          </a:p>
          <a:p>
            <a:pPr marL="137160" indent="0" algn="just">
              <a:buNone/>
            </a:pPr>
            <a:r>
              <a:rPr lang="uk-UA" sz="5100" dirty="0" smtClean="0"/>
              <a:t>  </a:t>
            </a:r>
            <a:endParaRPr lang="uk-UA" sz="5100" dirty="0"/>
          </a:p>
        </p:txBody>
      </p:sp>
      <p:sp>
        <p:nvSpPr>
          <p:cNvPr id="6" name="Овал 5"/>
          <p:cNvSpPr/>
          <p:nvPr/>
        </p:nvSpPr>
        <p:spPr>
          <a:xfrm>
            <a:off x="2627784" y="1556792"/>
            <a:ext cx="14904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2699792" y="2420888"/>
            <a:ext cx="141845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2627784" y="3356992"/>
            <a:ext cx="14904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/>
          <p:cNvSpPr/>
          <p:nvPr/>
        </p:nvSpPr>
        <p:spPr>
          <a:xfrm>
            <a:off x="2627784" y="4221088"/>
            <a:ext cx="1490464" cy="6955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 9"/>
          <p:cNvSpPr/>
          <p:nvPr/>
        </p:nvSpPr>
        <p:spPr>
          <a:xfrm>
            <a:off x="2699792" y="5085184"/>
            <a:ext cx="1501316" cy="6955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170" name="Picture 2" descr="C:\Users\Лариса\Desktop\918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19374"/>
            <a:ext cx="2736304" cy="281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888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92"/>
          </a:xfrm>
        </p:spPr>
        <p:txBody>
          <a:bodyPr>
            <a:normAutofit/>
          </a:bodyPr>
          <a:lstStyle/>
          <a:p>
            <a:pPr lvl="0" algn="just">
              <a:buClr>
                <a:prstClr val="white">
                  <a:shade val="95000"/>
                </a:prstClr>
              </a:buClr>
            </a:pPr>
            <a:r>
              <a:rPr lang="uk-UA" dirty="0">
                <a:solidFill>
                  <a:prstClr val="white"/>
                </a:solidFill>
              </a:rPr>
              <a:t>Перейду                      дорогу</a:t>
            </a:r>
          </a:p>
          <a:p>
            <a:pPr lvl="0" algn="just">
              <a:buClr>
                <a:prstClr val="white">
                  <a:shade val="95000"/>
                </a:prstClr>
              </a:buClr>
            </a:pPr>
            <a:endParaRPr lang="uk-UA" dirty="0">
              <a:solidFill>
                <a:prstClr val="white"/>
              </a:solidFill>
            </a:endParaRPr>
          </a:p>
          <a:p>
            <a:pPr lvl="0" algn="just">
              <a:buClr>
                <a:prstClr val="white">
                  <a:shade val="95000"/>
                </a:prstClr>
              </a:buClr>
            </a:pPr>
            <a:r>
              <a:rPr lang="uk-UA" dirty="0">
                <a:solidFill>
                  <a:prstClr val="white"/>
                </a:solidFill>
              </a:rPr>
              <a:t>Дійду                           дороги</a:t>
            </a:r>
          </a:p>
          <a:p>
            <a:pPr lvl="0" algn="just">
              <a:buClr>
                <a:prstClr val="white">
                  <a:shade val="95000"/>
                </a:prstClr>
              </a:buClr>
            </a:pPr>
            <a:endParaRPr lang="uk-UA" dirty="0">
              <a:solidFill>
                <a:prstClr val="white"/>
              </a:solidFill>
            </a:endParaRPr>
          </a:p>
          <a:p>
            <a:pPr lvl="0" algn="just">
              <a:buClr>
                <a:prstClr val="white">
                  <a:shade val="95000"/>
                </a:prstClr>
              </a:buClr>
            </a:pPr>
            <a:r>
              <a:rPr lang="uk-UA" dirty="0">
                <a:solidFill>
                  <a:prstClr val="white"/>
                </a:solidFill>
              </a:rPr>
              <a:t>Вийду                           дорогу</a:t>
            </a:r>
          </a:p>
          <a:p>
            <a:pPr lvl="0" algn="just">
              <a:buClr>
                <a:prstClr val="white">
                  <a:shade val="95000"/>
                </a:prstClr>
              </a:buClr>
            </a:pPr>
            <a:endParaRPr lang="uk-UA" dirty="0">
              <a:solidFill>
                <a:prstClr val="white"/>
              </a:solidFill>
            </a:endParaRPr>
          </a:p>
          <a:p>
            <a:pPr lvl="0" algn="just">
              <a:buClr>
                <a:prstClr val="white">
                  <a:shade val="95000"/>
                </a:prstClr>
              </a:buClr>
            </a:pPr>
            <a:r>
              <a:rPr lang="uk-UA" dirty="0">
                <a:solidFill>
                  <a:prstClr val="white"/>
                </a:solidFill>
              </a:rPr>
              <a:t>Зійду                             дороги</a:t>
            </a:r>
          </a:p>
          <a:p>
            <a:pPr lvl="0" algn="just">
              <a:buClr>
                <a:prstClr val="white">
                  <a:shade val="95000"/>
                </a:prstClr>
              </a:buClr>
            </a:pPr>
            <a:endParaRPr lang="uk-UA" dirty="0">
              <a:solidFill>
                <a:prstClr val="white"/>
              </a:solidFill>
            </a:endParaRPr>
          </a:p>
          <a:p>
            <a:pPr lvl="0" algn="just">
              <a:buClr>
                <a:prstClr val="white">
                  <a:shade val="95000"/>
                </a:prstClr>
              </a:buClr>
            </a:pPr>
            <a:r>
              <a:rPr lang="uk-UA" dirty="0">
                <a:solidFill>
                  <a:prstClr val="white"/>
                </a:solidFill>
              </a:rPr>
              <a:t>Поїду                             дорозі</a:t>
            </a:r>
          </a:p>
          <a:p>
            <a:pPr lvl="0" algn="just">
              <a:buClr>
                <a:prstClr val="white">
                  <a:shade val="95000"/>
                </a:prstClr>
              </a:buClr>
            </a:pPr>
            <a:endParaRPr lang="uk-UA" dirty="0">
              <a:solidFill>
                <a:prstClr val="white"/>
              </a:solidFill>
            </a:endParaRPr>
          </a:p>
          <a:p>
            <a:endParaRPr lang="uk-UA" dirty="0"/>
          </a:p>
        </p:txBody>
      </p:sp>
      <p:sp>
        <p:nvSpPr>
          <p:cNvPr id="4" name="Овал 3"/>
          <p:cNvSpPr/>
          <p:nvPr/>
        </p:nvSpPr>
        <p:spPr>
          <a:xfrm>
            <a:off x="2483768" y="1471111"/>
            <a:ext cx="1728192" cy="5177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через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483768" y="2320071"/>
            <a:ext cx="1728192" cy="532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до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483768" y="4509120"/>
            <a:ext cx="172819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з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483768" y="3429000"/>
            <a:ext cx="172819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на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483768" y="5485578"/>
            <a:ext cx="1728192" cy="6077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по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8194" name="Picture 2" descr="C:\Users\Лариса\Desktop\918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31818"/>
            <a:ext cx="3096344" cy="353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62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Правила вживання прийменників -у, -в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 </a:t>
            </a:r>
            <a:r>
              <a:rPr lang="uk-UA" sz="2400" dirty="0" smtClean="0"/>
              <a:t>Якщо слово закінчується на голосний, а наступне слово починається з голосного,  щоб уникнути збігу, між словами вживається прийменник </a:t>
            </a:r>
            <a:r>
              <a:rPr lang="uk-UA" sz="2400" dirty="0" smtClean="0">
                <a:solidFill>
                  <a:srgbClr val="FFFF00"/>
                </a:solidFill>
              </a:rPr>
              <a:t>– в</a:t>
            </a:r>
            <a:r>
              <a:rPr lang="uk-UA" sz="2400" dirty="0" smtClean="0"/>
              <a:t>. </a:t>
            </a:r>
            <a:r>
              <a:rPr lang="uk-UA" sz="2400" dirty="0"/>
              <a:t>Н</a:t>
            </a:r>
            <a:r>
              <a:rPr lang="uk-UA" sz="2400" dirty="0" smtClean="0"/>
              <a:t>априклад: намалювал</a:t>
            </a:r>
            <a:r>
              <a:rPr lang="uk-UA" sz="2400" dirty="0" smtClean="0">
                <a:solidFill>
                  <a:srgbClr val="C00000"/>
                </a:solidFill>
              </a:rPr>
              <a:t>а</a:t>
            </a:r>
            <a:r>
              <a:rPr lang="uk-UA" sz="2400" dirty="0" smtClean="0">
                <a:solidFill>
                  <a:srgbClr val="FFFF00"/>
                </a:solidFill>
              </a:rPr>
              <a:t> в </a:t>
            </a:r>
            <a:r>
              <a:rPr lang="uk-UA" sz="2400" dirty="0" smtClean="0">
                <a:solidFill>
                  <a:srgbClr val="C00000"/>
                </a:solidFill>
              </a:rPr>
              <a:t>а</a:t>
            </a:r>
            <a:r>
              <a:rPr lang="uk-UA" sz="2400" dirty="0" smtClean="0"/>
              <a:t>льбомі.</a:t>
            </a:r>
          </a:p>
          <a:p>
            <a:r>
              <a:rPr lang="uk-UA" sz="2400" dirty="0"/>
              <a:t>Якщо слово закінчується на </a:t>
            </a:r>
            <a:r>
              <a:rPr lang="uk-UA" sz="2400" dirty="0" smtClean="0"/>
              <a:t>приголосний</a:t>
            </a:r>
            <a:r>
              <a:rPr lang="uk-UA" sz="2400" dirty="0"/>
              <a:t>, а наступне слово починається з </a:t>
            </a:r>
            <a:r>
              <a:rPr lang="uk-UA" sz="2400" dirty="0" smtClean="0"/>
              <a:t>приголосного</a:t>
            </a:r>
            <a:r>
              <a:rPr lang="uk-UA" sz="2400" dirty="0"/>
              <a:t>,  </a:t>
            </a:r>
            <a:r>
              <a:rPr lang="uk-UA" sz="2400" dirty="0" smtClean="0"/>
              <a:t>між </a:t>
            </a:r>
            <a:r>
              <a:rPr lang="uk-UA" sz="2400" dirty="0"/>
              <a:t>словами вживається прийменник </a:t>
            </a:r>
            <a:r>
              <a:rPr lang="uk-UA" sz="2400" dirty="0">
                <a:solidFill>
                  <a:srgbClr val="FFFF00"/>
                </a:solidFill>
              </a:rPr>
              <a:t>– </a:t>
            </a:r>
            <a:r>
              <a:rPr lang="uk-UA" sz="2400" dirty="0" smtClean="0">
                <a:solidFill>
                  <a:srgbClr val="FFFF00"/>
                </a:solidFill>
              </a:rPr>
              <a:t>у</a:t>
            </a:r>
            <a:r>
              <a:rPr lang="uk-UA" sz="2400" dirty="0" smtClean="0"/>
              <a:t>. Наприклад: прочита</a:t>
            </a:r>
            <a:r>
              <a:rPr lang="uk-UA" sz="2400" dirty="0" smtClean="0">
                <a:solidFill>
                  <a:srgbClr val="C00000"/>
                </a:solidFill>
              </a:rPr>
              <a:t>в</a:t>
            </a:r>
            <a:r>
              <a:rPr lang="uk-UA" sz="2400" dirty="0" smtClean="0"/>
              <a:t> </a:t>
            </a:r>
            <a:r>
              <a:rPr lang="uk-UA" sz="2400" dirty="0" smtClean="0">
                <a:solidFill>
                  <a:srgbClr val="FFFF00"/>
                </a:solidFill>
              </a:rPr>
              <a:t>у </a:t>
            </a:r>
            <a:r>
              <a:rPr lang="uk-UA" sz="2400" dirty="0" smtClean="0">
                <a:solidFill>
                  <a:srgbClr val="C00000"/>
                </a:solidFill>
              </a:rPr>
              <a:t>к</a:t>
            </a:r>
            <a:r>
              <a:rPr lang="uk-UA" sz="2400" dirty="0" smtClean="0"/>
              <a:t>низі.</a:t>
            </a:r>
          </a:p>
          <a:p>
            <a:r>
              <a:rPr lang="uk-UA" sz="2400" dirty="0"/>
              <a:t>Якщо слово закінчується на голосний, а наступне слово починається з </a:t>
            </a:r>
            <a:r>
              <a:rPr lang="uk-UA" sz="2400" dirty="0" smtClean="0"/>
              <a:t>приголосного</a:t>
            </a:r>
            <a:r>
              <a:rPr lang="uk-UA" sz="2400" dirty="0"/>
              <a:t>, </a:t>
            </a:r>
            <a:r>
              <a:rPr lang="uk-UA" sz="2400" dirty="0" smtClean="0"/>
              <a:t>то між </a:t>
            </a:r>
            <a:r>
              <a:rPr lang="uk-UA" sz="2400" dirty="0"/>
              <a:t>словами вживається прийменник </a:t>
            </a:r>
            <a:r>
              <a:rPr lang="uk-UA" sz="2400" dirty="0">
                <a:solidFill>
                  <a:srgbClr val="FFFF00"/>
                </a:solidFill>
              </a:rPr>
              <a:t>– в</a:t>
            </a:r>
            <a:r>
              <a:rPr lang="uk-UA" sz="2400" dirty="0"/>
              <a:t>. </a:t>
            </a:r>
            <a:r>
              <a:rPr lang="uk-UA" sz="2400" dirty="0" smtClean="0"/>
              <a:t>Наприклад: намалювал</a:t>
            </a:r>
            <a:r>
              <a:rPr lang="uk-UA" sz="2400" dirty="0" smtClean="0">
                <a:solidFill>
                  <a:srgbClr val="C00000"/>
                </a:solidFill>
              </a:rPr>
              <a:t>а </a:t>
            </a:r>
            <a:r>
              <a:rPr lang="uk-UA" sz="2400" dirty="0" smtClean="0">
                <a:solidFill>
                  <a:srgbClr val="FFFF00"/>
                </a:solidFill>
              </a:rPr>
              <a:t>в</a:t>
            </a:r>
            <a:r>
              <a:rPr lang="uk-UA" sz="2400" dirty="0" smtClean="0"/>
              <a:t> </a:t>
            </a:r>
            <a:r>
              <a:rPr lang="uk-UA" sz="2400" dirty="0" smtClean="0">
                <a:solidFill>
                  <a:srgbClr val="C00000"/>
                </a:solidFill>
              </a:rPr>
              <a:t>з</a:t>
            </a:r>
            <a:r>
              <a:rPr lang="uk-UA" sz="2400" dirty="0" smtClean="0"/>
              <a:t>ошиті.</a:t>
            </a: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26907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Попрацюємо над вправою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 smtClean="0"/>
              <a:t>Відпочивав (у/в) парку, відпочивала</a:t>
            </a:r>
            <a:r>
              <a:rPr lang="uk-UA" sz="3600" dirty="0"/>
              <a:t> (у/в) </a:t>
            </a:r>
            <a:r>
              <a:rPr lang="uk-UA" sz="3600" dirty="0" smtClean="0"/>
              <a:t>парку,  буква </a:t>
            </a:r>
            <a:r>
              <a:rPr lang="uk-UA" sz="3600" dirty="0"/>
              <a:t>(у/в) </a:t>
            </a:r>
            <a:r>
              <a:rPr lang="uk-UA" sz="3600" dirty="0" smtClean="0"/>
              <a:t> алфавіті,</a:t>
            </a:r>
            <a:r>
              <a:rPr lang="uk-UA" sz="3600" dirty="0"/>
              <a:t> </a:t>
            </a:r>
            <a:r>
              <a:rPr lang="uk-UA" sz="3600" dirty="0" smtClean="0"/>
              <a:t>хворий </a:t>
            </a:r>
            <a:r>
              <a:rPr lang="uk-UA" sz="3600" dirty="0"/>
              <a:t>(у/в) </a:t>
            </a:r>
            <a:r>
              <a:rPr lang="uk-UA" sz="3600" dirty="0" smtClean="0"/>
              <a:t> лікарні, прочитав </a:t>
            </a:r>
            <a:r>
              <a:rPr lang="uk-UA" sz="3600" dirty="0"/>
              <a:t>(у/в) </a:t>
            </a:r>
            <a:r>
              <a:rPr lang="uk-UA" sz="3600" dirty="0" smtClean="0"/>
              <a:t> журналі, прочитала </a:t>
            </a:r>
            <a:r>
              <a:rPr lang="uk-UA" sz="3600" dirty="0"/>
              <a:t>(у/в) </a:t>
            </a:r>
            <a:r>
              <a:rPr lang="uk-UA" sz="3600" dirty="0" smtClean="0"/>
              <a:t>  журналі, приїхала </a:t>
            </a:r>
            <a:r>
              <a:rPr lang="uk-UA" sz="3600" dirty="0"/>
              <a:t>(у/в) </a:t>
            </a:r>
            <a:r>
              <a:rPr lang="uk-UA" sz="3600" dirty="0" smtClean="0"/>
              <a:t>аеропорт, приїхав </a:t>
            </a:r>
            <a:r>
              <a:rPr lang="uk-UA" sz="3600" dirty="0"/>
              <a:t>(у/в) </a:t>
            </a:r>
            <a:r>
              <a:rPr lang="uk-UA" sz="3600" dirty="0" smtClean="0"/>
              <a:t>місто, постукав </a:t>
            </a:r>
            <a:r>
              <a:rPr lang="uk-UA" sz="3600" dirty="0"/>
              <a:t>(у/в) </a:t>
            </a:r>
            <a:r>
              <a:rPr lang="uk-UA" sz="3600" dirty="0" smtClean="0"/>
              <a:t>двері, кісточка </a:t>
            </a:r>
            <a:r>
              <a:rPr lang="uk-UA" sz="3600" dirty="0"/>
              <a:t>(у/в) </a:t>
            </a:r>
            <a:r>
              <a:rPr lang="uk-UA" sz="3600" dirty="0" smtClean="0"/>
              <a:t>апельсині, велосипед </a:t>
            </a:r>
            <a:r>
              <a:rPr lang="uk-UA" sz="3600" dirty="0"/>
              <a:t>(у/в) </a:t>
            </a:r>
            <a:r>
              <a:rPr lang="uk-UA" sz="3600" dirty="0" smtClean="0"/>
              <a:t>гаражі.</a:t>
            </a:r>
            <a:endParaRPr lang="uk-UA" sz="3600" dirty="0"/>
          </a:p>
        </p:txBody>
      </p:sp>
      <p:pic>
        <p:nvPicPr>
          <p:cNvPr id="9219" name="Picture 3" descr="C:\Users\Лариса\Desktop\unnamed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2" y="4941168"/>
            <a:ext cx="1884981" cy="193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53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Розкриваємо дужки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3600" dirty="0"/>
              <a:t>Відпочива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в</a:t>
            </a:r>
            <a:r>
              <a:rPr lang="uk-UA" sz="3600" dirty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у</a:t>
            </a:r>
            <a:r>
              <a:rPr lang="uk-UA" sz="3600" dirty="0"/>
              <a:t> </a:t>
            </a:r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</a:rPr>
              <a:t>п</a:t>
            </a:r>
            <a:r>
              <a:rPr lang="uk-UA" sz="3600" dirty="0" smtClean="0"/>
              <a:t>арку</a:t>
            </a:r>
            <a:r>
              <a:rPr lang="uk-UA" sz="3600" dirty="0"/>
              <a:t>, відпочивал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uk-UA" sz="3600" dirty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в</a:t>
            </a:r>
            <a:r>
              <a:rPr lang="uk-UA" sz="3600" dirty="0"/>
              <a:t> </a:t>
            </a:r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</a:rPr>
              <a:t>п</a:t>
            </a:r>
            <a:r>
              <a:rPr lang="uk-UA" sz="3600" dirty="0" smtClean="0"/>
              <a:t>арку</a:t>
            </a:r>
            <a:r>
              <a:rPr lang="uk-UA" sz="3600" dirty="0"/>
              <a:t>,  букв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uk-UA" sz="3600" dirty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в</a:t>
            </a:r>
            <a:r>
              <a:rPr lang="uk-UA" sz="3600" dirty="0" smtClean="0"/>
              <a:t>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uk-UA" sz="3600" dirty="0"/>
              <a:t>лфавіті, хвори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й</a:t>
            </a:r>
            <a:r>
              <a:rPr lang="uk-UA" sz="3600" dirty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у</a:t>
            </a:r>
            <a:r>
              <a:rPr lang="uk-UA" sz="3600" dirty="0" smtClean="0"/>
              <a:t> 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л</a:t>
            </a:r>
            <a:r>
              <a:rPr lang="uk-UA" sz="3600" dirty="0"/>
              <a:t>ікарні, прочита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в</a:t>
            </a:r>
            <a:r>
              <a:rPr lang="uk-UA" sz="3600" dirty="0"/>
              <a:t> </a:t>
            </a:r>
            <a:r>
              <a:rPr lang="uk-UA" sz="3600" dirty="0" smtClean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у</a:t>
            </a:r>
            <a:r>
              <a:rPr lang="uk-UA" sz="3600" dirty="0" smtClean="0"/>
              <a:t> 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ж</a:t>
            </a:r>
            <a:r>
              <a:rPr lang="uk-UA" sz="3600" dirty="0"/>
              <a:t>урналі, прочитал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а </a:t>
            </a:r>
            <a:r>
              <a:rPr lang="uk-UA" sz="3600" dirty="0"/>
              <a:t> </a:t>
            </a:r>
            <a:r>
              <a:rPr lang="uk-UA" sz="3600" dirty="0" smtClean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в</a:t>
            </a:r>
            <a:r>
              <a:rPr lang="uk-UA" sz="3600" dirty="0" smtClean="0"/>
              <a:t>  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ж</a:t>
            </a:r>
            <a:r>
              <a:rPr lang="uk-UA" sz="3600" dirty="0"/>
              <a:t>урналі, приїхал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uk-UA" sz="3600" dirty="0"/>
              <a:t> </a:t>
            </a:r>
            <a:r>
              <a:rPr lang="uk-UA" sz="3600" dirty="0" smtClean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у</a:t>
            </a:r>
            <a:r>
              <a:rPr lang="uk-UA" sz="3600" dirty="0" smtClean="0"/>
              <a:t>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uk-UA" sz="3600" dirty="0"/>
              <a:t>еропорт, </a:t>
            </a:r>
            <a:r>
              <a:rPr lang="uk-UA" sz="3600" dirty="0" smtClean="0"/>
              <a:t> приїха</a:t>
            </a:r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</a:rPr>
              <a:t>в</a:t>
            </a:r>
            <a:r>
              <a:rPr lang="uk-UA" sz="3600" dirty="0" smtClean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у</a:t>
            </a:r>
            <a:r>
              <a:rPr lang="uk-UA" sz="3600" dirty="0" smtClean="0"/>
              <a:t>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м</a:t>
            </a:r>
            <a:r>
              <a:rPr lang="uk-UA" sz="3600" dirty="0"/>
              <a:t>істо, постука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в</a:t>
            </a:r>
            <a:r>
              <a:rPr lang="uk-UA" sz="3600" dirty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у</a:t>
            </a:r>
            <a:r>
              <a:rPr lang="uk-UA" sz="3600" dirty="0" smtClean="0"/>
              <a:t>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uk-UA" sz="3600" dirty="0"/>
              <a:t>вері, кісточк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uk-UA" sz="3600" dirty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в</a:t>
            </a:r>
            <a:r>
              <a:rPr lang="uk-UA" sz="3600" dirty="0" smtClean="0"/>
              <a:t>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uk-UA" sz="3600" dirty="0"/>
              <a:t>пельсині, велосипе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uk-UA" sz="3600" dirty="0"/>
              <a:t> </a:t>
            </a:r>
            <a:r>
              <a:rPr lang="uk-UA" sz="3600" dirty="0" smtClean="0">
                <a:solidFill>
                  <a:srgbClr val="FFFF00"/>
                </a:solidFill>
              </a:rPr>
              <a:t>у</a:t>
            </a:r>
            <a:r>
              <a:rPr lang="uk-UA" sz="3600" dirty="0" smtClean="0"/>
              <a:t>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г</a:t>
            </a:r>
            <a:r>
              <a:rPr lang="uk-UA" sz="3600" dirty="0"/>
              <a:t>аражі</a:t>
            </a:r>
            <a:r>
              <a:rPr lang="uk-UA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9468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«Розсели слова» в будиночки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58036"/>
            <a:ext cx="7941568" cy="4709160"/>
          </a:xfrm>
        </p:spPr>
        <p:txBody>
          <a:bodyPr/>
          <a:lstStyle/>
          <a:p>
            <a:pPr marL="137160" indent="0">
              <a:buNone/>
            </a:pPr>
            <a:r>
              <a:rPr lang="uk-UA" dirty="0" smtClean="0"/>
              <a:t>                            (про)літає</a:t>
            </a:r>
          </a:p>
          <a:p>
            <a:pPr marL="137160" indent="0">
              <a:buNone/>
            </a:pPr>
            <a:r>
              <a:rPr lang="uk-UA" dirty="0" smtClean="0"/>
              <a:t> (про) літає         (на)лапках</a:t>
            </a:r>
          </a:p>
          <a:p>
            <a:pPr marL="137160" indent="0">
              <a:buNone/>
            </a:pPr>
            <a:r>
              <a:rPr lang="uk-UA" dirty="0" smtClean="0"/>
              <a:t>                            (з)</a:t>
            </a:r>
            <a:r>
              <a:rPr lang="uk-UA" dirty="0" err="1" smtClean="0"/>
              <a:t>бирає</a:t>
            </a:r>
            <a:endParaRPr lang="uk-UA" dirty="0" smtClean="0"/>
          </a:p>
          <a:p>
            <a:pPr marL="13716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   (з)квітки</a:t>
            </a:r>
          </a:p>
          <a:p>
            <a:pPr marL="13716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   (до)вулика</a:t>
            </a:r>
          </a:p>
          <a:p>
            <a:pPr marL="13716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   (по)кружляла</a:t>
            </a:r>
          </a:p>
          <a:p>
            <a:pPr marL="13716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   (у)саду</a:t>
            </a:r>
          </a:p>
          <a:p>
            <a:pPr marL="13716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   (за)гули</a:t>
            </a:r>
          </a:p>
          <a:p>
            <a:pPr marL="137160" indent="0">
              <a:buNone/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348880"/>
            <a:ext cx="2016224" cy="3528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6516216" y="2348880"/>
            <a:ext cx="1944216" cy="3384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Трапеция 6"/>
          <p:cNvSpPr/>
          <p:nvPr/>
        </p:nvSpPr>
        <p:spPr>
          <a:xfrm>
            <a:off x="6372200" y="1458036"/>
            <a:ext cx="2160240" cy="890844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прийменник</a:t>
            </a:r>
            <a:endParaRPr lang="uk-UA" dirty="0"/>
          </a:p>
        </p:txBody>
      </p:sp>
      <p:sp>
        <p:nvSpPr>
          <p:cNvPr id="8" name="Трапеция 7"/>
          <p:cNvSpPr/>
          <p:nvPr/>
        </p:nvSpPr>
        <p:spPr>
          <a:xfrm>
            <a:off x="899592" y="1458036"/>
            <a:ext cx="2160240" cy="911804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префікс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1331640" y="2580572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solidFill>
                  <a:srgbClr val="00B050"/>
                </a:solidFill>
              </a:rPr>
              <a:t>пролітає</a:t>
            </a:r>
            <a:endParaRPr lang="uk-UA" sz="2000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32240" y="2580572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FF0000"/>
                </a:solidFill>
              </a:rPr>
              <a:t>н</a:t>
            </a:r>
            <a:r>
              <a:rPr lang="uk-UA" sz="2000" dirty="0" smtClean="0">
                <a:solidFill>
                  <a:srgbClr val="FF0000"/>
                </a:solidFill>
              </a:rPr>
              <a:t>а лапках</a:t>
            </a:r>
            <a:endParaRPr lang="uk-UA" sz="2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5231" y="314096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rgbClr val="00B050"/>
                </a:solidFill>
              </a:rPr>
              <a:t>збирає</a:t>
            </a:r>
            <a:endParaRPr lang="uk-UA" sz="2000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04248" y="31409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rgbClr val="FF0000"/>
                </a:solidFill>
              </a:rPr>
              <a:t>з</a:t>
            </a:r>
            <a:r>
              <a:rPr lang="uk-UA" dirty="0" smtClean="0">
                <a:solidFill>
                  <a:srgbClr val="FF0000"/>
                </a:solidFill>
              </a:rPr>
              <a:t> квітки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40252" y="3645024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FF0000"/>
                </a:solidFill>
              </a:rPr>
              <a:t>д</a:t>
            </a:r>
            <a:r>
              <a:rPr lang="uk-UA" sz="2000" dirty="0" smtClean="0">
                <a:solidFill>
                  <a:srgbClr val="FF0000"/>
                </a:solidFill>
              </a:rPr>
              <a:t>о вулика</a:t>
            </a:r>
            <a:endParaRPr lang="uk-UA" sz="2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384507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00B050"/>
                </a:solidFill>
              </a:rPr>
              <a:t>покружляла</a:t>
            </a:r>
            <a:endParaRPr lang="uk-UA" sz="2400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430674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rgbClr val="FF0000"/>
                </a:solidFill>
              </a:rPr>
              <a:t>у саду</a:t>
            </a:r>
            <a:endParaRPr lang="uk-UA" sz="2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43828" y="4522188"/>
            <a:ext cx="1300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rgbClr val="00B050"/>
                </a:solidFill>
              </a:rPr>
              <a:t>загули</a:t>
            </a:r>
            <a:endParaRPr lang="uk-UA" sz="2000" dirty="0">
              <a:solidFill>
                <a:srgbClr val="00B050"/>
              </a:solidFill>
            </a:endParaRPr>
          </a:p>
        </p:txBody>
      </p:sp>
      <p:pic>
        <p:nvPicPr>
          <p:cNvPr id="18" name="Picture 2" descr="C:\Users\Лариса\Desktop\2cd5b9e541b898cb34abc96fee770c9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540995"/>
            <a:ext cx="2702209" cy="316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83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504</TotalTime>
  <Words>528</Words>
  <Application>Microsoft Office PowerPoint</Application>
  <PresentationFormat>Экран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Тема: Префікси і прийменники</vt:lpstr>
      <vt:lpstr>   Префікс                   Прийменник</vt:lpstr>
      <vt:lpstr>Пригадай !</vt:lpstr>
      <vt:lpstr>ПОГРАЙМО!</vt:lpstr>
      <vt:lpstr>Поміркуй!</vt:lpstr>
      <vt:lpstr>Стань коректором! Які виправлення ти зробиш?</vt:lpstr>
      <vt:lpstr>Добери за змістом прийменники</vt:lpstr>
      <vt:lpstr>Презентация PowerPoint</vt:lpstr>
      <vt:lpstr>Правила вживання прийменників -у, -в </vt:lpstr>
      <vt:lpstr>Попрацюємо над вправою</vt:lpstr>
      <vt:lpstr>Розкриваємо дужки</vt:lpstr>
      <vt:lpstr>«Розсели слова» в будиночки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Префікси і прийменники</dc:title>
  <dc:creator>Лариса</dc:creator>
  <cp:lastModifiedBy>HP</cp:lastModifiedBy>
  <cp:revision>48</cp:revision>
  <dcterms:created xsi:type="dcterms:W3CDTF">2020-03-31T13:16:56Z</dcterms:created>
  <dcterms:modified xsi:type="dcterms:W3CDTF">2021-04-05T13:26:16Z</dcterms:modified>
</cp:coreProperties>
</file>