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4" r:id="rId2"/>
    <p:sldId id="262" r:id="rId3"/>
    <p:sldId id="265" r:id="rId4"/>
    <p:sldId id="266" r:id="rId5"/>
    <p:sldId id="269" r:id="rId6"/>
    <p:sldId id="270" r:id="rId7"/>
    <p:sldId id="271" r:id="rId8"/>
    <p:sldId id="273" r:id="rId9"/>
    <p:sldId id="274" r:id="rId10"/>
    <p:sldId id="275" r:id="rId11"/>
    <p:sldId id="277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461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17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05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6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42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17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48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225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64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88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53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04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66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36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396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32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500">
              <a:srgbClr val="CBE085"/>
            </a:gs>
            <a:gs pos="0">
              <a:srgbClr val="FFFF0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ABC07-1D8F-4F04-A51F-D40CCBE16F77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A60714-7F57-4C35-87BC-1CD3E40D9C0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777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2497913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</a:rPr>
              <a:t>Мікротема </a:t>
            </a:r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</a:rPr>
              <a:t>й </a:t>
            </a:r>
            <a:r>
              <a:rPr lang="uk-UA" sz="5400" b="1" dirty="0" smtClean="0">
                <a:solidFill>
                  <a:schemeClr val="bg2">
                    <a:lumMod val="50000"/>
                  </a:schemeClr>
                </a:solidFill>
              </a:rPr>
              <a:t>абзац</a:t>
            </a:r>
            <a:endParaRPr lang="uk-UA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92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Дослідження-зіставлення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891776" y="1328738"/>
            <a:ext cx="8313981" cy="74944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Прочитайте два набори речень і визначте, який із них ми можемо назвати зв’язним текстом?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2589212" y="2078182"/>
            <a:ext cx="4342893" cy="3824844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Найбільш небезпечними є лісові пожежі. Протягом свого життя кожна людина багато разів буває біля води, купаючись у години відпочинку, переправляючись через ріки та озера тощо. Будь-яка вулиця складається з проїзної частини, узбіччя та тротуару.</a:t>
            </a:r>
            <a:endParaRPr lang="uk-UA" sz="2000" b="1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7166957" y="2078182"/>
            <a:ext cx="4338674" cy="4450634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Пожежі – найбільш масове і розповсюджене лихо: вони відбуваються практично в усіх районах нашої країни, особливо в лісах, на торф’яниках, полях. У 90 % випадків причиною виникнення лісових пожеж  стає людина, яка необережно поводиться із вогнем і не звертає уваги на необхідність суворого дотримання правил протипожежної безпеки.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401486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208343"/>
            <a:ext cx="9251689" cy="641237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000" b="1" i="1" u="sng" dirty="0" err="1"/>
              <a:t>Коментований</a:t>
            </a:r>
            <a:r>
              <a:rPr lang="ru-RU" sz="2000" b="1" i="1" u="sng" dirty="0"/>
              <a:t> диктант</a:t>
            </a:r>
            <a:endParaRPr lang="uk-UA" sz="2000" b="1" dirty="0"/>
          </a:p>
          <a:p>
            <a:pPr marL="0" indent="0" algn="ctr">
              <a:buNone/>
            </a:pPr>
            <a:r>
              <a:rPr lang="uk-UA" sz="2000" b="1" dirty="0"/>
              <a:t>Вогонь – друг?</a:t>
            </a:r>
          </a:p>
          <a:p>
            <a:pPr marL="0" indent="0">
              <a:buNone/>
            </a:pPr>
            <a:r>
              <a:rPr lang="uk-UA" sz="2000" b="1" dirty="0"/>
              <a:t>Вогонь – один із найперших помічників людини.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Тисячі </a:t>
            </a:r>
            <a:r>
              <a:rPr lang="uk-UA" sz="2000" b="1" dirty="0"/>
              <a:t>років назад він зігрівав людину, захищав її від диких звірів, допомагав готувати їжу. </a:t>
            </a:r>
          </a:p>
          <a:p>
            <a:pPr marL="0" indent="0">
              <a:buNone/>
            </a:pPr>
            <a:r>
              <a:rPr lang="uk-UA" sz="2000" b="1" dirty="0"/>
              <a:t>Він і зараз залишається нашим другом.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Але </a:t>
            </a:r>
            <a:r>
              <a:rPr lang="uk-UA" sz="2000" b="1" dirty="0"/>
              <a:t>якщо з ним поводитися неправильно, то він може перетворитися в жорстокого ворога. </a:t>
            </a:r>
          </a:p>
          <a:p>
            <a:pPr marL="0" indent="0">
              <a:buNone/>
            </a:pPr>
            <a:r>
              <a:rPr lang="uk-UA" sz="2000" b="1" dirty="0"/>
              <a:t>Пожежа може статися не тільки в квартирі, а й у природі, в транспорті, в громадських місцях.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Причини </a:t>
            </a:r>
            <a:r>
              <a:rPr lang="uk-UA" sz="2000" b="1" dirty="0"/>
              <a:t>пожежі можуть бути різні: електроприлади, газ, вибухонебезпечні речовини. </a:t>
            </a:r>
          </a:p>
          <a:p>
            <a:pPr marL="0" indent="0">
              <a:buNone/>
            </a:pPr>
            <a:r>
              <a:rPr lang="uk-UA" sz="2000" b="1" dirty="0"/>
              <a:t>Де б ви не знаходились, пам'ятайте, що ваша поведінка може стати причиною цієї пожежі, або навпаки – допоможе попередити її. </a:t>
            </a: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Не </a:t>
            </a:r>
            <a:r>
              <a:rPr lang="uk-UA" sz="2000" b="1" dirty="0"/>
              <a:t>забувайте: дотримання правил протипожежної безпеки – запорука спокійного життя.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38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80313" y="0"/>
            <a:ext cx="8911687" cy="62595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«Займи позицію»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747180" y="428263"/>
            <a:ext cx="2871119" cy="2957332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Визначте кількість мікротем у тексті.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Чи співпадають абзаци з мікротемами?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1800" b="1" dirty="0">
                <a:solidFill>
                  <a:srgbClr val="7030A0"/>
                </a:solidFill>
              </a:rPr>
              <a:t>Скільки тематичних речень у тексті?</a:t>
            </a:r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0815" y="951659"/>
            <a:ext cx="6631163" cy="553016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2000" b="1" dirty="0" smtClean="0"/>
              <a:t>Вогонь </a:t>
            </a:r>
            <a:r>
              <a:rPr lang="uk-UA" sz="2000" b="1" dirty="0"/>
              <a:t>– друг?</a:t>
            </a:r>
          </a:p>
          <a:p>
            <a:pPr marL="0" indent="0" algn="just">
              <a:buNone/>
            </a:pPr>
            <a:r>
              <a:rPr lang="uk-UA" sz="2000" b="1" dirty="0" smtClean="0"/>
              <a:t>	Вогонь </a:t>
            </a:r>
            <a:r>
              <a:rPr lang="uk-UA" sz="2000" b="1" dirty="0"/>
              <a:t>– один із найперших помічників людини. Тисячі років назад він зігрівав людину, захищав її від диких звірів, допомагав готувати їжу. </a:t>
            </a:r>
          </a:p>
          <a:p>
            <a:pPr marL="0" indent="0" algn="just">
              <a:buNone/>
            </a:pPr>
            <a:r>
              <a:rPr lang="uk-UA" sz="2000" b="1" dirty="0" smtClean="0"/>
              <a:t>	Він </a:t>
            </a:r>
            <a:r>
              <a:rPr lang="uk-UA" sz="2000" b="1" dirty="0"/>
              <a:t>і зараз залишається нашим другом. Але якщо з ним поводитися неправильно, то він може перетворитися в жорстокого ворога. </a:t>
            </a:r>
          </a:p>
          <a:p>
            <a:pPr marL="0" indent="0" algn="just">
              <a:buNone/>
            </a:pPr>
            <a:r>
              <a:rPr lang="uk-UA" sz="2000" b="1" dirty="0" smtClean="0"/>
              <a:t>	Пожежа </a:t>
            </a:r>
            <a:r>
              <a:rPr lang="uk-UA" sz="2000" b="1" dirty="0"/>
              <a:t>може статися не тільки в квартирі, а й у природі, в транспорті, в громадських місцях. Причини пожежі можуть бути різні: електроприлади, газ, вибухонебезпечні речовини. </a:t>
            </a:r>
          </a:p>
          <a:p>
            <a:pPr marL="0" indent="0" algn="just">
              <a:buNone/>
            </a:pPr>
            <a:r>
              <a:rPr lang="uk-UA" sz="2000" b="1" dirty="0" smtClean="0"/>
              <a:t>	Де </a:t>
            </a:r>
            <a:r>
              <a:rPr lang="uk-UA" sz="2000" b="1" dirty="0"/>
              <a:t>б ви не знаходились, пам'ятайте, що ваша поведінка може стати причиною цієї пожежі, або навпаки – допоможе попередити її. Не забувайте: дотримання правил протипожежної безпеки – запорука спокійного життя.</a:t>
            </a:r>
          </a:p>
          <a:p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13564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uiExpand="1" build="p"/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2762" y="161123"/>
            <a:ext cx="8911687" cy="672255"/>
          </a:xfrm>
        </p:spPr>
        <p:txBody>
          <a:bodyPr/>
          <a:lstStyle/>
          <a:p>
            <a:pPr lvl="0" algn="ctr"/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Виконання тестових 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завдань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6306" y="833378"/>
            <a:ext cx="4342893" cy="5879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1. Тема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тексту розкривається за допомогою: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Абзацу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Основної </a:t>
            </a:r>
            <a:r>
              <a:rPr lang="uk-UA" b="1" dirty="0">
                <a:solidFill>
                  <a:srgbClr val="7030A0"/>
                </a:solidFill>
              </a:rPr>
              <a:t>думки</a:t>
            </a: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2. Одне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найбільш значуще речення мікротеми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</a:t>
            </a:r>
            <a:endParaRPr lang="uk-UA" b="1" dirty="0">
              <a:solidFill>
                <a:srgbClr val="7030A0"/>
              </a:solidFill>
            </a:endParaRP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833379"/>
            <a:ext cx="4338674" cy="50664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3. Слова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в тексті, які мають істотне смислове навантаження, називаються…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4. Те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головне в тексті, що автор стверджує, до чого він закликає, чого навчає,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Основною </a:t>
            </a:r>
            <a:r>
              <a:rPr lang="uk-UA" b="1" dirty="0">
                <a:solidFill>
                  <a:srgbClr val="7030A0"/>
                </a:solidFill>
              </a:rPr>
              <a:t>думкою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78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5.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рядками слів та визначеннями орфограми: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2400" b="1" dirty="0">
                <a:solidFill>
                  <a:schemeClr val="bg2">
                    <a:lumMod val="50000"/>
                  </a:schemeClr>
                </a:solidFill>
              </a:rPr>
            </a:b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1706" y="1805651"/>
            <a:ext cx="4455123" cy="4429813"/>
          </a:xfrm>
        </p:spPr>
        <p:txBody>
          <a:bodyPr>
            <a:normAutofit/>
          </a:bodyPr>
          <a:lstStyle/>
          <a:p>
            <a:pPr lvl="0">
              <a:buAutoNum type="arabicPeriod"/>
            </a:pPr>
            <a:r>
              <a:rPr lang="uk-UA" sz="2000" b="1" dirty="0" smtClean="0"/>
              <a:t>Хв</a:t>
            </a:r>
            <a:r>
              <a:rPr lang="uk-UA" sz="2000" b="1" dirty="0"/>
              <a:t>..</a:t>
            </a:r>
            <a:r>
              <a:rPr lang="uk-UA" sz="2000" b="1" dirty="0" err="1"/>
              <a:t>лястий</a:t>
            </a:r>
            <a:r>
              <a:rPr lang="uk-UA" sz="2000" b="1" dirty="0"/>
              <a:t>, </a:t>
            </a:r>
            <a:r>
              <a:rPr lang="uk-UA" sz="2000" b="1" dirty="0" err="1"/>
              <a:t>зат</a:t>
            </a:r>
            <a:r>
              <a:rPr lang="uk-UA" sz="2000" b="1" dirty="0"/>
              <a:t>..шок, </a:t>
            </a:r>
            <a:r>
              <a:rPr lang="uk-UA" sz="2000" b="1" dirty="0" err="1"/>
              <a:t>кр</a:t>
            </a:r>
            <a:r>
              <a:rPr lang="uk-UA" sz="2000" b="1" dirty="0"/>
              <a:t>..вий		</a:t>
            </a:r>
          </a:p>
          <a:p>
            <a:pPr lvl="0">
              <a:buAutoNum type="arabicPeriod"/>
            </a:pPr>
            <a:r>
              <a:rPr lang="uk-UA" sz="2000" b="1" dirty="0" smtClean="0"/>
              <a:t>Не/воля</a:t>
            </a:r>
            <a:r>
              <a:rPr lang="uk-UA" sz="2000" b="1" dirty="0"/>
              <a:t>, не/сміливий, </a:t>
            </a:r>
            <a:r>
              <a:rPr lang="uk-UA" sz="2000" b="1" dirty="0" smtClean="0"/>
              <a:t>не/дарма</a:t>
            </a:r>
            <a:endParaRPr lang="uk-UA" sz="2000" b="1" dirty="0"/>
          </a:p>
          <a:p>
            <a:pPr lvl="0">
              <a:buAutoNum type="arabicPeriod"/>
            </a:pPr>
            <a:r>
              <a:rPr lang="uk-UA" sz="2000" b="1" dirty="0" smtClean="0"/>
              <a:t> </a:t>
            </a:r>
            <a:r>
              <a:rPr lang="uk-UA" sz="2000" b="1" dirty="0" err="1" smtClean="0"/>
              <a:t>Голланд</a:t>
            </a:r>
            <a:r>
              <a:rPr lang="uk-UA" sz="2000" b="1" dirty="0"/>
              <a:t>..с..</a:t>
            </a:r>
            <a:r>
              <a:rPr lang="uk-UA" sz="2000" b="1" dirty="0" err="1"/>
              <a:t>кий</a:t>
            </a:r>
            <a:r>
              <a:rPr lang="uk-UA" sz="2000" b="1" dirty="0"/>
              <a:t>, </a:t>
            </a:r>
            <a:r>
              <a:rPr lang="uk-UA" sz="2000" b="1" dirty="0" err="1"/>
              <a:t>тюмен</a:t>
            </a:r>
            <a:r>
              <a:rPr lang="uk-UA" sz="2000" b="1" dirty="0"/>
              <a:t>..с..</a:t>
            </a:r>
            <a:r>
              <a:rPr lang="uk-UA" sz="2000" b="1" dirty="0" err="1"/>
              <a:t>кий</a:t>
            </a:r>
            <a:r>
              <a:rPr lang="uk-UA" sz="2000" b="1" dirty="0"/>
              <a:t>, 		</a:t>
            </a:r>
            <a:r>
              <a:rPr lang="uk-UA" sz="2000" b="1" dirty="0" err="1" smtClean="0"/>
              <a:t>тернопіл</a:t>
            </a:r>
            <a:r>
              <a:rPr lang="uk-UA" sz="2000" b="1" dirty="0"/>
              <a:t>..с..</a:t>
            </a:r>
            <a:r>
              <a:rPr lang="uk-UA" sz="2000" b="1" dirty="0" err="1" smtClean="0"/>
              <a:t>кий</a:t>
            </a:r>
            <a:endParaRPr lang="uk-UA" sz="2000" b="1" dirty="0"/>
          </a:p>
          <a:p>
            <a:pPr lvl="0">
              <a:buAutoNum type="arabicPeriod"/>
            </a:pPr>
            <a:r>
              <a:rPr lang="uk-UA" sz="2000" b="1" dirty="0" smtClean="0"/>
              <a:t>Легко/атлетичний</a:t>
            </a:r>
            <a:r>
              <a:rPr lang="uk-UA" sz="2000" b="1" dirty="0"/>
              <a:t>, </a:t>
            </a:r>
            <a:r>
              <a:rPr lang="uk-UA" sz="2000" b="1" dirty="0" smtClean="0"/>
              <a:t>фізико</a:t>
            </a:r>
            <a:r>
              <a:rPr lang="uk-UA" sz="2000" b="1" dirty="0"/>
              <a:t>/	</a:t>
            </a:r>
            <a:r>
              <a:rPr lang="uk-UA" sz="2000" b="1" dirty="0" smtClean="0"/>
              <a:t>математичний</a:t>
            </a:r>
            <a:r>
              <a:rPr lang="uk-UA" sz="2000" b="1" dirty="0"/>
              <a:t>, м’ясо/молочний </a:t>
            </a:r>
            <a:r>
              <a:rPr lang="uk-UA" sz="2000" dirty="0"/>
              <a:t>		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7165937" y="1805651"/>
            <a:ext cx="4338674" cy="44298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А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м’якого </a:t>
            </a:r>
            <a:r>
              <a:rPr lang="uk-UA" sz="2000" b="1" dirty="0" smtClean="0">
                <a:cs typeface="Gautami" panose="020B0502040204020203" pitchFamily="34" charset="0"/>
              </a:rPr>
              <a:t>знака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Б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Букви е, и, що </a:t>
            </a:r>
            <a:r>
              <a:rPr lang="uk-UA" sz="2000" b="1" dirty="0" smtClean="0">
                <a:cs typeface="Gautami" panose="020B0502040204020203" pitchFamily="34" charset="0"/>
              </a:rPr>
              <a:t>позначають ненаголошені </a:t>
            </a:r>
            <a:r>
              <a:rPr lang="uk-UA" sz="2000" b="1" dirty="0">
                <a:cs typeface="Gautami" panose="020B0502040204020203" pitchFamily="34" charset="0"/>
              </a:rPr>
              <a:t>голосні в </a:t>
            </a:r>
            <a:r>
              <a:rPr lang="uk-UA" sz="2000" b="1" dirty="0" smtClean="0">
                <a:cs typeface="Gautami" panose="020B0502040204020203" pitchFamily="34" charset="0"/>
              </a:rPr>
              <a:t>коренях слів</a:t>
            </a:r>
            <a:endParaRPr lang="uk-UA" sz="2000" b="1" dirty="0">
              <a:cs typeface="Gautami" panose="020B0502040204020203" pitchFamily="34" charset="0"/>
            </a:endParaRP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В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Подвоєння </a:t>
            </a:r>
            <a:r>
              <a:rPr lang="uk-UA" sz="2000" b="1" dirty="0" smtClean="0">
                <a:cs typeface="Gautami" panose="020B0502040204020203" pitchFamily="34" charset="0"/>
              </a:rPr>
              <a:t>приголосних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Г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частки не </a:t>
            </a:r>
            <a:r>
              <a:rPr lang="uk-UA" sz="2000" b="1" dirty="0" smtClean="0">
                <a:cs typeface="Gautami" panose="020B0502040204020203" pitchFamily="34" charset="0"/>
              </a:rPr>
              <a:t>з</a:t>
            </a:r>
            <a:r>
              <a:rPr lang="uk-UA" sz="2000" b="1" dirty="0">
                <a:cs typeface="Gautami" panose="020B0502040204020203" pitchFamily="34" charset="0"/>
              </a:rPr>
              <a:t>різними частинами мови</a:t>
            </a:r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Д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Написання складних слів</a:t>
            </a:r>
          </a:p>
          <a:p>
            <a:pPr lvl="0"/>
            <a:endParaRPr lang="uk-UA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201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618" y="149548"/>
            <a:ext cx="8911687" cy="961622"/>
          </a:xfrm>
        </p:spPr>
        <p:txBody>
          <a:bodyPr>
            <a:norm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6.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умовами постановки тире і прикладами речень</a:t>
            </a:r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1747777"/>
            <a:ext cx="4342893" cy="4155249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uk-UA" sz="2000" b="1" dirty="0"/>
              <a:t>На місці пропущеного члена </a:t>
            </a:r>
            <a:r>
              <a:rPr lang="uk-UA" sz="2000" b="1" dirty="0" smtClean="0"/>
              <a:t>речення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Перед </a:t>
            </a:r>
            <a:r>
              <a:rPr lang="uk-UA" sz="2000" b="1" dirty="0" err="1" smtClean="0"/>
              <a:t>узагальнювальним</a:t>
            </a:r>
            <a:r>
              <a:rPr lang="uk-UA" sz="2000" b="1" dirty="0"/>
              <a:t> </a:t>
            </a:r>
            <a:r>
              <a:rPr lang="uk-UA" sz="2000" b="1" dirty="0" smtClean="0"/>
              <a:t>словом</a:t>
            </a:r>
            <a:endParaRPr lang="uk-UA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У </a:t>
            </a:r>
            <a:r>
              <a:rPr lang="uk-UA" sz="2000" b="1" dirty="0"/>
              <a:t>безсполучниковому складному </a:t>
            </a:r>
            <a:r>
              <a:rPr lang="uk-UA" sz="2000" b="1" dirty="0" smtClean="0"/>
              <a:t>реченні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/>
              <a:t>Між </a:t>
            </a:r>
            <a:r>
              <a:rPr lang="uk-UA" sz="2000" b="1" dirty="0"/>
              <a:t>підметом і присудком		</a:t>
            </a:r>
            <a:r>
              <a:rPr lang="uk-UA" dirty="0"/>
              <a:t>								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1794076"/>
            <a:ext cx="4338674" cy="4105722"/>
          </a:xfrm>
        </p:spPr>
        <p:txBody>
          <a:bodyPr/>
          <a:lstStyle/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А.</a:t>
            </a:r>
            <a:r>
              <a:rPr lang="uk-UA" sz="2000" b="1" dirty="0"/>
              <a:t> Думки – вічна енергія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Б.</a:t>
            </a:r>
            <a:r>
              <a:rPr lang="uk-UA" sz="2000" b="1" dirty="0"/>
              <a:t> Кінчається пам’ять – </a:t>
            </a:r>
            <a:r>
              <a:rPr lang="uk-UA" sz="2000" b="1" dirty="0" smtClean="0"/>
              <a:t>кінчається </a:t>
            </a:r>
            <a:r>
              <a:rPr lang="uk-UA" sz="2000" b="1" dirty="0"/>
              <a:t>нація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В.</a:t>
            </a:r>
            <a:r>
              <a:rPr lang="uk-UA" sz="2000" b="1" dirty="0"/>
              <a:t> Дикі голуби – горлички </a:t>
            </a:r>
            <a:r>
              <a:rPr lang="uk-UA" sz="2000" b="1" dirty="0" smtClean="0"/>
              <a:t>– здивовано позирають на нас із верхів’я </a:t>
            </a:r>
            <a:r>
              <a:rPr lang="uk-UA" sz="2000" b="1" dirty="0"/>
              <a:t>посадки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Г.</a:t>
            </a:r>
            <a:r>
              <a:rPr lang="uk-UA" sz="2000" b="1" dirty="0"/>
              <a:t> Вода, хмари, плав – все </a:t>
            </a:r>
            <a:r>
              <a:rPr lang="uk-UA" sz="2000" b="1" dirty="0" smtClean="0"/>
              <a:t>пливло</a:t>
            </a:r>
            <a:r>
              <a:rPr lang="uk-UA" sz="2000" b="1" dirty="0"/>
              <a:t>, все безупинно </a:t>
            </a:r>
            <a:r>
              <a:rPr lang="uk-UA" sz="2000" b="1" dirty="0" smtClean="0"/>
              <a:t>неслося </a:t>
            </a:r>
            <a:r>
              <a:rPr lang="uk-UA" sz="2000" b="1" dirty="0"/>
              <a:t>вперед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Д.</a:t>
            </a:r>
            <a:r>
              <a:rPr lang="uk-UA" sz="2000" b="1" dirty="0"/>
              <a:t> Батько не розуміє сина, а </a:t>
            </a:r>
            <a:r>
              <a:rPr lang="uk-UA" sz="2000" b="1" dirty="0" smtClean="0"/>
              <a:t>син </a:t>
            </a:r>
            <a:r>
              <a:rPr lang="uk-UA" sz="2000" b="1" dirty="0"/>
              <a:t>– батька.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63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2762" y="161123"/>
            <a:ext cx="8911687" cy="672255"/>
          </a:xfrm>
        </p:spPr>
        <p:txBody>
          <a:bodyPr/>
          <a:lstStyle/>
          <a:p>
            <a:pPr lvl="0" algn="ctr"/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Виконання тестових 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завдань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06306" y="833378"/>
            <a:ext cx="4342893" cy="5879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1. Тема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тексту розкривається за допомогою: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Абзацу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</a:t>
            </a:r>
            <a:r>
              <a:rPr lang="uk-UA" b="1" dirty="0" smtClean="0">
                <a:solidFill>
                  <a:srgbClr val="FF0000"/>
                </a:solidFill>
              </a:rPr>
              <a:t>Мікротеми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Основної </a:t>
            </a:r>
            <a:r>
              <a:rPr lang="uk-UA" b="1" dirty="0">
                <a:solidFill>
                  <a:srgbClr val="7030A0"/>
                </a:solidFill>
              </a:rPr>
              <a:t>думки</a:t>
            </a: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2. Одне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найбільш значуще речення мікротеми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</a:t>
            </a:r>
            <a:r>
              <a:rPr lang="uk-UA" b="1" dirty="0" smtClean="0">
                <a:solidFill>
                  <a:srgbClr val="FF0000"/>
                </a:solidFill>
              </a:rPr>
              <a:t>Тематичним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Ключовим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</a:t>
            </a:r>
            <a:endParaRPr lang="uk-UA" b="1" dirty="0">
              <a:solidFill>
                <a:srgbClr val="7030A0"/>
              </a:solidFill>
            </a:endParaRP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833379"/>
            <a:ext cx="4338674" cy="50664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3. Слова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в тексті, які мають істотне смислове навантаження, називаються…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Тематичними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</a:t>
            </a:r>
            <a:r>
              <a:rPr lang="uk-UA" b="1" dirty="0" smtClean="0">
                <a:solidFill>
                  <a:srgbClr val="FF0000"/>
                </a:solidFill>
              </a:rPr>
              <a:t>Ключовими</a:t>
            </a:r>
            <a:endParaRPr lang="uk-UA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Основними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i="1" dirty="0" smtClean="0">
                <a:solidFill>
                  <a:schemeClr val="bg2">
                    <a:lumMod val="50000"/>
                  </a:schemeClr>
                </a:solidFill>
              </a:rPr>
              <a:t>4. Те </a:t>
            </a:r>
            <a:r>
              <a:rPr lang="uk-UA" b="1" i="1" dirty="0">
                <a:solidFill>
                  <a:schemeClr val="bg2">
                    <a:lumMod val="50000"/>
                  </a:schemeClr>
                </a:solidFill>
              </a:rPr>
              <a:t>головне в тексті, що автор стверджує, до чого він закликає, чого навчає, називається…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А. 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Б. Мікротемою</a:t>
            </a:r>
            <a:endParaRPr lang="uk-UA"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В. </a:t>
            </a:r>
            <a:r>
              <a:rPr lang="uk-UA" b="1" dirty="0" smtClean="0">
                <a:solidFill>
                  <a:srgbClr val="FF0000"/>
                </a:solidFill>
              </a:rPr>
              <a:t>Основною </a:t>
            </a:r>
            <a:r>
              <a:rPr lang="uk-UA" b="1" dirty="0">
                <a:solidFill>
                  <a:srgbClr val="FF0000"/>
                </a:solidFill>
              </a:rPr>
              <a:t>думкою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22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5.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рядками слів та визначеннями орфограми: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sz="2400" b="1" dirty="0">
                <a:solidFill>
                  <a:schemeClr val="bg2">
                    <a:lumMod val="50000"/>
                  </a:schemeClr>
                </a:solidFill>
              </a:rPr>
            </a:b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1706" y="1805651"/>
            <a:ext cx="4455123" cy="4429813"/>
          </a:xfrm>
        </p:spPr>
        <p:txBody>
          <a:bodyPr>
            <a:normAutofit/>
          </a:bodyPr>
          <a:lstStyle/>
          <a:p>
            <a:pPr lvl="0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</a:rPr>
              <a:t>Хв</a:t>
            </a:r>
            <a:r>
              <a:rPr lang="uk-UA" sz="2000" b="1" dirty="0">
                <a:solidFill>
                  <a:srgbClr val="FF0000"/>
                </a:solidFill>
              </a:rPr>
              <a:t>..</a:t>
            </a:r>
            <a:r>
              <a:rPr lang="uk-UA" sz="2000" b="1" dirty="0" err="1">
                <a:solidFill>
                  <a:srgbClr val="FF0000"/>
                </a:solidFill>
              </a:rPr>
              <a:t>лястий</a:t>
            </a:r>
            <a:r>
              <a:rPr lang="uk-UA" sz="2000" b="1" dirty="0">
                <a:solidFill>
                  <a:srgbClr val="FF0000"/>
                </a:solidFill>
              </a:rPr>
              <a:t>, </a:t>
            </a:r>
            <a:r>
              <a:rPr lang="uk-UA" sz="2000" b="1" dirty="0" err="1">
                <a:solidFill>
                  <a:srgbClr val="FF0000"/>
                </a:solidFill>
              </a:rPr>
              <a:t>зат</a:t>
            </a:r>
            <a:r>
              <a:rPr lang="uk-UA" sz="2000" b="1" dirty="0">
                <a:solidFill>
                  <a:srgbClr val="FF0000"/>
                </a:solidFill>
              </a:rPr>
              <a:t>..шок, </a:t>
            </a:r>
            <a:r>
              <a:rPr lang="uk-UA" sz="2000" b="1" dirty="0" err="1">
                <a:solidFill>
                  <a:srgbClr val="FF0000"/>
                </a:solidFill>
              </a:rPr>
              <a:t>кр</a:t>
            </a:r>
            <a:r>
              <a:rPr lang="uk-UA" sz="2000" b="1" dirty="0">
                <a:solidFill>
                  <a:srgbClr val="FF0000"/>
                </a:solidFill>
              </a:rPr>
              <a:t>..вий</a:t>
            </a:r>
            <a:r>
              <a:rPr lang="uk-UA" sz="2000" b="1" dirty="0"/>
              <a:t>		</a:t>
            </a:r>
          </a:p>
          <a:p>
            <a:pPr lvl="0">
              <a:buAutoNum type="arabicPeriod"/>
            </a:pPr>
            <a:r>
              <a:rPr lang="uk-UA" sz="2000" b="1" dirty="0" smtClean="0">
                <a:solidFill>
                  <a:srgbClr val="00B0F0"/>
                </a:solidFill>
              </a:rPr>
              <a:t>Не/воля</a:t>
            </a:r>
            <a:r>
              <a:rPr lang="uk-UA" sz="2000" b="1" dirty="0">
                <a:solidFill>
                  <a:srgbClr val="00B0F0"/>
                </a:solidFill>
              </a:rPr>
              <a:t>, не/сміливий, </a:t>
            </a:r>
            <a:r>
              <a:rPr lang="uk-UA" sz="2000" b="1" dirty="0" smtClean="0">
                <a:solidFill>
                  <a:srgbClr val="00B0F0"/>
                </a:solidFill>
              </a:rPr>
              <a:t>не/дарма</a:t>
            </a:r>
            <a:endParaRPr lang="uk-UA" sz="2000" b="1" dirty="0">
              <a:solidFill>
                <a:srgbClr val="00B0F0"/>
              </a:solidFill>
            </a:endParaRPr>
          </a:p>
          <a:p>
            <a:pPr lvl="0">
              <a:buAutoNum type="arabicPeriod"/>
            </a:pPr>
            <a:r>
              <a:rPr lang="uk-UA" sz="2000" b="1" dirty="0" smtClean="0"/>
              <a:t> </a:t>
            </a:r>
            <a:r>
              <a:rPr lang="uk-UA" sz="2000" b="1" dirty="0" err="1" smtClean="0">
                <a:solidFill>
                  <a:srgbClr val="7030A0"/>
                </a:solidFill>
              </a:rPr>
              <a:t>Голланд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>
                <a:solidFill>
                  <a:srgbClr val="7030A0"/>
                </a:solidFill>
              </a:rPr>
              <a:t>кий</a:t>
            </a:r>
            <a:r>
              <a:rPr lang="uk-UA" sz="2000" b="1" dirty="0">
                <a:solidFill>
                  <a:srgbClr val="7030A0"/>
                </a:solidFill>
              </a:rPr>
              <a:t>, </a:t>
            </a:r>
            <a:r>
              <a:rPr lang="uk-UA" sz="2000" b="1" dirty="0" err="1">
                <a:solidFill>
                  <a:srgbClr val="7030A0"/>
                </a:solidFill>
              </a:rPr>
              <a:t>тюмен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>
                <a:solidFill>
                  <a:srgbClr val="7030A0"/>
                </a:solidFill>
              </a:rPr>
              <a:t>кий</a:t>
            </a:r>
            <a:r>
              <a:rPr lang="uk-UA" sz="2000" b="1" dirty="0">
                <a:solidFill>
                  <a:srgbClr val="7030A0"/>
                </a:solidFill>
              </a:rPr>
              <a:t>, 		</a:t>
            </a:r>
            <a:r>
              <a:rPr lang="uk-UA" sz="2000" b="1" dirty="0" err="1" smtClean="0">
                <a:solidFill>
                  <a:srgbClr val="7030A0"/>
                </a:solidFill>
              </a:rPr>
              <a:t>тернопіл</a:t>
            </a:r>
            <a:r>
              <a:rPr lang="uk-UA" sz="2000" b="1" dirty="0">
                <a:solidFill>
                  <a:srgbClr val="7030A0"/>
                </a:solidFill>
              </a:rPr>
              <a:t>..с..</a:t>
            </a:r>
            <a:r>
              <a:rPr lang="uk-UA" sz="2000" b="1" dirty="0" err="1" smtClean="0">
                <a:solidFill>
                  <a:srgbClr val="7030A0"/>
                </a:solidFill>
              </a:rPr>
              <a:t>кий</a:t>
            </a:r>
            <a:endParaRPr lang="uk-UA" sz="2000" b="1" dirty="0">
              <a:solidFill>
                <a:srgbClr val="7030A0"/>
              </a:solidFill>
            </a:endParaRPr>
          </a:p>
          <a:p>
            <a:pPr lvl="0">
              <a:buAutoNum type="arabicPeriod"/>
            </a:pPr>
            <a:r>
              <a:rPr lang="uk-UA" sz="2000" b="1" dirty="0" smtClean="0">
                <a:solidFill>
                  <a:srgbClr val="00B050"/>
                </a:solidFill>
              </a:rPr>
              <a:t>Легко/атлетичний</a:t>
            </a:r>
            <a:r>
              <a:rPr lang="uk-UA" sz="2000" b="1" dirty="0">
                <a:solidFill>
                  <a:srgbClr val="00B050"/>
                </a:solidFill>
              </a:rPr>
              <a:t>, </a:t>
            </a:r>
            <a:r>
              <a:rPr lang="uk-UA" sz="2000" b="1" dirty="0" smtClean="0">
                <a:solidFill>
                  <a:srgbClr val="00B050"/>
                </a:solidFill>
              </a:rPr>
              <a:t>фізико</a:t>
            </a:r>
            <a:r>
              <a:rPr lang="uk-UA" sz="2000" b="1" dirty="0">
                <a:solidFill>
                  <a:srgbClr val="00B050"/>
                </a:solidFill>
              </a:rPr>
              <a:t>/	</a:t>
            </a:r>
            <a:r>
              <a:rPr lang="uk-UA" sz="2000" b="1" dirty="0" smtClean="0">
                <a:solidFill>
                  <a:srgbClr val="00B050"/>
                </a:solidFill>
              </a:rPr>
              <a:t>математичний</a:t>
            </a:r>
            <a:r>
              <a:rPr lang="uk-UA" sz="2000" b="1" dirty="0">
                <a:solidFill>
                  <a:srgbClr val="00B050"/>
                </a:solidFill>
              </a:rPr>
              <a:t>, м’ясо/молочний </a:t>
            </a:r>
            <a:r>
              <a:rPr lang="uk-UA" sz="2000" dirty="0"/>
              <a:t>		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7165937" y="1805651"/>
            <a:ext cx="4338674" cy="44298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А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7030A0"/>
                </a:solidFill>
                <a:cs typeface="Gautami" panose="020B0502040204020203" pitchFamily="34" charset="0"/>
              </a:rPr>
              <a:t>Написання м’якого </a:t>
            </a:r>
            <a:r>
              <a:rPr lang="uk-UA" sz="2000" b="1" dirty="0" smtClean="0">
                <a:solidFill>
                  <a:srgbClr val="7030A0"/>
                </a:solidFill>
                <a:cs typeface="Gautami" panose="020B0502040204020203" pitchFamily="34" charset="0"/>
              </a:rPr>
              <a:t>знака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Б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FF0000"/>
                </a:solidFill>
                <a:cs typeface="Gautami" panose="020B0502040204020203" pitchFamily="34" charset="0"/>
              </a:rPr>
              <a:t>Букви е, и, що </a:t>
            </a:r>
            <a:r>
              <a:rPr lang="uk-UA" sz="2000" b="1" dirty="0" smtClean="0">
                <a:solidFill>
                  <a:srgbClr val="FF0000"/>
                </a:solidFill>
                <a:cs typeface="Gautami" panose="020B0502040204020203" pitchFamily="34" charset="0"/>
              </a:rPr>
              <a:t>позначають ненаголошені </a:t>
            </a:r>
            <a:r>
              <a:rPr lang="uk-UA" sz="2000" b="1" dirty="0">
                <a:solidFill>
                  <a:srgbClr val="FF0000"/>
                </a:solidFill>
                <a:cs typeface="Gautami" panose="020B0502040204020203" pitchFamily="34" charset="0"/>
              </a:rPr>
              <a:t>голосні в </a:t>
            </a:r>
            <a:r>
              <a:rPr lang="uk-UA" sz="2000" b="1" dirty="0" smtClean="0">
                <a:solidFill>
                  <a:srgbClr val="FF0000"/>
                </a:solidFill>
                <a:cs typeface="Gautami" panose="020B0502040204020203" pitchFamily="34" charset="0"/>
              </a:rPr>
              <a:t>коренях слів</a:t>
            </a:r>
            <a:endParaRPr lang="uk-UA" sz="2000" b="1" dirty="0">
              <a:solidFill>
                <a:srgbClr val="FF0000"/>
              </a:solidFill>
              <a:cs typeface="Gautami" panose="020B0502040204020203" pitchFamily="34" charset="0"/>
            </a:endParaRP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В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Подвоєння </a:t>
            </a:r>
            <a:r>
              <a:rPr lang="uk-UA" sz="2000" b="1" dirty="0" smtClean="0">
                <a:cs typeface="Gautami" panose="020B0502040204020203" pitchFamily="34" charset="0"/>
              </a:rPr>
              <a:t>приголосних</a:t>
            </a:r>
          </a:p>
          <a:p>
            <a:pPr marL="0" lv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Г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 smtClean="0">
                <a:solidFill>
                  <a:srgbClr val="00B0F0"/>
                </a:solidFill>
                <a:cs typeface="Gautami" panose="020B0502040204020203" pitchFamily="34" charset="0"/>
              </a:rPr>
              <a:t>Написання частки не зрізними частинами мови</a:t>
            </a:r>
            <a:endParaRPr lang="uk-UA" sz="2000" b="1" dirty="0">
              <a:solidFill>
                <a:srgbClr val="00B0F0"/>
              </a:solidFill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Д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cs typeface="Gautami" panose="020B0502040204020203" pitchFamily="34" charset="0"/>
              </a:rPr>
              <a:t>.</a:t>
            </a:r>
            <a:r>
              <a:rPr lang="uk-UA" sz="2000" b="1" dirty="0">
                <a:cs typeface="Gautami" panose="020B0502040204020203" pitchFamily="34" charset="0"/>
              </a:rPr>
              <a:t> </a:t>
            </a:r>
            <a:r>
              <a:rPr lang="uk-UA" sz="2000" b="1" dirty="0">
                <a:solidFill>
                  <a:srgbClr val="00B050"/>
                </a:solidFill>
                <a:cs typeface="Gautami" panose="020B0502040204020203" pitchFamily="34" charset="0"/>
              </a:rPr>
              <a:t>Написання складних слів</a:t>
            </a:r>
          </a:p>
          <a:p>
            <a:pPr lvl="0"/>
            <a:endParaRPr lang="uk-UA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8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618" y="149548"/>
            <a:ext cx="8911687" cy="961622"/>
          </a:xfrm>
        </p:spPr>
        <p:txBody>
          <a:bodyPr>
            <a:normAutofit/>
          </a:bodyPr>
          <a:lstStyle/>
          <a:p>
            <a:pPr lvl="0"/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6. Установіть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</a:rPr>
              <a:t>відповідність між умовами постановки тире і прикладами речень</a:t>
            </a:r>
            <a:r>
              <a:rPr lang="uk-UA" sz="2400" b="1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uk-UA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1747777"/>
            <a:ext cx="4342893" cy="4155249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uk-UA" sz="2000" b="1" dirty="0">
                <a:solidFill>
                  <a:srgbClr val="00B050"/>
                </a:solidFill>
              </a:rPr>
              <a:t>На місці пропущеного члена </a:t>
            </a:r>
            <a:r>
              <a:rPr lang="uk-UA" sz="2000" b="1" dirty="0" smtClean="0">
                <a:solidFill>
                  <a:srgbClr val="00B050"/>
                </a:solidFill>
              </a:rPr>
              <a:t>речення</a:t>
            </a:r>
            <a:r>
              <a:rPr lang="uk-UA" sz="2000" b="1" dirty="0">
                <a:solidFill>
                  <a:srgbClr val="00B050"/>
                </a:solidFill>
              </a:rPr>
              <a:t>	</a:t>
            </a:r>
            <a:r>
              <a:rPr lang="uk-UA" sz="2000" b="1" dirty="0"/>
              <a:t>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</a:rPr>
              <a:t>Перед </a:t>
            </a:r>
            <a:r>
              <a:rPr lang="uk-UA" sz="2000" b="1" dirty="0" err="1" smtClean="0">
                <a:solidFill>
                  <a:srgbClr val="FF0000"/>
                </a:solidFill>
              </a:rPr>
              <a:t>узагальнювальним</a:t>
            </a:r>
            <a:r>
              <a:rPr lang="uk-UA" sz="2000" b="1" dirty="0">
                <a:solidFill>
                  <a:srgbClr val="FF0000"/>
                </a:solidFill>
              </a:rPr>
              <a:t> </a:t>
            </a:r>
            <a:r>
              <a:rPr lang="uk-UA" sz="2000" b="1" dirty="0" smtClean="0">
                <a:solidFill>
                  <a:srgbClr val="FF0000"/>
                </a:solidFill>
              </a:rPr>
              <a:t>словом</a:t>
            </a:r>
            <a:endParaRPr lang="uk-UA" sz="2000" b="1" dirty="0">
              <a:solidFill>
                <a:srgbClr val="FF00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00B0F0"/>
                </a:solidFill>
              </a:rPr>
              <a:t>У </a:t>
            </a:r>
            <a:r>
              <a:rPr lang="uk-UA" sz="2000" b="1" dirty="0">
                <a:solidFill>
                  <a:srgbClr val="00B0F0"/>
                </a:solidFill>
              </a:rPr>
              <a:t>безсполучниковому складному </a:t>
            </a:r>
            <a:r>
              <a:rPr lang="uk-UA" sz="2000" b="1" dirty="0" smtClean="0">
                <a:solidFill>
                  <a:srgbClr val="00B0F0"/>
                </a:solidFill>
              </a:rPr>
              <a:t>реченні</a:t>
            </a:r>
            <a:r>
              <a:rPr lang="uk-UA" sz="2000" b="1" dirty="0"/>
              <a:t>		</a:t>
            </a:r>
          </a:p>
          <a:p>
            <a:pPr marL="457200" lvl="0" indent="-457200">
              <a:buFont typeface="+mj-lt"/>
              <a:buAutoNum type="arabicPeriod"/>
            </a:pPr>
            <a:r>
              <a:rPr lang="uk-UA" sz="2000" b="1" dirty="0" smtClean="0">
                <a:solidFill>
                  <a:srgbClr val="7030A0"/>
                </a:solidFill>
              </a:rPr>
              <a:t>Між </a:t>
            </a:r>
            <a:r>
              <a:rPr lang="uk-UA" sz="2000" b="1" dirty="0">
                <a:solidFill>
                  <a:srgbClr val="7030A0"/>
                </a:solidFill>
              </a:rPr>
              <a:t>підметом і присудком	</a:t>
            </a:r>
            <a:r>
              <a:rPr lang="uk-UA" sz="2000" b="1" dirty="0"/>
              <a:t>	</a:t>
            </a:r>
            <a:r>
              <a:rPr lang="uk-UA" dirty="0"/>
              <a:t>								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6957" y="1794076"/>
            <a:ext cx="4338674" cy="4105722"/>
          </a:xfrm>
        </p:spPr>
        <p:txBody>
          <a:bodyPr/>
          <a:lstStyle/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А.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7030A0"/>
                </a:solidFill>
              </a:rPr>
              <a:t>Думки – вічна енергія</a:t>
            </a:r>
            <a:r>
              <a:rPr lang="uk-UA" sz="2000" b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Б.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00B0F0"/>
                </a:solidFill>
              </a:rPr>
              <a:t>Кінчається пам’ять – </a:t>
            </a:r>
            <a:r>
              <a:rPr lang="uk-UA" sz="2000" b="1" dirty="0" smtClean="0">
                <a:solidFill>
                  <a:srgbClr val="00B0F0"/>
                </a:solidFill>
              </a:rPr>
              <a:t>кінчається </a:t>
            </a:r>
            <a:r>
              <a:rPr lang="uk-UA" sz="2000" b="1" dirty="0">
                <a:solidFill>
                  <a:srgbClr val="00B0F0"/>
                </a:solidFill>
              </a:rPr>
              <a:t>нація</a:t>
            </a:r>
            <a:r>
              <a:rPr lang="uk-UA" sz="2000" b="1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В.</a:t>
            </a:r>
            <a:r>
              <a:rPr lang="uk-UA" sz="2000" b="1" dirty="0"/>
              <a:t> Дикі голуби – горлички </a:t>
            </a:r>
            <a:r>
              <a:rPr lang="uk-UA" sz="2000" b="1" dirty="0" smtClean="0"/>
              <a:t>– здивовано позирають на нас із верхів’я </a:t>
            </a:r>
            <a:r>
              <a:rPr lang="uk-UA" sz="2000" b="1" dirty="0"/>
              <a:t>посадки</a:t>
            </a:r>
            <a:r>
              <a:rPr lang="uk-UA" sz="2000" b="1" dirty="0" smtClean="0"/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Г.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FF0000"/>
                </a:solidFill>
              </a:rPr>
              <a:t>Вода, хмари, плав – все </a:t>
            </a:r>
            <a:r>
              <a:rPr lang="uk-UA" sz="2000" b="1" dirty="0" smtClean="0">
                <a:solidFill>
                  <a:srgbClr val="FF0000"/>
                </a:solidFill>
              </a:rPr>
              <a:t>пливло</a:t>
            </a:r>
            <a:r>
              <a:rPr lang="uk-UA" sz="2000" b="1" dirty="0">
                <a:solidFill>
                  <a:srgbClr val="FF0000"/>
                </a:solidFill>
              </a:rPr>
              <a:t>, все безупинно </a:t>
            </a:r>
            <a:r>
              <a:rPr lang="uk-UA" sz="2000" b="1" dirty="0" smtClean="0">
                <a:solidFill>
                  <a:srgbClr val="FF0000"/>
                </a:solidFill>
              </a:rPr>
              <a:t>неслося </a:t>
            </a:r>
            <a:r>
              <a:rPr lang="uk-UA" sz="2000" b="1" dirty="0">
                <a:solidFill>
                  <a:srgbClr val="FF0000"/>
                </a:solidFill>
              </a:rPr>
              <a:t>вперед</a:t>
            </a:r>
            <a:r>
              <a:rPr lang="uk-UA" sz="20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50000"/>
                  </a:schemeClr>
                </a:solidFill>
              </a:rPr>
              <a:t>Д.</a:t>
            </a:r>
            <a:r>
              <a:rPr lang="uk-UA" sz="2000" b="1" dirty="0"/>
              <a:t> </a:t>
            </a:r>
            <a:r>
              <a:rPr lang="uk-UA" sz="2000" b="1" dirty="0">
                <a:solidFill>
                  <a:srgbClr val="00B050"/>
                </a:solidFill>
              </a:rPr>
              <a:t>Батько не розуміє сина, а </a:t>
            </a:r>
            <a:r>
              <a:rPr lang="uk-UA" sz="2000" b="1" dirty="0" smtClean="0">
                <a:solidFill>
                  <a:srgbClr val="00B050"/>
                </a:solidFill>
              </a:rPr>
              <a:t>син </a:t>
            </a:r>
            <a:r>
              <a:rPr lang="uk-UA" sz="2000" b="1" dirty="0">
                <a:solidFill>
                  <a:srgbClr val="00B050"/>
                </a:solidFill>
              </a:rPr>
              <a:t>– батька.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4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624403"/>
            <a:ext cx="8911687" cy="71602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Домашнє завдання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1" y="1766455"/>
            <a:ext cx="7687397" cy="41365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 smtClean="0"/>
              <a:t>Опрацювати §34</a:t>
            </a:r>
          </a:p>
          <a:p>
            <a:pPr>
              <a:lnSpc>
                <a:spcPct val="150000"/>
              </a:lnSpc>
            </a:pPr>
            <a:r>
              <a:rPr lang="uk-UA" sz="2400" b="1" dirty="0" smtClean="0"/>
              <a:t>Виконати </a:t>
            </a:r>
            <a:r>
              <a:rPr lang="uk-UA" sz="2400" b="1" dirty="0" smtClean="0"/>
              <a:t>вправу 2 с.121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556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306</TotalTime>
  <Words>651</Words>
  <Application>Microsoft Office PowerPoint</Application>
  <PresentationFormat>Широкоэкранный</PresentationFormat>
  <Paragraphs>107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Gautami</vt:lpstr>
      <vt:lpstr>Wingdings 3</vt:lpstr>
      <vt:lpstr>Легкий дым</vt:lpstr>
      <vt:lpstr> Мікротема й абзац</vt:lpstr>
      <vt:lpstr>Дослідження-зіставлення</vt:lpstr>
      <vt:lpstr>Презентация PowerPoint</vt:lpstr>
      <vt:lpstr>«Займи позицію»</vt:lpstr>
      <vt:lpstr>Виконання тестових завдань</vt:lpstr>
      <vt:lpstr>5. Установіть відповідність між рядками слів та визначеннями орфограми: </vt:lpstr>
      <vt:lpstr>6. Установіть відповідність між умовами постановки тире і прикладами речень:</vt:lpstr>
      <vt:lpstr>Виконання тестових завдань</vt:lpstr>
      <vt:lpstr>5. Установіть відповідність між рядками слів та визначеннями орфограми: </vt:lpstr>
      <vt:lpstr>6. Установіть відповідність між умовами постановки тире і прикладами речень: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Юрбан</dc:creator>
  <cp:lastModifiedBy>Пользователь Windows</cp:lastModifiedBy>
  <cp:revision>22</cp:revision>
  <dcterms:created xsi:type="dcterms:W3CDTF">2018-04-23T17:20:08Z</dcterms:created>
  <dcterms:modified xsi:type="dcterms:W3CDTF">2021-04-07T08:03:26Z</dcterms:modified>
</cp:coreProperties>
</file>