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2CC226-715B-4EBE-BA2D-04AF604A2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175FB52-2D40-46FB-84AB-E84E8C8A6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69FCE06-2820-4CFE-BDE4-9A73C9E3B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1817A59-70D3-48C6-AA6E-41957E2C9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FA332A8-6537-410D-A7EA-A1F996869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0199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70875-8934-4BCD-9D29-C9D246FC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C95A36F-AF16-425D-AE03-1E4EB8524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D2B7F8A-19C1-4F19-9B41-860C3499F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6D46249-B40D-46F6-8FD5-D5C5DD212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366DC06-7898-4823-8031-F1298020E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7478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71C46-3A7B-4086-AA9E-1D25B30E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9F1F54F-10E8-44F9-B3B8-C9E3ED267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47DE7EA-2318-4991-862F-278CBB15E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142CF3B-B36F-4512-A288-D0B804A32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1685489-BD30-4479-BEC1-35BA9AF64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19102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2D2E1D-DBD4-41C2-A963-8284962DE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8B11763-3489-4796-B250-E6F7E4737C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FB19EA9-DD79-4D93-9D44-C8DC23D1D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76F9A3E-1208-496E-B546-956192CA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44BD34D-DCAA-4DCD-AB8E-A47159673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B5908D8-9987-4AFE-B0B4-8FB2BF9D4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49679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BC1C0D-1715-40B9-9B2B-890917AF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4E7447B-5834-469A-A930-AEC46CAAC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3516B79-661F-4422-BFD5-B37CB3AA9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BF0158F-D38B-40A9-97B5-A08D793BDC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77238246-9D2A-4897-801C-DD9FA47B7C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A971CEA0-463E-414C-ADDF-BCF05ADC8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9002ABCB-C694-4A97-ABDE-2D9C04DA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10990129-5F48-4D7A-97E0-BBA9DED18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82430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7719B-E247-479D-AD32-A9DE40751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0BB7F639-6A2B-4A74-A069-53ABED2AE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701B7D66-C7BC-4A19-96BC-DBD9A79E1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EB236640-02FC-4F00-B870-711B8125C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10840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EB5FAC41-29EE-4AD7-8BD8-60BE21E85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C8E142AD-6A6C-4627-A39E-699BDF922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3DCAE088-1192-4D77-AB8B-9FDB28F9E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78862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0F8950-C81F-45E6-8176-6B9CF994D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D490676-6806-4EE5-AB17-541F4C95D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ACD28FE6-7FDA-4D69-9486-5AD004BC8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5B5E7B0-7D1C-4699-8C54-C0F0B7DC3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0E66CFF-5A79-4AC8-BED8-5592783F0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7652B56-CF1B-4540-83F5-A0042E4C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7371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02A6CD-0ECF-4313-A4C2-878C7FF14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4261E1B3-4B84-47B7-A471-7CA9F531B3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4473EEE-5359-45D7-A829-EDFBD7413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65080C8-9815-405B-A471-DE3FC6DD9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973B0A6-650B-449D-8290-3BAC6F007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E2F77CF-397A-40AC-A2D7-C322F0475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1231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0240F-AC71-4850-A586-0BB9E6BE6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949C1A4-7F1E-4CF6-8AFD-55F28012D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508B264-456E-4F3A-88E1-A11653A12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522C8F9-6F32-42B9-93ED-18A5589F6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39F2162-E3A1-4C45-85A8-71E0A66D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6421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19AEE8E9-27A0-450B-A4C1-6C6C4F8E51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1C0859F0-12EB-47DE-B0E2-ED746E7AC8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1DEDC09-F389-42B4-AD41-DF27C2821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C2AAB75-1690-4178-BFEE-24A34942B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1E79650-F226-40B9-82DF-CE364460C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89595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A7975A11-AB6A-4A9C-88FA-833E8654C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E142D01-30BB-419C-9C4F-488201C4C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332F7F7-1954-4DD8-9E38-6E3E2C5BF0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3D114-6A42-4047-BB4D-7DEB3603F5AD}" type="datetimeFigureOut">
              <a:rPr lang="ru-UA" smtClean="0"/>
              <a:t>04/06/2021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EFF6846-43BB-4C46-8FB0-0DC856BD3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42F7FB9-A6D5-41DA-9214-4843EAC64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49760-FD38-4C2D-9D94-DD52E6648E6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03810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3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9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4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ED12B5-6121-43C6-B5DB-9E1FA29BD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5882" y="4267832"/>
            <a:ext cx="4805996" cy="1401448"/>
          </a:xfrm>
        </p:spPr>
        <p:txBody>
          <a:bodyPr anchor="t">
            <a:noAutofit/>
          </a:bodyPr>
          <a:lstStyle/>
          <a:p>
            <a:endParaRPr lang="ru-UA" sz="2400" dirty="0">
              <a:solidFill>
                <a:srgbClr val="00B050"/>
              </a:solidFill>
              <a:latin typeface="Segoe Script" panose="030B0504020000000003" pitchFamily="66" charset="0"/>
            </a:endParaRPr>
          </a:p>
        </p:txBody>
      </p:sp>
      <p:sp>
        <p:nvSpPr>
          <p:cNvPr id="14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квітка, стіл, торт, сидить&#10;&#10;Автоматично згенерований опис">
            <a:extLst>
              <a:ext uri="{FF2B5EF4-FFF2-40B4-BE49-F238E27FC236}">
                <a16:creationId xmlns:a16="http://schemas.microsoft.com/office/drawing/2014/main" id="{BF64923D-A40F-46AE-A7BA-8712401D6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r="18531" b="-1"/>
          <a:stretch/>
        </p:blipFill>
        <p:spPr>
          <a:xfrm>
            <a:off x="-75413" y="590635"/>
            <a:ext cx="5598077" cy="6526602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B26607-9974-451B-8C4E-8D1CBFE3C2D0}"/>
              </a:ext>
            </a:extLst>
          </p:cNvPr>
          <p:cNvSpPr txBox="1"/>
          <p:nvPr/>
        </p:nvSpPr>
        <p:spPr>
          <a:xfrm>
            <a:off x="160256" y="2309567"/>
            <a:ext cx="44117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dirty="0">
                <a:solidFill>
                  <a:srgbClr val="002060"/>
                </a:solidFill>
                <a:latin typeface="Segoe Script" panose="030B0504020000000003" pitchFamily="66" charset="0"/>
              </a:rPr>
              <a:t>Погода та її елементи</a:t>
            </a:r>
            <a:endParaRPr lang="ru-UA" sz="5400" dirty="0">
              <a:solidFill>
                <a:srgbClr val="002060"/>
              </a:solidFill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79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зелений, сидить, гора, великий&#10;&#10;Автоматично згенерований опис">
            <a:extLst>
              <a:ext uri="{FF2B5EF4-FFF2-40B4-BE49-F238E27FC236}">
                <a16:creationId xmlns:a16="http://schemas.microsoft.com/office/drawing/2014/main" id="{8BB3F139-B77D-49BB-9C6A-97A2B1179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34672" cy="6455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CD8676-D04A-4DEF-A3A7-1CCFA497219F}"/>
              </a:ext>
            </a:extLst>
          </p:cNvPr>
          <p:cNvSpPr txBox="1"/>
          <p:nvPr/>
        </p:nvSpPr>
        <p:spPr>
          <a:xfrm>
            <a:off x="769187" y="379378"/>
            <a:ext cx="6070060" cy="5642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 дощ із хмар і вітер свище,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Аж гне додолу </a:t>
            </a:r>
            <a:r>
              <a:rPr lang="uk-UA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ясени</a:t>
            </a: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 знову враз — казкова тиша…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Така погода восени.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 ж небо щиро засиніло,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сонце вийшло з-поміж хмар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на душі повеселіло,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 сонечка відчуло жар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.І знову хмара світ закрила,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Насупилась і поповзла…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Таїться в ній страшенна сила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чорний страх, багато зла…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 проходить стороною,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дуже добре, що іде.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от вечірньою порою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Вже хмари і нема ніде.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Автор: Надія </a:t>
            </a:r>
            <a:r>
              <a:rPr lang="uk-UA" sz="14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Красоткіна</a:t>
            </a:r>
            <a:endParaRPr lang="ru-UA" sz="14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Зображення, що містить пташка, вода, малий, маленький&#10;&#10;Автоматично згенерований опис">
            <a:extLst>
              <a:ext uri="{FF2B5EF4-FFF2-40B4-BE49-F238E27FC236}">
                <a16:creationId xmlns:a16="http://schemas.microsoft.com/office/drawing/2014/main" id="{D5FAB072-DBC8-49C7-8B0E-9DCCB0A97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102" y="1266825"/>
            <a:ext cx="4588008" cy="277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2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зелений, сидить, гора, великий&#10;&#10;Автоматично згенерований опис">
            <a:extLst>
              <a:ext uri="{FF2B5EF4-FFF2-40B4-BE49-F238E27FC236}">
                <a16:creationId xmlns:a16="http://schemas.microsoft.com/office/drawing/2014/main" id="{CA9179EA-7D98-4D22-B07F-622750583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4"/>
            <a:ext cx="12192000" cy="72414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148CA1-5468-422E-9483-F7A61FBF5CEF}"/>
              </a:ext>
            </a:extLst>
          </p:cNvPr>
          <p:cNvSpPr txBox="1"/>
          <p:nvPr/>
        </p:nvSpPr>
        <p:spPr>
          <a:xfrm>
            <a:off x="797669" y="6211669"/>
            <a:ext cx="10885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Прокинувшись уранці, ти, напевне, з цікавістю виглядаєш у вікно. Дивишся, яке небо – ясне чи похмуре. Можливо, там іде дощ – варто одягнутися відповідно. Та ні, 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сонячно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сухо.</a:t>
            </a:r>
            <a:endParaRPr lang="ru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Зображення, що містить малювання, щітка&#10;&#10;Автоматично згенерований опис">
            <a:extLst>
              <a:ext uri="{FF2B5EF4-FFF2-40B4-BE49-F238E27FC236}">
                <a16:creationId xmlns:a16="http://schemas.microsoft.com/office/drawing/2014/main" id="{BBD719CA-30D3-4DC3-AFDA-A03E565CF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0" y="638272"/>
            <a:ext cx="2877925" cy="2877925"/>
          </a:xfrm>
          <a:prstGeom prst="rect">
            <a:avLst/>
          </a:prstGeom>
        </p:spPr>
      </p:pic>
      <p:pic>
        <p:nvPicPr>
          <p:cNvPr id="8" name="Рисунок 7" descr="Зображення, що містить природа, хмара, хмарний, хмари&#10;&#10;Автоматично згенерований опис">
            <a:extLst>
              <a:ext uri="{FF2B5EF4-FFF2-40B4-BE49-F238E27FC236}">
                <a16:creationId xmlns:a16="http://schemas.microsoft.com/office/drawing/2014/main" id="{EA644065-BE1F-4883-A3B9-BEFC4E735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496" y="2925107"/>
            <a:ext cx="3466456" cy="2306769"/>
          </a:xfrm>
          <a:prstGeom prst="rect">
            <a:avLst/>
          </a:prstGeom>
        </p:spPr>
      </p:pic>
      <p:pic>
        <p:nvPicPr>
          <p:cNvPr id="10" name="Рисунок 9" descr="Зображення, що містить пташка, надворі, сова, дерев’яний&#10;&#10;Автоматично згенерований опис">
            <a:extLst>
              <a:ext uri="{FF2B5EF4-FFF2-40B4-BE49-F238E27FC236}">
                <a16:creationId xmlns:a16="http://schemas.microsoft.com/office/drawing/2014/main" id="{9D3C10BA-F358-4154-97E5-818F17273F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196" y="679316"/>
            <a:ext cx="3447854" cy="262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4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Зображення, що містить вода, пташка, океан, летить&#10;&#10;Автоматично згенерований опис">
            <a:extLst>
              <a:ext uri="{FF2B5EF4-FFF2-40B4-BE49-F238E27FC236}">
                <a16:creationId xmlns:a16="http://schemas.microsoft.com/office/drawing/2014/main" id="{409F987F-0FA8-44E6-86F7-FED3C4CBF2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0" r="-1" b="621"/>
          <a:stretch/>
        </p:blipFill>
        <p:spPr>
          <a:xfrm>
            <a:off x="620471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7" name="Рисунок 6" descr="Зображення, що містить риба&#10;&#10;Автоматично згенерований опис">
            <a:extLst>
              <a:ext uri="{FF2B5EF4-FFF2-40B4-BE49-F238E27FC236}">
                <a16:creationId xmlns:a16="http://schemas.microsoft.com/office/drawing/2014/main" id="{178D32B8-FB84-4B94-8708-F7102B5831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" r="-3" b="16733"/>
          <a:stretch/>
        </p:blipFill>
        <p:spPr>
          <a:xfrm>
            <a:off x="20" y="4108887"/>
            <a:ext cx="3535311" cy="2788023"/>
          </a:xfrm>
          <a:prstGeom prst="rect">
            <a:avLst/>
          </a:prstGeom>
        </p:spPr>
      </p:pic>
      <p:pic>
        <p:nvPicPr>
          <p:cNvPr id="5" name="Рисунок 4" descr="Зображення, що містить кіт, сидить, дивиться, синій&#10;&#10;Автоматично згенерований опис">
            <a:extLst>
              <a:ext uri="{FF2B5EF4-FFF2-40B4-BE49-F238E27FC236}">
                <a16:creationId xmlns:a16="http://schemas.microsoft.com/office/drawing/2014/main" id="{0AC993A4-879E-41C2-8AB3-2A11333B69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1" r="3066" b="2"/>
          <a:stretch/>
        </p:blipFill>
        <p:spPr>
          <a:xfrm>
            <a:off x="3696199" y="3285456"/>
            <a:ext cx="4789093" cy="3600824"/>
          </a:xfrm>
          <a:prstGeom prst="rect">
            <a:avLst/>
          </a:prstGeom>
        </p:spPr>
      </p:pic>
      <p:pic>
        <p:nvPicPr>
          <p:cNvPr id="3" name="Рисунок 2" descr="Зображення, що містить зелений, сидить, гора, великий&#10;&#10;Автоматично згенерований опис">
            <a:extLst>
              <a:ext uri="{FF2B5EF4-FFF2-40B4-BE49-F238E27FC236}">
                <a16:creationId xmlns:a16="http://schemas.microsoft.com/office/drawing/2014/main" id="{C679D789-A648-4EE3-ADF5-9FFE13775F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2" r="-1" b="-1"/>
          <a:stretch/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11" name="Рисунок 10" descr="Зображення, що містить надворі, вода, пляж, смугастий&#10;&#10;Автоматично згенерований опис">
            <a:extLst>
              <a:ext uri="{FF2B5EF4-FFF2-40B4-BE49-F238E27FC236}">
                <a16:creationId xmlns:a16="http://schemas.microsoft.com/office/drawing/2014/main" id="{A9F527CF-2DC9-46DC-AED4-17046599E7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r="7970" b="-1"/>
          <a:stretch/>
        </p:blipFill>
        <p:spPr>
          <a:xfrm>
            <a:off x="8646161" y="4108886"/>
            <a:ext cx="3545840" cy="27880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BF6BE2-819A-4338-A625-B3EFEEA365E0}"/>
              </a:ext>
            </a:extLst>
          </p:cNvPr>
          <p:cNvSpPr txBox="1"/>
          <p:nvPr/>
        </p:nvSpPr>
        <p:spPr>
          <a:xfrm>
            <a:off x="321276" y="432486"/>
            <a:ext cx="502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E3320B-4295-4D37-81F4-719AD1484C82}"/>
              </a:ext>
            </a:extLst>
          </p:cNvPr>
          <p:cNvSpPr txBox="1"/>
          <p:nvPr/>
        </p:nvSpPr>
        <p:spPr>
          <a:xfrm>
            <a:off x="160411" y="1201927"/>
            <a:ext cx="502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</a:p>
          <a:p>
            <a:pPr algn="ctr"/>
            <a:r>
              <a:rPr lang="uk-UA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тепло</a:t>
            </a:r>
            <a:endParaRPr lang="ru-UA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35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 descr="Зображення, що містить рослина, квітка, стіл, скляний&#10;&#10;Автоматично згенерований опис">
            <a:extLst>
              <a:ext uri="{FF2B5EF4-FFF2-40B4-BE49-F238E27FC236}">
                <a16:creationId xmlns:a16="http://schemas.microsoft.com/office/drawing/2014/main" id="{460FDCE5-E09E-4DC8-9661-0FD9FCE72F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1" r="1" b="14238"/>
          <a:stretch/>
        </p:blipFill>
        <p:spPr>
          <a:xfrm>
            <a:off x="-28260" y="-18844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9" name="Рисунок 8" descr="Зображення, що містить надворі, трава, рослина, дерево&#10;&#10;Автоматично згенерований опис">
            <a:extLst>
              <a:ext uri="{FF2B5EF4-FFF2-40B4-BE49-F238E27FC236}">
                <a16:creationId xmlns:a16="http://schemas.microsoft.com/office/drawing/2014/main" id="{D25B0F68-4975-4B33-A8A7-3E6020B782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6762"/>
          <a:stretch/>
        </p:blipFill>
        <p:spPr>
          <a:xfrm>
            <a:off x="5622233" y="-38901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3" name="Рисунок 2" descr="Зображення, що містить зелений, сидить, гора, великий&#10;&#10;Автоматично згенерований опис">
            <a:extLst>
              <a:ext uri="{FF2B5EF4-FFF2-40B4-BE49-F238E27FC236}">
                <a16:creationId xmlns:a16="http://schemas.microsoft.com/office/drawing/2014/main" id="{5F15A309-E78E-4F65-9F4D-94753D7FEC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96" r="1" b="1"/>
          <a:stretch/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5" name="Рисунок 4" descr="Зображення, що містить малювання&#10;&#10;Автоматично згенерований опис">
            <a:extLst>
              <a:ext uri="{FF2B5EF4-FFF2-40B4-BE49-F238E27FC236}">
                <a16:creationId xmlns:a16="http://schemas.microsoft.com/office/drawing/2014/main" id="{81F06CED-B13D-436D-BBC6-8E3C6BC9EB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0" b="27093"/>
          <a:stretch/>
        </p:blipFill>
        <p:spPr>
          <a:xfrm>
            <a:off x="1" y="3116191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B6BE39-65C4-455C-AE4A-3BE887BC0E65}"/>
              </a:ext>
            </a:extLst>
          </p:cNvPr>
          <p:cNvSpPr txBox="1"/>
          <p:nvPr/>
        </p:nvSpPr>
        <p:spPr>
          <a:xfrm>
            <a:off x="6209554" y="4559643"/>
            <a:ext cx="53934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Надворі тихо чи </a:t>
            </a:r>
            <a:r>
              <a:rPr lang="uk-UA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дме</a:t>
            </a:r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вітер? Від погоди залежить, як спланувати свій день, яким буде твій настрій та навіть самопочуття.</a:t>
            </a:r>
            <a:endParaRPr lang="ru-UA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24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D704EFE-42E8-4C4D-AF32-312001F772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Рисунок 12" descr="Зображення, що містить малювання&#10;&#10;Автоматично згенерований опис">
            <a:extLst>
              <a:ext uri="{FF2B5EF4-FFF2-40B4-BE49-F238E27FC236}">
                <a16:creationId xmlns:a16="http://schemas.microsoft.com/office/drawing/2014/main" id="{162D4461-B7E6-42B2-8BC7-C21880E206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4" r="1" b="5527"/>
          <a:stretch/>
        </p:blipFill>
        <p:spPr>
          <a:xfrm>
            <a:off x="20" y="-9718"/>
            <a:ext cx="4063977" cy="3428990"/>
          </a:xfrm>
          <a:prstGeom prst="rect">
            <a:avLst/>
          </a:prstGeom>
        </p:spPr>
      </p:pic>
      <p:pic>
        <p:nvPicPr>
          <p:cNvPr id="9" name="Рисунок 8" descr="Зображення, що містить малювання&#10;&#10;Автоматично згенерований опис">
            <a:extLst>
              <a:ext uri="{FF2B5EF4-FFF2-40B4-BE49-F238E27FC236}">
                <a16:creationId xmlns:a16="http://schemas.microsoft.com/office/drawing/2014/main" id="{E06D8A1A-997D-4BB7-BF8C-B8EA8A13C6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2" r="1" b="6536"/>
          <a:stretch/>
        </p:blipFill>
        <p:spPr>
          <a:xfrm>
            <a:off x="4044529" y="-18844"/>
            <a:ext cx="4083465" cy="3428990"/>
          </a:xfrm>
          <a:prstGeom prst="rect">
            <a:avLst/>
          </a:prstGeom>
        </p:spPr>
      </p:pic>
      <p:pic>
        <p:nvPicPr>
          <p:cNvPr id="7" name="Рисунок 6" descr="Зображення, що містить автомобіль, особа, чоловік, автобус&#10;&#10;Автоматично згенерований опис">
            <a:extLst>
              <a:ext uri="{FF2B5EF4-FFF2-40B4-BE49-F238E27FC236}">
                <a16:creationId xmlns:a16="http://schemas.microsoft.com/office/drawing/2014/main" id="{5524BEAE-3585-4FE2-A876-B707050001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11" b="1"/>
          <a:stretch/>
        </p:blipFill>
        <p:spPr>
          <a:xfrm>
            <a:off x="8165701" y="-18844"/>
            <a:ext cx="4064005" cy="3428990"/>
          </a:xfrm>
          <a:prstGeom prst="rect">
            <a:avLst/>
          </a:prstGeom>
        </p:spPr>
      </p:pic>
      <p:pic>
        <p:nvPicPr>
          <p:cNvPr id="11" name="Рисунок 10" descr="Зображення, що містить спорт, риболовля, надворі, вода&#10;&#10;Автоматично згенерований опис">
            <a:extLst>
              <a:ext uri="{FF2B5EF4-FFF2-40B4-BE49-F238E27FC236}">
                <a16:creationId xmlns:a16="http://schemas.microsoft.com/office/drawing/2014/main" id="{67DFCCF5-BB01-415F-A4B4-D952BE9A2B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09" b="1"/>
          <a:stretch/>
        </p:blipFill>
        <p:spPr>
          <a:xfrm>
            <a:off x="20" y="3447854"/>
            <a:ext cx="4059916" cy="3429000"/>
          </a:xfrm>
          <a:prstGeom prst="rect">
            <a:avLst/>
          </a:prstGeom>
        </p:spPr>
      </p:pic>
      <p:pic>
        <p:nvPicPr>
          <p:cNvPr id="3" name="Рисунок 2" descr="Зображення, що містить зелений, сидить, гора, великий&#10;&#10;Автоматично згенерований опис">
            <a:extLst>
              <a:ext uri="{FF2B5EF4-FFF2-40B4-BE49-F238E27FC236}">
                <a16:creationId xmlns:a16="http://schemas.microsoft.com/office/drawing/2014/main" id="{D159FB29-599A-4D35-91E2-A5E97DF9C6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7" r="6" b="-1"/>
          <a:stretch/>
        </p:blipFill>
        <p:spPr>
          <a:xfrm>
            <a:off x="4052316" y="3429000"/>
            <a:ext cx="4087368" cy="3429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AA54D8-BA0D-4EA9-ACDD-D023B40D14D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97" r="2" b="12669"/>
          <a:stretch/>
        </p:blipFill>
        <p:spPr>
          <a:xfrm>
            <a:off x="8160345" y="3447853"/>
            <a:ext cx="4059936" cy="3429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54E2A6C-BDF4-45E9-9C9D-E72CC76B5CD0}"/>
              </a:ext>
            </a:extLst>
          </p:cNvPr>
          <p:cNvSpPr txBox="1"/>
          <p:nvPr/>
        </p:nvSpPr>
        <p:spPr>
          <a:xfrm>
            <a:off x="4238368" y="3781168"/>
            <a:ext cx="37838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Segoe Script" panose="030B0504020000000003" pitchFamily="66" charset="0"/>
              </a:rPr>
              <a:t>Люди завжди цікавляться погодою. Робота водіїв, пілотів, хліборобів, рибалок і моряків залежить від погодних умов. Однак ніхто не може замовити погоду.</a:t>
            </a:r>
            <a:endParaRPr lang="ru-UA" sz="2000" dirty="0">
              <a:solidFill>
                <a:srgbClr val="002060"/>
              </a:solidFill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58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B6FFAAC-8A48-4FBF-BAFE-BAD3676940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3728" y="1699214"/>
            <a:ext cx="5908273" cy="5158786"/>
          </a:xfrm>
          <a:custGeom>
            <a:avLst/>
            <a:gdLst>
              <a:gd name="connsiteX0" fmla="*/ 3465576 w 5908273"/>
              <a:gd name="connsiteY0" fmla="*/ 0 h 5158786"/>
              <a:gd name="connsiteX1" fmla="*/ 5670004 w 5908273"/>
              <a:gd name="connsiteY1" fmla="*/ 791369 h 5158786"/>
              <a:gd name="connsiteX2" fmla="*/ 5908273 w 5908273"/>
              <a:gd name="connsiteY2" fmla="*/ 1007923 h 5158786"/>
              <a:gd name="connsiteX3" fmla="*/ 5908273 w 5908273"/>
              <a:gd name="connsiteY3" fmla="*/ 5158786 h 5158786"/>
              <a:gd name="connsiteX4" fmla="*/ 443374 w 5908273"/>
              <a:gd name="connsiteY4" fmla="*/ 5158786 h 5158786"/>
              <a:gd name="connsiteX5" fmla="*/ 418277 w 5908273"/>
              <a:gd name="connsiteY5" fmla="*/ 5117476 h 5158786"/>
              <a:gd name="connsiteX6" fmla="*/ 0 w 5908273"/>
              <a:gd name="connsiteY6" fmla="*/ 3465576 h 5158786"/>
              <a:gd name="connsiteX7" fmla="*/ 3465576 w 5908273"/>
              <a:gd name="connsiteY7" fmla="*/ 0 h 51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40EF577-B6F8-4C57-B956-AB860B388E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7694" y="1853886"/>
            <a:ext cx="4297680" cy="4297680"/>
          </a:xfrm>
          <a:custGeom>
            <a:avLst/>
            <a:gdLst>
              <a:gd name="connsiteX0" fmla="*/ 2148840 w 4297680"/>
              <a:gd name="connsiteY0" fmla="*/ 0 h 4297680"/>
              <a:gd name="connsiteX1" fmla="*/ 4297680 w 4297680"/>
              <a:gd name="connsiteY1" fmla="*/ 2148840 h 4297680"/>
              <a:gd name="connsiteX2" fmla="*/ 2148840 w 4297680"/>
              <a:gd name="connsiteY2" fmla="*/ 4297680 h 4297680"/>
              <a:gd name="connsiteX3" fmla="*/ 0 w 4297680"/>
              <a:gd name="connsiteY3" fmla="*/ 2148840 h 4297680"/>
              <a:gd name="connsiteX4" fmla="*/ 2148840 w 4297680"/>
              <a:gd name="connsiteY4" fmla="*/ 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E6FAE32-AB12-4E77-A677-F6BD5D71AD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17099" cy="4718647"/>
          </a:xfrm>
          <a:custGeom>
            <a:avLst/>
            <a:gdLst>
              <a:gd name="connsiteX0" fmla="*/ 0 w 5017099"/>
              <a:gd name="connsiteY0" fmla="*/ 0 h 4718647"/>
              <a:gd name="connsiteX1" fmla="*/ 4599738 w 5017099"/>
              <a:gd name="connsiteY1" fmla="*/ 0 h 4718647"/>
              <a:gd name="connsiteX2" fmla="*/ 4636346 w 5017099"/>
              <a:gd name="connsiteY2" fmla="*/ 60259 h 4718647"/>
              <a:gd name="connsiteX3" fmla="*/ 5017099 w 5017099"/>
              <a:gd name="connsiteY3" fmla="*/ 1563967 h 4718647"/>
              <a:gd name="connsiteX4" fmla="*/ 1862419 w 5017099"/>
              <a:gd name="connsiteY4" fmla="*/ 4718647 h 4718647"/>
              <a:gd name="connsiteX5" fmla="*/ 98607 w 5017099"/>
              <a:gd name="connsiteY5" fmla="*/ 4179877 h 4718647"/>
              <a:gd name="connsiteX6" fmla="*/ 0 w 5017099"/>
              <a:gd name="connsiteY6" fmla="*/ 4106140 h 471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Рисунок 16" descr="Зображення, що містить текст, кімната&#10;&#10;Автоматично згенерований опис">
            <a:extLst>
              <a:ext uri="{FF2B5EF4-FFF2-40B4-BE49-F238E27FC236}">
                <a16:creationId xmlns:a16="http://schemas.microsoft.com/office/drawing/2014/main" id="{2F530DCD-A44B-4AB2-9506-3DBD86EB6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05" y="215957"/>
            <a:ext cx="4083847" cy="3062884"/>
          </a:xfrm>
          <a:prstGeom prst="rect">
            <a:avLst/>
          </a:prstGeom>
        </p:spPr>
      </p:pic>
      <p:pic>
        <p:nvPicPr>
          <p:cNvPr id="21" name="Рисунок 20" descr="Зображення, що містить їжа&#10;&#10;Автоматично згенерований опис">
            <a:extLst>
              <a:ext uri="{FF2B5EF4-FFF2-40B4-BE49-F238E27FC236}">
                <a16:creationId xmlns:a16="http://schemas.microsoft.com/office/drawing/2014/main" id="{60213783-0E85-4BA3-BE0A-7D2F72F76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82" y="86319"/>
            <a:ext cx="2100392" cy="1573267"/>
          </a:xfrm>
          <a:prstGeom prst="rect">
            <a:avLst/>
          </a:prstGeom>
        </p:spPr>
      </p:pic>
      <p:pic>
        <p:nvPicPr>
          <p:cNvPr id="25" name="Рисунок 24" descr="Зображення, що містить малювання, їжа&#10;&#10;Автоматично згенерований опис">
            <a:extLst>
              <a:ext uri="{FF2B5EF4-FFF2-40B4-BE49-F238E27FC236}">
                <a16:creationId xmlns:a16="http://schemas.microsoft.com/office/drawing/2014/main" id="{5743E514-0748-4D46-9FB4-346517DBB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331" y="2729115"/>
            <a:ext cx="2819963" cy="2935326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F6B32C1-BA91-470A-8C1B-33264F8B21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2313" y="-1"/>
            <a:ext cx="4444096" cy="3211788"/>
          </a:xfrm>
          <a:custGeom>
            <a:avLst/>
            <a:gdLst>
              <a:gd name="connsiteX0" fmla="*/ 5102 w 4444096"/>
              <a:gd name="connsiteY0" fmla="*/ 0 h 3211788"/>
              <a:gd name="connsiteX1" fmla="*/ 4444096 w 4444096"/>
              <a:gd name="connsiteY1" fmla="*/ 0 h 3211788"/>
              <a:gd name="connsiteX2" fmla="*/ 4444096 w 4444096"/>
              <a:gd name="connsiteY2" fmla="*/ 2908319 h 3211788"/>
              <a:gd name="connsiteX3" fmla="*/ 4321598 w 4444096"/>
              <a:gd name="connsiteY3" fmla="*/ 2967330 h 3211788"/>
              <a:gd name="connsiteX4" fmla="*/ 3110753 w 4444096"/>
              <a:gd name="connsiteY4" fmla="*/ 3211788 h 3211788"/>
              <a:gd name="connsiteX5" fmla="*/ 0 w 4444096"/>
              <a:gd name="connsiteY5" fmla="*/ 101035 h 321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4096" h="3211788">
                <a:moveTo>
                  <a:pt x="5102" y="0"/>
                </a:moveTo>
                <a:lnTo>
                  <a:pt x="4444096" y="0"/>
                </a:lnTo>
                <a:lnTo>
                  <a:pt x="4444096" y="2908319"/>
                </a:lnTo>
                <a:lnTo>
                  <a:pt x="4321598" y="2967330"/>
                </a:lnTo>
                <a:cubicBezTo>
                  <a:pt x="3949433" y="3124742"/>
                  <a:pt x="3540258" y="3211788"/>
                  <a:pt x="3110753" y="3211788"/>
                </a:cubicBezTo>
                <a:cubicBezTo>
                  <a:pt x="1392732" y="3211788"/>
                  <a:pt x="0" y="1819056"/>
                  <a:pt x="0" y="10103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59570ED-BE4C-49E8-86BC-A81140CFEB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8700" y="-1"/>
            <a:ext cx="4277711" cy="3045402"/>
          </a:xfrm>
          <a:custGeom>
            <a:avLst/>
            <a:gdLst>
              <a:gd name="connsiteX0" fmla="*/ 5102 w 4277711"/>
              <a:gd name="connsiteY0" fmla="*/ 0 h 3045402"/>
              <a:gd name="connsiteX1" fmla="*/ 4277711 w 4277711"/>
              <a:gd name="connsiteY1" fmla="*/ 0 h 3045402"/>
              <a:gd name="connsiteX2" fmla="*/ 4277711 w 4277711"/>
              <a:gd name="connsiteY2" fmla="*/ 2723810 h 3045402"/>
              <a:gd name="connsiteX3" fmla="*/ 4090449 w 4277711"/>
              <a:gd name="connsiteY3" fmla="*/ 2814019 h 3045402"/>
              <a:gd name="connsiteX4" fmla="*/ 2944368 w 4277711"/>
              <a:gd name="connsiteY4" fmla="*/ 3045402 h 3045402"/>
              <a:gd name="connsiteX5" fmla="*/ 0 w 4277711"/>
              <a:gd name="connsiteY5" fmla="*/ 101034 h 304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3" name="Рисунок 22" descr="Зображення, що містить помаранчевий, книга, вантажівка, зелений&#10;&#10;Автоматично згенерований опис">
            <a:extLst>
              <a:ext uri="{FF2B5EF4-FFF2-40B4-BE49-F238E27FC236}">
                <a16:creationId xmlns:a16="http://schemas.microsoft.com/office/drawing/2014/main" id="{7B37D233-4001-4322-B9A8-D3AD96D8CC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891" y="336377"/>
            <a:ext cx="2622951" cy="1964682"/>
          </a:xfrm>
          <a:prstGeom prst="rect">
            <a:avLst/>
          </a:prstGeom>
        </p:spPr>
      </p:pic>
      <p:pic>
        <p:nvPicPr>
          <p:cNvPr id="3" name="Рисунок 2" descr="Зображення, що містить зелений, сидить, гора, великий&#10;&#10;Автоматично згенерований опис">
            <a:extLst>
              <a:ext uri="{FF2B5EF4-FFF2-40B4-BE49-F238E27FC236}">
                <a16:creationId xmlns:a16="http://schemas.microsoft.com/office/drawing/2014/main" id="{46B0E656-B85F-49B7-8926-00668ED69F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08" y="4884855"/>
            <a:ext cx="3577740" cy="2118094"/>
          </a:xfrm>
          <a:prstGeom prst="rect">
            <a:avLst/>
          </a:prstGeom>
        </p:spPr>
      </p:pic>
      <p:pic>
        <p:nvPicPr>
          <p:cNvPr id="19" name="Рисунок 18" descr="Зображення, що містить фрукт&#10;&#10;Автоматично згенерований опис">
            <a:extLst>
              <a:ext uri="{FF2B5EF4-FFF2-40B4-BE49-F238E27FC236}">
                <a16:creationId xmlns:a16="http://schemas.microsoft.com/office/drawing/2014/main" id="{6281343A-E77C-4099-B3A1-235844C74B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789" y="3347034"/>
            <a:ext cx="3616526" cy="271239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953225-2C7D-4375-96C1-AAB0CFABDECB}"/>
              </a:ext>
            </a:extLst>
          </p:cNvPr>
          <p:cNvSpPr txBox="1"/>
          <p:nvPr/>
        </p:nvSpPr>
        <p:spPr>
          <a:xfrm>
            <a:off x="0" y="4883085"/>
            <a:ext cx="3751868" cy="156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кожної пори року характерні певні явища природи. Вони щодня впливають на погоду.</a:t>
            </a:r>
            <a:endParaRPr lang="ru-UA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38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 descr="Зображення, що містить жаба&#10;&#10;Автоматично згенерований опис">
            <a:extLst>
              <a:ext uri="{FF2B5EF4-FFF2-40B4-BE49-F238E27FC236}">
                <a16:creationId xmlns:a16="http://schemas.microsoft.com/office/drawing/2014/main" id="{9F4F5E7B-BF07-49F2-A610-0447F02CC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7" r="2" b="2"/>
          <a:stretch/>
        </p:blipFill>
        <p:spPr>
          <a:xfrm>
            <a:off x="-2" y="0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7" name="Рисунок 6" descr="Зображення, що містить кіт, сидить, у приміщенні, дивиться&#10;&#10;Автоматично згенерований опис">
            <a:extLst>
              <a:ext uri="{FF2B5EF4-FFF2-40B4-BE49-F238E27FC236}">
                <a16:creationId xmlns:a16="http://schemas.microsoft.com/office/drawing/2014/main" id="{81617C6C-DF4F-414D-B550-6982325705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" r="1" b="6976"/>
          <a:stretch/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3" name="Рисунок 2" descr="Зображення, що містить зелений, сидить, гора, великий&#10;&#10;Автоматично згенерований опис">
            <a:extLst>
              <a:ext uri="{FF2B5EF4-FFF2-40B4-BE49-F238E27FC236}">
                <a16:creationId xmlns:a16="http://schemas.microsoft.com/office/drawing/2014/main" id="{67283469-7345-4D85-BA62-C26899A381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96" r="1" b="1"/>
          <a:stretch/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5" name="Рисунок 4" descr="Зображення, що містить надворі, пташка, малий, стоячий&#10;&#10;Автоматично згенерований опис">
            <a:extLst>
              <a:ext uri="{FF2B5EF4-FFF2-40B4-BE49-F238E27FC236}">
                <a16:creationId xmlns:a16="http://schemas.microsoft.com/office/drawing/2014/main" id="{BA47141E-EE70-431E-94FD-0C984EB8F2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8048"/>
          <a:stretch/>
        </p:blipFill>
        <p:spPr>
          <a:xfrm>
            <a:off x="-56559" y="3182481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791CF5-4FB3-439B-83AD-5138DAA8F2E8}"/>
              </a:ext>
            </a:extLst>
          </p:cNvPr>
          <p:cNvSpPr txBox="1"/>
          <p:nvPr/>
        </p:nvSpPr>
        <p:spPr>
          <a:xfrm>
            <a:off x="5869459" y="4485503"/>
            <a:ext cx="5671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b="1" i="0" dirty="0">
                <a:solidFill>
                  <a:srgbClr val="5AC343"/>
                </a:solidFill>
                <a:effectLst/>
                <a:latin typeface="Roboto"/>
              </a:rPr>
              <a:t>Як </a:t>
            </a:r>
            <a:r>
              <a:rPr lang="ru-RU" b="1" i="0" dirty="0" err="1">
                <a:solidFill>
                  <a:srgbClr val="5AC343"/>
                </a:solidFill>
                <a:effectLst/>
                <a:latin typeface="Roboto"/>
              </a:rPr>
              <a:t>тварини</a:t>
            </a:r>
            <a:r>
              <a:rPr lang="ru-RU" b="1" i="0" dirty="0">
                <a:solidFill>
                  <a:srgbClr val="5AC343"/>
                </a:solidFill>
                <a:effectLst/>
                <a:latin typeface="Roboto"/>
              </a:rPr>
              <a:t> </a:t>
            </a:r>
            <a:r>
              <a:rPr lang="ru-RU" b="1" i="0" dirty="0" err="1">
                <a:solidFill>
                  <a:srgbClr val="5AC343"/>
                </a:solidFill>
                <a:effectLst/>
                <a:latin typeface="Roboto"/>
              </a:rPr>
              <a:t>передбачають</a:t>
            </a:r>
            <a:r>
              <a:rPr lang="ru-RU" b="1" i="0" dirty="0">
                <a:solidFill>
                  <a:srgbClr val="5AC343"/>
                </a:solidFill>
                <a:effectLst/>
                <a:latin typeface="Roboto"/>
              </a:rPr>
              <a:t> погоду</a:t>
            </a:r>
          </a:p>
          <a:p>
            <a:pPr algn="l" rtl="0"/>
            <a:r>
              <a:rPr lang="ru-RU" b="1" i="0" dirty="0">
                <a:solidFill>
                  <a:srgbClr val="222222"/>
                </a:solidFill>
                <a:effectLst/>
                <a:latin typeface="Roboto"/>
              </a:rPr>
              <a:t>Давно </a:t>
            </a:r>
            <a:r>
              <a:rPr lang="ru-RU" b="1" i="0" dirty="0" err="1">
                <a:solidFill>
                  <a:srgbClr val="222222"/>
                </a:solidFill>
                <a:effectLst/>
                <a:latin typeface="Roboto"/>
              </a:rPr>
              <a:t>відомо</a:t>
            </a:r>
            <a:r>
              <a:rPr lang="ru-RU" b="1" i="0" dirty="0">
                <a:solidFill>
                  <a:srgbClr val="222222"/>
                </a:solidFill>
                <a:effectLst/>
                <a:latin typeface="Roboto"/>
              </a:rPr>
              <a:t>, </a:t>
            </a:r>
            <a:r>
              <a:rPr lang="ru-RU" b="1" i="0" dirty="0" err="1">
                <a:solidFill>
                  <a:srgbClr val="222222"/>
                </a:solidFill>
                <a:effectLst/>
                <a:latin typeface="Roboto"/>
              </a:rPr>
              <a:t>що</a:t>
            </a:r>
            <a:r>
              <a:rPr lang="ru-RU" b="1" i="0" dirty="0">
                <a:solidFill>
                  <a:srgbClr val="222222"/>
                </a:solidFill>
                <a:effectLst/>
                <a:latin typeface="Roboto"/>
              </a:rPr>
              <a:t> птахи, </a:t>
            </a:r>
            <a:r>
              <a:rPr lang="ru-RU" b="1" i="0" dirty="0" err="1">
                <a:solidFill>
                  <a:srgbClr val="222222"/>
                </a:solidFill>
                <a:effectLst/>
                <a:latin typeface="Roboto"/>
              </a:rPr>
              <a:t>риби</a:t>
            </a:r>
            <a:r>
              <a:rPr lang="ru-RU" b="1" i="0" dirty="0">
                <a:solidFill>
                  <a:srgbClr val="222222"/>
                </a:solidFill>
                <a:effectLst/>
                <a:latin typeface="Roboto"/>
              </a:rPr>
              <a:t>, </a:t>
            </a:r>
            <a:r>
              <a:rPr lang="ru-RU" b="1" i="0" dirty="0" err="1">
                <a:solidFill>
                  <a:srgbClr val="222222"/>
                </a:solidFill>
                <a:effectLst/>
                <a:latin typeface="Roboto"/>
              </a:rPr>
              <a:t>комахи</a:t>
            </a:r>
            <a:r>
              <a:rPr lang="ru-RU" b="1" i="0" dirty="0">
                <a:solidFill>
                  <a:srgbClr val="222222"/>
                </a:solidFill>
                <a:effectLst/>
                <a:latin typeface="Roboto"/>
              </a:rPr>
              <a:t> </a:t>
            </a:r>
            <a:r>
              <a:rPr lang="ru-RU" b="1" i="0" dirty="0" err="1">
                <a:solidFill>
                  <a:srgbClr val="222222"/>
                </a:solidFill>
                <a:effectLst/>
                <a:latin typeface="Roboto"/>
              </a:rPr>
              <a:t>дуже</a:t>
            </a:r>
            <a:r>
              <a:rPr lang="ru-RU" b="1" i="0" dirty="0">
                <a:solidFill>
                  <a:srgbClr val="222222"/>
                </a:solidFill>
                <a:effectLst/>
                <a:latin typeface="Roboto"/>
              </a:rPr>
              <a:t> </a:t>
            </a:r>
            <a:r>
              <a:rPr lang="ru-RU" b="1" i="0" dirty="0" err="1">
                <a:solidFill>
                  <a:srgbClr val="222222"/>
                </a:solidFill>
                <a:effectLst/>
                <a:latin typeface="Roboto"/>
              </a:rPr>
              <a:t>чутливо</a:t>
            </a:r>
            <a:r>
              <a:rPr lang="ru-RU" b="1" i="0" dirty="0">
                <a:solidFill>
                  <a:srgbClr val="222222"/>
                </a:solidFill>
                <a:effectLst/>
                <a:latin typeface="Roboto"/>
              </a:rPr>
              <a:t> й </a:t>
            </a:r>
            <a:r>
              <a:rPr lang="ru-RU" b="1" i="0" dirty="0" err="1">
                <a:solidFill>
                  <a:srgbClr val="222222"/>
                </a:solidFill>
                <a:effectLst/>
                <a:latin typeface="Roboto"/>
              </a:rPr>
              <a:t>безпомилково</a:t>
            </a:r>
            <a:r>
              <a:rPr lang="ru-RU" b="1" i="0" dirty="0">
                <a:solidFill>
                  <a:srgbClr val="222222"/>
                </a:solidFill>
                <a:effectLst/>
                <a:latin typeface="Roboto"/>
              </a:rPr>
              <a:t> </a:t>
            </a:r>
            <a:r>
              <a:rPr lang="ru-RU" b="1" i="0" dirty="0" err="1">
                <a:solidFill>
                  <a:srgbClr val="222222"/>
                </a:solidFill>
                <a:effectLst/>
                <a:latin typeface="Roboto"/>
              </a:rPr>
              <a:t>реагують</a:t>
            </a:r>
            <a:r>
              <a:rPr lang="ru-RU" b="1" i="0" dirty="0">
                <a:solidFill>
                  <a:srgbClr val="222222"/>
                </a:solidFill>
                <a:effectLst/>
                <a:latin typeface="Roboto"/>
              </a:rPr>
              <a:t> на </a:t>
            </a:r>
            <a:r>
              <a:rPr lang="ru-RU" b="1" i="0" dirty="0" err="1">
                <a:solidFill>
                  <a:srgbClr val="222222"/>
                </a:solidFill>
                <a:effectLst/>
                <a:latin typeface="Roboto"/>
              </a:rPr>
              <a:t>зміну</a:t>
            </a:r>
            <a:r>
              <a:rPr lang="ru-RU" b="1" i="0" dirty="0">
                <a:solidFill>
                  <a:srgbClr val="222222"/>
                </a:solidFill>
                <a:effectLst/>
                <a:latin typeface="Roboto"/>
              </a:rPr>
              <a:t> погоди.</a:t>
            </a:r>
            <a:endParaRPr lang="ru-RU" b="0" i="0" dirty="0">
              <a:solidFill>
                <a:srgbClr val="222222"/>
              </a:solidFill>
              <a:effectLst/>
              <a:latin typeface="Robot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9CAE75-2204-4B99-8BFF-3911D9248BA2}"/>
              </a:ext>
            </a:extLst>
          </p:cNvPr>
          <p:cNvSpPr txBox="1"/>
          <p:nvPr/>
        </p:nvSpPr>
        <p:spPr>
          <a:xfrm>
            <a:off x="179109" y="131975"/>
            <a:ext cx="17533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ввечері</a:t>
            </a:r>
            <a:r>
              <a:rPr lang="ru-RU" sz="2000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жаби</a:t>
            </a:r>
            <a:r>
              <a:rPr lang="ru-RU" sz="2000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квакають</a:t>
            </a:r>
            <a:r>
              <a:rPr lang="ru-RU" sz="2000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sz="2000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день погода ясна, </a:t>
            </a:r>
            <a:r>
              <a:rPr lang="ru-RU" sz="2000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сонячна</a:t>
            </a:r>
            <a:r>
              <a:rPr lang="ru-RU" sz="2000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безвітряна</a:t>
            </a:r>
            <a:r>
              <a:rPr lang="ru-RU" sz="2000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7B9642-4F6E-4FF7-B576-126EE72C61C7}"/>
              </a:ext>
            </a:extLst>
          </p:cNvPr>
          <p:cNvSpPr txBox="1"/>
          <p:nvPr/>
        </p:nvSpPr>
        <p:spPr>
          <a:xfrm>
            <a:off x="6872140" y="1329179"/>
            <a:ext cx="1800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ru-RU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кішка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вмивається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очікувати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прояснень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сонячну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погоду. </a:t>
            </a:r>
            <a:r>
              <a:rPr lang="ru-RU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Кіт-хропун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віщує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дощ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A70BB3-B31D-4C0A-ADA3-90384D17C3B0}"/>
              </a:ext>
            </a:extLst>
          </p:cNvPr>
          <p:cNvSpPr txBox="1"/>
          <p:nvPr/>
        </p:nvSpPr>
        <p:spPr>
          <a:xfrm>
            <a:off x="311085" y="3289955"/>
            <a:ext cx="3167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Півні</a:t>
            </a:r>
            <a:r>
              <a:rPr lang="ru-RU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почали </a:t>
            </a:r>
            <a:r>
              <a:rPr lang="ru-RU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співати</a:t>
            </a:r>
            <a:r>
              <a:rPr lang="ru-RU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взимку</a:t>
            </a:r>
            <a:r>
              <a:rPr lang="ru-RU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рано – буде </a:t>
            </a:r>
            <a:r>
              <a:rPr lang="ru-RU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відлига</a:t>
            </a:r>
            <a:r>
              <a:rPr lang="ru-RU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найближчим</a:t>
            </a:r>
            <a:r>
              <a:rPr lang="ru-RU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часом.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85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трава, надворі, природа, дим&#10;&#10;Автоматично згенерований опис">
            <a:extLst>
              <a:ext uri="{FF2B5EF4-FFF2-40B4-BE49-F238E27FC236}">
                <a16:creationId xmlns:a16="http://schemas.microsoft.com/office/drawing/2014/main" id="{1FA7C14D-D2D1-42BE-887E-042C4D74FE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9" r="17254" b="1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3" name="Рисунок 2" descr="Зображення, що містить зелений, сидить, гора, великий&#10;&#10;Автоматично згенерований опис">
            <a:extLst>
              <a:ext uri="{FF2B5EF4-FFF2-40B4-BE49-F238E27FC236}">
                <a16:creationId xmlns:a16="http://schemas.microsoft.com/office/drawing/2014/main" id="{2F2C5600-A925-4E61-934C-672956C524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5" r="8537" b="1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A576B5C0-AE3E-4A37-B091-A263677CF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2489" y="392613"/>
            <a:ext cx="5607754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solidFill>
                  <a:srgbClr val="002060"/>
                </a:solidFill>
                <a:effectLst/>
                <a:latin typeface="RobotoBold"/>
              </a:rPr>
              <a:t>Як в </a:t>
            </a:r>
            <a:r>
              <a:rPr lang="ru-RU" sz="1600" b="1" i="1" dirty="0" err="1">
                <a:solidFill>
                  <a:srgbClr val="002060"/>
                </a:solidFill>
                <a:effectLst/>
                <a:latin typeface="RobotoBold"/>
              </a:rPr>
              <a:t>народі</a:t>
            </a:r>
            <a:r>
              <a:rPr lang="ru-RU" sz="1600" b="1" i="1" dirty="0">
                <a:solidFill>
                  <a:srgbClr val="002060"/>
                </a:solidFill>
                <a:effectLst/>
                <a:latin typeface="RobotoBold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effectLst/>
                <a:latin typeface="RobotoBold"/>
              </a:rPr>
              <a:t>передбачають</a:t>
            </a:r>
            <a:r>
              <a:rPr lang="ru-RU" sz="1600" b="1" i="1" dirty="0">
                <a:solidFill>
                  <a:srgbClr val="002060"/>
                </a:solidFill>
                <a:effectLst/>
                <a:latin typeface="RobotoBold"/>
              </a:rPr>
              <a:t> погоду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ru-UA" sz="1600" b="1" dirty="0">
              <a:solidFill>
                <a:srgbClr val="333333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навесні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березі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з’являться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вільсі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літо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буде сухим,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дощовим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холодним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UA" altLang="ru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лісі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горобини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осінь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буде сухою, 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горобини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осінь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дощовою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UA" altLang="ru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півгодини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опадів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жимолость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посилено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виділяти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аромат, лопух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розкриває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шипи, 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фіалка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схиляється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біле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латаття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закривається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календула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розгортає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віночки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конюшина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знічується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UA" altLang="ru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хвойні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квітучі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медоносні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дерева перед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дощем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FF00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смолу,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сік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нектар і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сильно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FF00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пахнути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UA" altLang="ru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00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прикмети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 погоду по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рослинах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ними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передбачити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погоду як на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день, так і на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майбутній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сезон.</a:t>
            </a:r>
            <a:endParaRPr kumimoji="0" lang="ru-UA" altLang="ru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Дуб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розпустився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ясена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буде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посуха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UA" altLang="ru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розпустився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клен, тепло вступило в</a:t>
            </a:r>
            <a:endParaRPr kumimoji="0" lang="uk-UA" altLang="ru-UA" sz="16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законні</a:t>
            </a:r>
            <a:r>
              <a:rPr kumimoji="0" lang="ru-UA" altLang="ru-UA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права.</a:t>
            </a:r>
            <a:endParaRPr kumimoji="0" lang="ru-UA" altLang="ru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72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Зображення, що містить вода, надворі, пташка, група&#10;&#10;Автоматично згенерований опис">
            <a:extLst>
              <a:ext uri="{FF2B5EF4-FFF2-40B4-BE49-F238E27FC236}">
                <a16:creationId xmlns:a16="http://schemas.microsoft.com/office/drawing/2014/main" id="{786AD79F-D137-4CC7-9D8C-E0B2E01CC3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2"/>
          <a:stretch/>
        </p:blipFill>
        <p:spPr>
          <a:xfrm>
            <a:off x="7967351" y="-1"/>
            <a:ext cx="4224651" cy="3346705"/>
          </a:xfrm>
          <a:custGeom>
            <a:avLst/>
            <a:gdLst/>
            <a:ahLst/>
            <a:cxnLst/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Рисунок 6" descr="Зображення, що містить сидить&#10;&#10;Автоматично згенерований опис">
            <a:extLst>
              <a:ext uri="{FF2B5EF4-FFF2-40B4-BE49-F238E27FC236}">
                <a16:creationId xmlns:a16="http://schemas.microsoft.com/office/drawing/2014/main" id="{CC0327E4-6E2E-463E-87D2-921957E72D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73" r="1" b="1"/>
          <a:stretch/>
        </p:blipFill>
        <p:spPr>
          <a:xfrm>
            <a:off x="4493435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832507" y="0"/>
                </a:lnTo>
                <a:lnTo>
                  <a:pt x="3282657" y="3346461"/>
                </a:lnTo>
                <a:lnTo>
                  <a:pt x="7698564" y="3346461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Рисунок 4" descr="Зображення, що містить особа, фото, жінка, чоловік&#10;&#10;Автоматично згенерований опис">
            <a:extLst>
              <a:ext uri="{FF2B5EF4-FFF2-40B4-BE49-F238E27FC236}">
                <a16:creationId xmlns:a16="http://schemas.microsoft.com/office/drawing/2014/main" id="{B4051462-7382-4DBE-B0B2-A3BFBA2AFF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7" b="2"/>
          <a:stretch/>
        </p:blipFill>
        <p:spPr>
          <a:xfrm>
            <a:off x="20" y="-38901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1" name="Рисунок 10" descr="Зображення, що містить електроніка, комп’ютер&#10;&#10;Автоматично згенерований опис">
            <a:extLst>
              <a:ext uri="{FF2B5EF4-FFF2-40B4-BE49-F238E27FC236}">
                <a16:creationId xmlns:a16="http://schemas.microsoft.com/office/drawing/2014/main" id="{FF22B5A5-9241-4733-B721-E8E934339A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" r="-1" b="-1"/>
          <a:stretch/>
        </p:blipFill>
        <p:spPr>
          <a:xfrm>
            <a:off x="6350090" y="3559933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3" name="Рисунок 2" descr="Зображення, що містить зелений, сидить, гора, великий&#10;&#10;Автоматично згенерований опис">
            <a:extLst>
              <a:ext uri="{FF2B5EF4-FFF2-40B4-BE49-F238E27FC236}">
                <a16:creationId xmlns:a16="http://schemas.microsoft.com/office/drawing/2014/main" id="{E246FA68-3FDA-4023-AA58-68867C1DA79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63" r="-1" b="-1"/>
          <a:stretch/>
        </p:blipFill>
        <p:spPr>
          <a:xfrm>
            <a:off x="-1" y="3511295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0DFF20-311B-4C32-A4FC-48508CE55C34}"/>
              </a:ext>
            </a:extLst>
          </p:cNvPr>
          <p:cNvSpPr txBox="1"/>
          <p:nvPr/>
        </p:nvSpPr>
        <p:spPr>
          <a:xfrm>
            <a:off x="98854" y="3768811"/>
            <a:ext cx="5743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Людей, які вивчають погоду, називають синоптиками.</a:t>
            </a:r>
          </a:p>
          <a:p>
            <a:endParaRPr lang="ru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EA6896-7872-478B-8CD4-AAA1302D1BC4}"/>
              </a:ext>
            </a:extLst>
          </p:cNvPr>
          <p:cNvSpPr txBox="1"/>
          <p:nvPr/>
        </p:nvSpPr>
        <p:spPr>
          <a:xfrm>
            <a:off x="247135" y="4672658"/>
            <a:ext cx="5848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Вони спостерігають за температурою повітря, напрямком і силою вітру. Наявністю чи відсутністю опадів, хмарністю. </a:t>
            </a:r>
            <a:endParaRPr lang="ru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175ED5-AC75-4863-8C70-B4BEA05EBF7C}"/>
              </a:ext>
            </a:extLst>
          </p:cNvPr>
          <p:cNvSpPr txBox="1"/>
          <p:nvPr/>
        </p:nvSpPr>
        <p:spPr>
          <a:xfrm>
            <a:off x="247135" y="5576505"/>
            <a:ext cx="5612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Прогноз погоди ви можете дізнатися з новин по телебаченню, радіо й інтернету.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9020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452</Words>
  <Application>Microsoft Office PowerPoint</Application>
  <PresentationFormat>Широкоэкранный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RobotoBold</vt:lpstr>
      <vt:lpstr>Segoe Script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світ 2 клас НУШ Панасюк М.В.</dc:title>
  <dc:creator>Comfy User</dc:creator>
  <cp:lastModifiedBy>HP</cp:lastModifiedBy>
  <cp:revision>4</cp:revision>
  <dcterms:created xsi:type="dcterms:W3CDTF">2020-09-16T19:31:52Z</dcterms:created>
  <dcterms:modified xsi:type="dcterms:W3CDTF">2021-04-06T11:59:14Z</dcterms:modified>
</cp:coreProperties>
</file>