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274" r:id="rId3"/>
    <p:sldId id="305" r:id="rId4"/>
    <p:sldId id="316" r:id="rId5"/>
    <p:sldId id="317" r:id="rId6"/>
    <p:sldId id="318" r:id="rId7"/>
    <p:sldId id="271" r:id="rId8"/>
    <p:sldId id="320" r:id="rId9"/>
    <p:sldId id="321" r:id="rId10"/>
    <p:sldId id="340" r:id="rId11"/>
    <p:sldId id="337" r:id="rId12"/>
    <p:sldId id="328" r:id="rId13"/>
    <p:sldId id="329" r:id="rId14"/>
    <p:sldId id="342" r:id="rId15"/>
    <p:sldId id="338" r:id="rId16"/>
    <p:sldId id="339" r:id="rId17"/>
    <p:sldId id="34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6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62" autoAdjust="0"/>
    <p:restoredTop sz="94660"/>
  </p:normalViewPr>
  <p:slideViewPr>
    <p:cSldViewPr>
      <p:cViewPr varScale="1">
        <p:scale>
          <a:sx n="68" d="100"/>
          <a:sy n="68" d="100"/>
        </p:scale>
        <p:origin x="5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474C5-3D52-4E77-8220-C6E6E783E58D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69FF4-3D9D-4F09-8779-7E178A104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3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hyperlink" Target="http://www.google.fr/imgres?imgurl=http://www.myedudesk.ch/Media/Shop/comfort%20optical%20mouse%203000.jpg&amp;imgrefurl=http://www.myedudesk.ch/index.php?lang=FRA&amp;list=WG102&amp;usg=__QZ3ZBdqSBuEyouWKYGrohqef0dM=&amp;h=460&amp;w=550&amp;sz=23&amp;hl=fr&amp;start=6&amp;zoom=1&amp;itbs=1&amp;tbnid=q7fz3iQVEKpt1M:&amp;tbnh=111&amp;tbnw=133&amp;prev=/images?q=mouse&amp;hl=fr&amp;gbv=2&amp;tbs=isch: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32"/>
            <a:ext cx="9143999" cy="6858632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57158" y="2000240"/>
            <a:ext cx="8786842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1"/>
            <a:endParaRPr lang="ru-RU" sz="33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 eaLnBrk="0" hangingPunct="0"/>
            <a:r>
              <a:rPr lang="en-US" sz="60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Inventions and Inventors</a:t>
            </a:r>
          </a:p>
        </p:txBody>
      </p:sp>
      <p:pic>
        <p:nvPicPr>
          <p:cNvPr id="7" name="Picture 13" descr="google-tv-ad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428860" cy="2375673"/>
          </a:xfrm>
          <a:prstGeom prst="rect">
            <a:avLst/>
          </a:prstGeom>
          <a:noFill/>
        </p:spPr>
      </p:pic>
      <p:pic>
        <p:nvPicPr>
          <p:cNvPr id="8" name="Picture 12" descr="Bicycl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357166"/>
            <a:ext cx="2476500" cy="1436688"/>
          </a:xfrm>
          <a:prstGeom prst="rect">
            <a:avLst/>
          </a:prstGeom>
          <a:noFill/>
        </p:spPr>
      </p:pic>
      <p:pic>
        <p:nvPicPr>
          <p:cNvPr id="9" name="Picture 10" descr="credit_1213406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357166"/>
            <a:ext cx="171451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768" y="357166"/>
            <a:ext cx="172720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microwav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58" y="3571876"/>
            <a:ext cx="202565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5" descr="Nokia 3120 Classic phone Noki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34" y="5357826"/>
            <a:ext cx="1571636" cy="1223963"/>
          </a:xfrm>
          <a:prstGeom prst="rect">
            <a:avLst/>
          </a:prstGeom>
          <a:noFill/>
        </p:spPr>
      </p:pic>
      <p:pic>
        <p:nvPicPr>
          <p:cNvPr id="13" name="ipfmrwjn-FYLD11RM:" descr="Description: http://t3.gstatic.com/images?q=tbn:mrwjn-FYLD11RM:http://us.123rf.com/400wm/400/400/myvector/myvector0903/myvector090300044/4464294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488" y="3571876"/>
            <a:ext cx="11811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85984" y="5214950"/>
            <a:ext cx="1800225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AlessandroVolta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143372" y="3500438"/>
            <a:ext cx="3384550" cy="1789112"/>
          </a:xfrm>
          <a:prstGeom prst="rect">
            <a:avLst/>
          </a:prstGeom>
          <a:noFill/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786314" y="5357826"/>
            <a:ext cx="1800225" cy="131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 descr="wheel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15272" y="3500438"/>
            <a:ext cx="1262063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pfq7fz3iQVEKpt1M:" descr="comfort%2520optical%2520mouse%25203000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072330" y="5643578"/>
            <a:ext cx="128588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2844" y="214290"/>
            <a:ext cx="885831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1"/>
            <a:endParaRPr lang="en-US" sz="3500" b="1" i="1" u="sng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lvl="1"/>
            <a:r>
              <a:rPr lang="en-US" sz="3500" b="1" i="1" u="sng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The aims of the lesson</a:t>
            </a:r>
            <a:r>
              <a:rPr lang="ru-RU" sz="3500" b="1" i="1" u="sng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:</a:t>
            </a:r>
            <a:endParaRPr lang="en-US" sz="3500" b="1" i="1" u="sng" dirty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3500" b="1" i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to develop students</a:t>
            </a:r>
            <a:r>
              <a:rPr lang="uk-UA" sz="3500" b="1" i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’</a:t>
            </a:r>
            <a:r>
              <a:rPr lang="en-US" sz="3500" b="1" i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speaking skills</a:t>
            </a:r>
          </a:p>
          <a:p>
            <a:pPr lvl="1">
              <a:buFont typeface="Wingdings" pitchFamily="2" charset="2"/>
              <a:buChar char="§"/>
            </a:pPr>
            <a:r>
              <a:rPr lang="en-US" sz="3500" b="1" i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to train skills of interpreting information (</a:t>
            </a:r>
            <a:r>
              <a:rPr lang="en-US" sz="3500" b="1" i="1" dirty="0" err="1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analyse</a:t>
            </a:r>
            <a:r>
              <a:rPr lang="uk-UA" sz="3500" b="1" i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en-US" sz="3500" b="1" i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compare, choose)</a:t>
            </a:r>
          </a:p>
          <a:p>
            <a:pPr lvl="1">
              <a:buFont typeface="Wingdings" pitchFamily="2" charset="2"/>
              <a:buChar char="§"/>
            </a:pPr>
            <a:r>
              <a:rPr lang="en-US" sz="3500" b="1" i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to motivate students to express their own point of view on the topic</a:t>
            </a:r>
          </a:p>
          <a:p>
            <a:pPr lvl="1">
              <a:buFont typeface="Wingdings" pitchFamily="2" charset="2"/>
              <a:buChar char="§"/>
            </a:pPr>
            <a:r>
              <a:rPr lang="en-US" sz="3500" b="1" i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to get knowledge about ancient civilizations,  important inventions and inventors</a:t>
            </a:r>
          </a:p>
          <a:p>
            <a:pPr lvl="1">
              <a:buFont typeface="Wingdings" pitchFamily="2" charset="2"/>
              <a:buChar char="§"/>
            </a:pPr>
            <a:r>
              <a:rPr lang="en-US" sz="3500" b="1" i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to stimulate students to learn the world and its achievements</a:t>
            </a:r>
          </a:p>
        </p:txBody>
      </p:sp>
    </p:spTree>
  </p:cSld>
  <p:clrMapOvr>
    <a:masterClrMapping/>
  </p:clrMapOvr>
  <p:transition>
    <p:strips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32"/>
            <a:ext cx="9143999" cy="6858632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57158" y="214290"/>
            <a:ext cx="8429683" cy="567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1"/>
            <a:endParaRPr lang="ru-RU" sz="33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 eaLnBrk="0" hangingPunct="0"/>
            <a:endParaRPr lang="ru-RU" sz="6600" b="1" i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66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The motto of the lesson</a:t>
            </a:r>
          </a:p>
          <a:p>
            <a:pPr algn="ctr" eaLnBrk="0" hangingPunct="0"/>
            <a:endParaRPr lang="ru-RU" sz="6600" b="1" i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r" eaLnBrk="0" hangingPunct="0"/>
            <a:r>
              <a:rPr lang="ru-RU" sz="66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«</a:t>
            </a:r>
            <a:r>
              <a:rPr lang="en-US" sz="66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Necessity is the mother of inventions</a:t>
            </a:r>
            <a:r>
              <a:rPr lang="ru-RU" sz="66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»</a:t>
            </a:r>
            <a:endParaRPr lang="en-US" sz="6600" b="1" i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87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438129"/>
            <a:ext cx="814393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u="sng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REASONS FOR INVENTIONS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00034" y="2071678"/>
            <a:ext cx="3714776" cy="1785950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</a:rPr>
              <a:t>Post-office</a:t>
            </a:r>
            <a:endParaRPr lang="ru-RU" sz="4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71472" y="4286256"/>
            <a:ext cx="3571900" cy="1928826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tx2">
                    <a:lumMod val="50000"/>
                  </a:schemeClr>
                </a:solidFill>
              </a:rPr>
              <a:t>Mass-media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000628" y="2000240"/>
            <a:ext cx="3714776" cy="1857388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</a:rPr>
              <a:t>Telephone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5000628" y="4286256"/>
            <a:ext cx="3714776" cy="1928826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</a:rPr>
              <a:t>The Internet </a:t>
            </a:r>
            <a:endParaRPr lang="ru-RU" sz="4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1214422"/>
            <a:ext cx="850112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Necessity of communication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87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214290"/>
            <a:ext cx="850112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To save time while travelling </a:t>
            </a:r>
          </a:p>
          <a:p>
            <a:pPr algn="ctr"/>
            <a:endParaRPr lang="ru-RU" dirty="0"/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428596" y="1214422"/>
            <a:ext cx="2286016" cy="1357322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ibl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Bicycle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3286116" y="1214422"/>
            <a:ext cx="2286016" cy="1357322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ibl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Car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500034" y="3071810"/>
            <a:ext cx="2286016" cy="1357322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Scooter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6286512" y="1214422"/>
            <a:ext cx="2286016" cy="1357322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ibl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Bus </a:t>
            </a:r>
            <a:endParaRPr lang="ru-RU" sz="3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3428992" y="3071810"/>
            <a:ext cx="2286016" cy="1357322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Train </a:t>
            </a:r>
            <a:endParaRPr lang="ru-RU" sz="3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Блок-схема: документ 10"/>
          <p:cNvSpPr/>
          <p:nvPr/>
        </p:nvSpPr>
        <p:spPr>
          <a:xfrm>
            <a:off x="6286512" y="3071810"/>
            <a:ext cx="2286016" cy="1357322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Steamer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Блок-схема: документ 11"/>
          <p:cNvSpPr/>
          <p:nvPr/>
        </p:nvSpPr>
        <p:spPr>
          <a:xfrm>
            <a:off x="6215074" y="4929198"/>
            <a:ext cx="2286016" cy="1357322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Plane </a:t>
            </a:r>
            <a:endParaRPr lang="ru-RU" sz="3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Блок-схема: документ 12"/>
          <p:cNvSpPr/>
          <p:nvPr/>
        </p:nvSpPr>
        <p:spPr>
          <a:xfrm>
            <a:off x="3500430" y="4857760"/>
            <a:ext cx="2286016" cy="1357322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Helicopter</a:t>
            </a:r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Блок-схема: документ 13"/>
          <p:cNvSpPr/>
          <p:nvPr/>
        </p:nvSpPr>
        <p:spPr>
          <a:xfrm>
            <a:off x="500034" y="4786322"/>
            <a:ext cx="2286016" cy="1357322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Ship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84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214290"/>
            <a:ext cx="850112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Need of entertainment </a:t>
            </a:r>
          </a:p>
          <a:p>
            <a:pPr algn="ctr"/>
            <a:endParaRPr lang="ru-RU" dirty="0"/>
          </a:p>
        </p:txBody>
      </p:sp>
      <p:sp>
        <p:nvSpPr>
          <p:cNvPr id="6" name="Загнутый угол 5"/>
          <p:cNvSpPr/>
          <p:nvPr/>
        </p:nvSpPr>
        <p:spPr>
          <a:xfrm>
            <a:off x="285720" y="1571612"/>
            <a:ext cx="2643206" cy="1714512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i="1" dirty="0">
                <a:solidFill>
                  <a:schemeClr val="tx2">
                    <a:lumMod val="50000"/>
                  </a:schemeClr>
                </a:solidFill>
              </a:rPr>
              <a:t>TV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Загнутый угол 6"/>
          <p:cNvSpPr/>
          <p:nvPr/>
        </p:nvSpPr>
        <p:spPr>
          <a:xfrm>
            <a:off x="3286116" y="1571612"/>
            <a:ext cx="2643206" cy="1714512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i="1" dirty="0">
                <a:solidFill>
                  <a:schemeClr val="tx2">
                    <a:lumMod val="50000"/>
                  </a:schemeClr>
                </a:solidFill>
              </a:rPr>
              <a:t>DVD  player</a:t>
            </a:r>
            <a:endParaRPr lang="ru-RU" sz="48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Загнутый угол 7"/>
          <p:cNvSpPr/>
          <p:nvPr/>
        </p:nvSpPr>
        <p:spPr>
          <a:xfrm>
            <a:off x="6286512" y="1571612"/>
            <a:ext cx="2643174" cy="1714512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i="1" dirty="0">
                <a:solidFill>
                  <a:schemeClr val="tx2">
                    <a:lumMod val="50000"/>
                  </a:schemeClr>
                </a:solidFill>
              </a:rPr>
              <a:t>Game console </a:t>
            </a:r>
            <a:endParaRPr lang="ru-RU" sz="48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1428728" y="3929066"/>
            <a:ext cx="2643206" cy="1714512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i="1" dirty="0">
                <a:solidFill>
                  <a:schemeClr val="tx2">
                    <a:lumMod val="50000"/>
                  </a:schemeClr>
                </a:solidFill>
              </a:rPr>
              <a:t>Tape  recorder</a:t>
            </a:r>
            <a:endParaRPr lang="ru-RU" sz="48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Загнутый угол 9"/>
          <p:cNvSpPr/>
          <p:nvPr/>
        </p:nvSpPr>
        <p:spPr>
          <a:xfrm>
            <a:off x="5286380" y="3929066"/>
            <a:ext cx="2500330" cy="1714512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i="1" dirty="0">
                <a:solidFill>
                  <a:schemeClr val="tx2">
                    <a:lumMod val="50000"/>
                  </a:schemeClr>
                </a:solidFill>
              </a:rPr>
              <a:t>Video  player</a:t>
            </a:r>
            <a:endParaRPr lang="ru-RU" sz="48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pull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87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214290"/>
            <a:ext cx="850112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To solve problems of health</a:t>
            </a:r>
          </a:p>
          <a:p>
            <a:pPr algn="ctr"/>
            <a:endParaRPr lang="ru-RU" dirty="0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85720" y="1643050"/>
            <a:ext cx="2571768" cy="1357322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tx2">
                    <a:lumMod val="50000"/>
                  </a:schemeClr>
                </a:solidFill>
              </a:rPr>
              <a:t>Eye-glasses</a:t>
            </a:r>
            <a:endParaRPr lang="ru-RU" sz="32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6357950" y="1643050"/>
            <a:ext cx="2571768" cy="1357322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tx2">
                    <a:lumMod val="50000"/>
                  </a:schemeClr>
                </a:solidFill>
              </a:rPr>
              <a:t>Wheel chair</a:t>
            </a:r>
            <a:endParaRPr lang="ru-RU" sz="32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3357554" y="1071546"/>
            <a:ext cx="2571768" cy="1357322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tx2">
                    <a:lumMod val="50000"/>
                  </a:schemeClr>
                </a:solidFill>
              </a:rPr>
              <a:t>Denture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3500430" y="2714620"/>
            <a:ext cx="2571768" cy="1357322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tx2">
                    <a:lumMod val="50000"/>
                  </a:schemeClr>
                </a:solidFill>
              </a:rPr>
              <a:t>Artificial limbs</a:t>
            </a:r>
            <a:endParaRPr lang="ru-RU" sz="32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4143380"/>
            <a:ext cx="850112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To enlarge productivity </a:t>
            </a:r>
          </a:p>
          <a:p>
            <a:pPr algn="ctr"/>
            <a:endParaRPr lang="ru-RU" dirty="0"/>
          </a:p>
        </p:txBody>
      </p:sp>
      <p:sp>
        <p:nvSpPr>
          <p:cNvPr id="12" name="Блок-схема: перфолента 11"/>
          <p:cNvSpPr/>
          <p:nvPr/>
        </p:nvSpPr>
        <p:spPr>
          <a:xfrm>
            <a:off x="1500166" y="5214950"/>
            <a:ext cx="6143668" cy="1285884"/>
          </a:xfrm>
          <a:prstGeom prst="flowChartPunchedTap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Production line 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87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214290"/>
            <a:ext cx="850112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Human’s curiosity 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3214686"/>
            <a:ext cx="850112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Laziness 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214282" y="1571612"/>
            <a:ext cx="2714644" cy="1357322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Rocket</a:t>
            </a:r>
            <a:endParaRPr lang="ru-RU" sz="4400" b="1" i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3214678" y="1214422"/>
            <a:ext cx="2714644" cy="1357322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Satellite</a:t>
            </a:r>
            <a:endParaRPr lang="ru-RU" sz="4400" b="1" i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" name="Прямоугольник с двумя вырезанными противолежащими углами 8"/>
          <p:cNvSpPr/>
          <p:nvPr/>
        </p:nvSpPr>
        <p:spPr>
          <a:xfrm>
            <a:off x="6215074" y="1500174"/>
            <a:ext cx="2786050" cy="1357322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</a:rPr>
              <a:t>Scuba</a:t>
            </a:r>
            <a:endParaRPr lang="ru-RU" sz="4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571472" y="4286256"/>
            <a:ext cx="2928958" cy="1357322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</a:rPr>
              <a:t>Remote control </a:t>
            </a:r>
            <a:endParaRPr lang="ru-RU" sz="4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357818" y="4286256"/>
            <a:ext cx="2857520" cy="1357322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</a:rPr>
              <a:t>Cell phone </a:t>
            </a:r>
            <a:endParaRPr lang="ru-RU" sz="4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plu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87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214290"/>
            <a:ext cx="85011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To make life easier  </a:t>
            </a:r>
          </a:p>
        </p:txBody>
      </p:sp>
      <p:sp>
        <p:nvSpPr>
          <p:cNvPr id="6" name="Параллелограмм 5"/>
          <p:cNvSpPr/>
          <p:nvPr/>
        </p:nvSpPr>
        <p:spPr>
          <a:xfrm>
            <a:off x="1142976" y="1428736"/>
            <a:ext cx="3143272" cy="1071570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Washing  machine  </a:t>
            </a:r>
            <a:endParaRPr lang="ru-RU" sz="3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Параллелограмм 6"/>
          <p:cNvSpPr/>
          <p:nvPr/>
        </p:nvSpPr>
        <p:spPr>
          <a:xfrm>
            <a:off x="285720" y="3143248"/>
            <a:ext cx="2714644" cy="1071570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Blender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8" name="Параллелограмм 7"/>
          <p:cNvSpPr/>
          <p:nvPr/>
        </p:nvSpPr>
        <p:spPr>
          <a:xfrm>
            <a:off x="4929190" y="5214950"/>
            <a:ext cx="3286148" cy="1071570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err="1">
                <a:solidFill>
                  <a:schemeClr val="tx2">
                    <a:lumMod val="50000"/>
                  </a:schemeClr>
                </a:solidFill>
              </a:rPr>
              <a:t>Multicooker</a:t>
            </a:r>
            <a:endParaRPr lang="ru-RU" sz="3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Параллелограмм 8"/>
          <p:cNvSpPr/>
          <p:nvPr/>
        </p:nvSpPr>
        <p:spPr>
          <a:xfrm>
            <a:off x="3214678" y="3143248"/>
            <a:ext cx="2714644" cy="1071570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Iron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10" name="Параллелограмм 9"/>
          <p:cNvSpPr/>
          <p:nvPr/>
        </p:nvSpPr>
        <p:spPr>
          <a:xfrm>
            <a:off x="714348" y="5214950"/>
            <a:ext cx="3143272" cy="1071570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Dishwasher</a:t>
            </a:r>
            <a:endParaRPr lang="ru-RU" sz="3600" b="1" i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1" name="Параллелограмм 10"/>
          <p:cNvSpPr/>
          <p:nvPr/>
        </p:nvSpPr>
        <p:spPr>
          <a:xfrm>
            <a:off x="5286380" y="1428736"/>
            <a:ext cx="3143272" cy="1071570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Mixer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Параллелограмм 11"/>
          <p:cNvSpPr/>
          <p:nvPr/>
        </p:nvSpPr>
        <p:spPr>
          <a:xfrm>
            <a:off x="6143636" y="3071810"/>
            <a:ext cx="2714644" cy="1071570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Hairdryer</a:t>
            </a:r>
            <a:r>
              <a:rPr lang="en-US" sz="3600" b="1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sz="36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diamond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1CB74F-06AA-48FB-A3A5-A1330A06D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3EBF259-4ADD-4833-9ECF-BEEA298F83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957812" cy="227687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4F86AB-AA33-43B7-8A7C-2CB6B8479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9" y="2449380"/>
            <a:ext cx="5578936" cy="434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545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87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Look at the spider net and say about your favourite gadget</a:t>
            </a:r>
            <a:endParaRPr lang="uk-UA" sz="3600" b="1" i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1906588"/>
            <a:ext cx="2290771" cy="80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2400" b="1" i="1" kern="0" dirty="0">
                <a:solidFill>
                  <a:schemeClr val="tx2">
                    <a:lumMod val="50000"/>
                  </a:schemeClr>
                </a:solidFill>
                <a:latin typeface="Arial"/>
              </a:rPr>
              <a:t>M</a:t>
            </a: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obile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phone</a:t>
            </a:r>
            <a:endParaRPr kumimoji="0" lang="uk-UA" sz="2400" b="1" i="1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16216" y="2276872"/>
            <a:ext cx="1841998" cy="7235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2400" b="1" i="1" kern="0" dirty="0">
                <a:solidFill>
                  <a:schemeClr val="tx2">
                    <a:lumMod val="50000"/>
                  </a:schemeClr>
                </a:solidFill>
                <a:latin typeface="Arial"/>
              </a:rPr>
              <a:t>C</a:t>
            </a: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omputer</a:t>
            </a:r>
            <a:endParaRPr kumimoji="0" lang="uk-UA" sz="2400" b="1" i="1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86578" y="3356992"/>
            <a:ext cx="2011570" cy="7863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1" kern="0" dirty="0">
                <a:solidFill>
                  <a:schemeClr val="tx2">
                    <a:lumMod val="50000"/>
                  </a:schemeClr>
                </a:solidFill>
                <a:latin typeface="Arial"/>
              </a:rPr>
              <a:t>V</a:t>
            </a: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acuum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cleaner</a:t>
            </a:r>
            <a:endParaRPr kumimoji="0" lang="uk-UA" sz="2400" b="1" i="1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00826" y="4786322"/>
            <a:ext cx="2127750" cy="8515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1" kern="0" dirty="0">
                <a:solidFill>
                  <a:schemeClr val="tx2">
                    <a:lumMod val="50000"/>
                  </a:schemeClr>
                </a:solidFill>
                <a:latin typeface="Arial"/>
              </a:rPr>
              <a:t>R</a:t>
            </a: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efrigerator</a:t>
            </a:r>
            <a:endParaRPr kumimoji="0" lang="uk-UA" sz="2400" b="1" i="1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86116" y="5000636"/>
            <a:ext cx="2580318" cy="8481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1" kern="0" dirty="0">
                <a:solidFill>
                  <a:schemeClr val="tx2">
                    <a:lumMod val="50000"/>
                  </a:schemeClr>
                </a:solidFill>
                <a:latin typeface="Arial"/>
              </a:rPr>
              <a:t>M</a:t>
            </a: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icrowave</a:t>
            </a:r>
            <a:endParaRPr kumimoji="0" lang="uk-UA" sz="2400" b="1" i="1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5786" y="4643446"/>
            <a:ext cx="2030736" cy="8504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TV set</a:t>
            </a:r>
            <a:endParaRPr kumimoji="0" lang="uk-UA" sz="2400" b="1" i="1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3284984"/>
            <a:ext cx="2218016" cy="7869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1" kern="0" dirty="0">
                <a:solidFill>
                  <a:schemeClr val="tx2">
                    <a:lumMod val="50000"/>
                  </a:schemeClr>
                </a:solidFill>
                <a:latin typeface="Arial"/>
              </a:rPr>
              <a:t>W</a:t>
            </a: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ashing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machine</a:t>
            </a:r>
            <a:endParaRPr kumimoji="0" lang="uk-UA" sz="2400" b="1" i="1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4348" y="2227262"/>
            <a:ext cx="2125690" cy="7016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Mp3 player</a:t>
            </a:r>
            <a:endParaRPr kumimoji="0" lang="uk-UA" sz="2400" b="1" i="1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898775" y="3132138"/>
            <a:ext cx="3209925" cy="129699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Favourite gadget</a:t>
            </a:r>
            <a:endParaRPr kumimoji="0" lang="uk-UA" sz="3200" b="1" i="1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87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57940" cy="850106"/>
          </a:xfrm>
        </p:spPr>
        <p:txBody>
          <a:bodyPr>
            <a:noAutofit/>
          </a:bodyPr>
          <a:lstStyle/>
          <a:p>
            <a:r>
              <a:rPr lang="en-US" sz="5400" b="1" i="1" dirty="0">
                <a:solidFill>
                  <a:schemeClr val="tx2">
                    <a:lumMod val="50000"/>
                  </a:schemeClr>
                </a:solidFill>
              </a:rPr>
              <a:t>What is this?</a:t>
            </a:r>
            <a:endParaRPr lang="uk-UA" sz="5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323528" y="1500174"/>
            <a:ext cx="5320042" cy="4429156"/>
          </a:xfrm>
        </p:spPr>
        <p:txBody>
          <a:bodyPr>
            <a:normAutofit fontScale="55000" lnSpcReduction="20000"/>
          </a:bodyPr>
          <a:lstStyle/>
          <a:p>
            <a:pPr marL="457200" indent="-457200">
              <a:buNone/>
            </a:pPr>
            <a:r>
              <a:rPr lang="en-US" sz="40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1. A machine that is used for washing dishes.</a:t>
            </a:r>
          </a:p>
          <a:p>
            <a:pPr marL="457200" indent="-457200">
              <a:buNone/>
            </a:pPr>
            <a:r>
              <a:rPr lang="en-US" sz="40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2. A machine that is used to clean carpets, furniture and the floor.</a:t>
            </a:r>
          </a:p>
          <a:p>
            <a:pPr marL="457200" indent="-457200">
              <a:buNone/>
            </a:pPr>
            <a:r>
              <a:rPr lang="en-US" sz="40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3. An oven that cooks or heats food very quickly.</a:t>
            </a:r>
          </a:p>
          <a:p>
            <a:pPr marL="457200" indent="-457200">
              <a:buNone/>
            </a:pPr>
            <a:r>
              <a:rPr lang="en-US" sz="40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4. A machine that is used for mixing food.</a:t>
            </a:r>
          </a:p>
          <a:p>
            <a:pPr marL="457200" indent="-457200">
              <a:buNone/>
            </a:pPr>
            <a:r>
              <a:rPr lang="en-US" sz="40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5. A machine that is used for making toasts.</a:t>
            </a:r>
          </a:p>
          <a:p>
            <a:pPr marL="457200" indent="-457200">
              <a:buNone/>
            </a:pPr>
            <a:r>
              <a:rPr lang="en-US" sz="40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6. A small electric appliance with a flat metal base that is heated and used to press clothes.</a:t>
            </a:r>
          </a:p>
          <a:p>
            <a:pPr marL="457200" indent="-45720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" name="Picture 2" descr="D:\Документація\Слободян портфоліо\Уроки мои\9 клас космічна подорож\пр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9AC4"/>
              </a:clrFrom>
              <a:clrTo>
                <a:srgbClr val="299AC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1142984"/>
            <a:ext cx="1020113" cy="1224136"/>
          </a:xfrm>
          <a:prstGeom prst="rect">
            <a:avLst/>
          </a:prstGeom>
          <a:noFill/>
        </p:spPr>
      </p:pic>
      <p:pic>
        <p:nvPicPr>
          <p:cNvPr id="8" name="Picture 3" descr="D:\Документація\Слободян портфоліо\Уроки мои\9 клас космічна подорож\міксе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571480"/>
            <a:ext cx="1207566" cy="1146423"/>
          </a:xfrm>
          <a:prstGeom prst="rect">
            <a:avLst/>
          </a:prstGeom>
          <a:noFill/>
        </p:spPr>
      </p:pic>
      <p:pic>
        <p:nvPicPr>
          <p:cNvPr id="9" name="Picture 4" descr="D:\Документація\Слободян портфоліо\Уроки мои\9 клас космічна подорож\тостер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3000372"/>
            <a:ext cx="1024276" cy="1074415"/>
          </a:xfrm>
          <a:prstGeom prst="rect">
            <a:avLst/>
          </a:prstGeom>
          <a:noFill/>
        </p:spPr>
      </p:pic>
      <p:pic>
        <p:nvPicPr>
          <p:cNvPr id="10" name="Picture 5" descr="D:\Документація\Слободян портфоліо\Уроки мои\9 клас космічна подорож\мік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00958" y="2214554"/>
            <a:ext cx="1352180" cy="930399"/>
          </a:xfrm>
          <a:prstGeom prst="rect">
            <a:avLst/>
          </a:prstGeom>
          <a:noFill/>
        </p:spPr>
      </p:pic>
      <p:pic>
        <p:nvPicPr>
          <p:cNvPr id="11" name="Picture 7" descr="D:\Документація\Слободян портфоліо\Уроки мои\9 клас космічна подорож\пос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98" y="4857760"/>
            <a:ext cx="1066800" cy="1428750"/>
          </a:xfrm>
          <a:prstGeom prst="rect">
            <a:avLst/>
          </a:prstGeom>
          <a:noFill/>
        </p:spPr>
      </p:pic>
      <p:pic>
        <p:nvPicPr>
          <p:cNvPr id="12" name="Picture 6" descr="D:\Документація\Слободян портфоліо\Уроки мои\9 клас космічна подорож\утюг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00958" y="3929066"/>
            <a:ext cx="1414835" cy="13181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870"/>
          </a:xfrm>
          <a:prstGeom prst="rect">
            <a:avLst/>
          </a:prstGeom>
          <a:noFill/>
        </p:spPr>
      </p:pic>
      <p:pic>
        <p:nvPicPr>
          <p:cNvPr id="5" name="Picture 2" descr="http://www.igirl.com.ua/wp-content/uploads/2013/08/14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000372"/>
            <a:ext cx="4714876" cy="3410549"/>
          </a:xfrm>
          <a:prstGeom prst="rect">
            <a:avLst/>
          </a:prstGeom>
          <a:noFill/>
        </p:spPr>
      </p:pic>
      <p:pic>
        <p:nvPicPr>
          <p:cNvPr id="6" name="Picture 4" descr="https://encrypted-tbn2.gstatic.com/images?q=tbn:ANd9GcRk9pzLKPOc7vUkIUP5AoNSg6fl1UO3mF_e8aGknXzcnp1ekdg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85728"/>
            <a:ext cx="2786082" cy="3475090"/>
          </a:xfrm>
          <a:prstGeom prst="rect">
            <a:avLst/>
          </a:prstGeom>
          <a:noFill/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500430" y="357166"/>
            <a:ext cx="450056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From the mop - to robot  vacuum-cleaner </a:t>
            </a:r>
            <a:endParaRPr lang="ru-RU" sz="4800" b="1" i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8E6472-0CA8-4232-9E57-9607B1548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2E4AAAD-1811-42A9-8DD5-D38D9A59A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274638"/>
            <a:ext cx="7445000" cy="6342036"/>
          </a:xfrm>
        </p:spPr>
      </p:pic>
    </p:spTree>
    <p:extLst>
      <p:ext uri="{BB962C8B-B14F-4D97-AF65-F5344CB8AC3E}">
        <p14:creationId xmlns:p14="http://schemas.microsoft.com/office/powerpoint/2010/main" val="1837977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87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Final conclusion</a:t>
            </a:r>
            <a:endParaRPr kumimoji="0" lang="uk-UA" sz="6000" b="1" i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500" b="1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You have heard many interesting facts, impressive information about inventions and inventors. I hope that this information was useful for you. And I want to finish our lesson with Sophocles’ words: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rush Script MT" pitchFamily="66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rush Script MT" pitchFamily="66" charset="0"/>
                <a:ea typeface="+mn-ea"/>
                <a:cs typeface="+mn-cs"/>
              </a:rPr>
              <a:t>“Wonders are many and nothing is more wonderful than man”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125 ФОНИ для презентаций\c038d85627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87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5786" y="1214423"/>
          <a:ext cx="8072494" cy="4537498"/>
        </p:xfrm>
        <a:graphic>
          <a:graphicData uri="http://schemas.openxmlformats.org/drawingml/2006/table">
            <a:tbl>
              <a:tblPr/>
              <a:tblGrid>
                <a:gridCol w="588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0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3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latin typeface="Bookman Old Style"/>
                          <a:ea typeface="Calibri"/>
                          <a:cs typeface="Times New Roman"/>
                        </a:rPr>
                        <a:t>The Content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Bookman Old Style"/>
                          <a:ea typeface="Calibri"/>
                          <a:cs typeface="Times New Roman"/>
                        </a:rPr>
                        <a:t>+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Bookman Old Style"/>
                          <a:ea typeface="Calibri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latin typeface="Bookman Old Style"/>
                          <a:ea typeface="Calibri"/>
                          <a:cs typeface="Times New Roman"/>
                        </a:rPr>
                        <a:t>1.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Bookman Old Style"/>
                          <a:ea typeface="Calibri"/>
                          <a:cs typeface="Times New Roman"/>
                        </a:rPr>
                        <a:t>I  know the main achievements of ancient civilizations  and can make a short report on one  of them.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latin typeface="Bookman Old Style"/>
                          <a:ea typeface="Calibri"/>
                          <a:cs typeface="Times New Roman"/>
                        </a:rPr>
                        <a:t>2.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Bookman Old Style"/>
                          <a:ea typeface="Calibri"/>
                          <a:cs typeface="Times New Roman"/>
                        </a:rPr>
                        <a:t>I can choose necessary information from the text, sum up and compare it.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latin typeface="Bookman Old Style"/>
                          <a:ea typeface="Calibri"/>
                          <a:cs typeface="Times New Roman"/>
                        </a:rPr>
                        <a:t>3.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Bookman Old Style"/>
                          <a:ea typeface="Calibri"/>
                          <a:cs typeface="Times New Roman"/>
                        </a:rPr>
                        <a:t>I can share  information   I   have got  with my classmates.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latin typeface="Bookman Old Style"/>
                          <a:ea typeface="Calibri"/>
                          <a:cs typeface="Times New Roman"/>
                        </a:rPr>
                        <a:t>4.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Bookman Old Style"/>
                          <a:ea typeface="Calibri"/>
                          <a:cs typeface="Times New Roman"/>
                        </a:rPr>
                        <a:t>I know the reasons of inventions 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latin typeface="Bookman Old Style"/>
                          <a:ea typeface="Calibri"/>
                          <a:cs typeface="Times New Roman"/>
                        </a:rPr>
                        <a:t>5.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Bookman Old Style"/>
                          <a:ea typeface="Calibri"/>
                          <a:cs typeface="Times New Roman"/>
                        </a:rPr>
                        <a:t>I can name some of the inventors and their  inventions.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latin typeface="Bookman Old Style"/>
                          <a:ea typeface="Calibri"/>
                          <a:cs typeface="Times New Roman"/>
                        </a:rPr>
                        <a:t>6.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Bookman Old Style"/>
                          <a:ea typeface="Calibri"/>
                          <a:cs typeface="Times New Roman"/>
                        </a:rPr>
                        <a:t>I  have got interesting  information  for myself.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latin typeface="Bookman Old Style"/>
                          <a:ea typeface="Calibri"/>
                          <a:cs typeface="Times New Roman"/>
                        </a:rPr>
                        <a:t>7.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Bookman Old Style"/>
                          <a:ea typeface="Calibri"/>
                          <a:cs typeface="Times New Roman"/>
                        </a:rPr>
                        <a:t>Was it interesting for you?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42853"/>
            <a:ext cx="9144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Reflection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Mark plus  or minus</a:t>
            </a:r>
            <a:endParaRPr kumimoji="0" lang="en-US" sz="2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24C7A5-B08E-4654-8420-149C5DC59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Домашня робота: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D49B1A6-A12F-483B-A650-07760241D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912" y="1840806"/>
            <a:ext cx="7767644" cy="4742556"/>
          </a:xfrm>
        </p:spPr>
      </p:pic>
    </p:spTree>
    <p:extLst>
      <p:ext uri="{BB962C8B-B14F-4D97-AF65-F5344CB8AC3E}">
        <p14:creationId xmlns:p14="http://schemas.microsoft.com/office/powerpoint/2010/main" val="36865039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435</Words>
  <Application>Microsoft Office PowerPoint</Application>
  <PresentationFormat>Экран (4:3)</PresentationFormat>
  <Paragraphs>100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Bookman Old Style</vt:lpstr>
      <vt:lpstr>Brush Script MT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Look at the spider net and say about your favourite gadget</vt:lpstr>
      <vt:lpstr>What is this?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Домашня робота: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Natalia Oros</cp:lastModifiedBy>
  <cp:revision>58</cp:revision>
  <dcterms:created xsi:type="dcterms:W3CDTF">2014-02-15T18:21:16Z</dcterms:created>
  <dcterms:modified xsi:type="dcterms:W3CDTF">2022-01-25T17:09:14Z</dcterms:modified>
</cp:coreProperties>
</file>