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9"/>
  </p:notesMasterIdLst>
  <p:sldIdLst>
    <p:sldId id="376" r:id="rId2"/>
    <p:sldId id="392" r:id="rId3"/>
    <p:sldId id="378" r:id="rId4"/>
    <p:sldId id="379" r:id="rId5"/>
    <p:sldId id="514" r:id="rId6"/>
    <p:sldId id="515" r:id="rId7"/>
    <p:sldId id="516" r:id="rId8"/>
    <p:sldId id="518" r:id="rId9"/>
    <p:sldId id="512" r:id="rId10"/>
    <p:sldId id="519" r:id="rId11"/>
    <p:sldId id="466" r:id="rId12"/>
    <p:sldId id="388" r:id="rId13"/>
    <p:sldId id="517" r:id="rId14"/>
    <p:sldId id="344" r:id="rId15"/>
    <p:sldId id="520" r:id="rId16"/>
    <p:sldId id="521" r:id="rId17"/>
    <p:sldId id="348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66"/>
    <a:srgbClr val="000099"/>
    <a:srgbClr val="006600"/>
    <a:srgbClr val="800000"/>
    <a:srgbClr val="FFFF99"/>
    <a:srgbClr val="FF6600"/>
    <a:srgbClr val="111111"/>
    <a:srgbClr val="FFFF66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7" autoAdjust="0"/>
  </p:normalViewPr>
  <p:slideViewPr>
    <p:cSldViewPr>
      <p:cViewPr varScale="1">
        <p:scale>
          <a:sx n="71" d="100"/>
          <a:sy n="71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33B5269B-1667-459F-9EA9-A5B456DFD413}" type="presOf" srcId="{7904BC7F-E99E-4F03-A3CA-571B3A3BB0A0}" destId="{96DFDAB9-98F9-4C09-A456-FFDF31102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DFDA68-11E0-4579-9614-4B019E553FDC}" type="doc">
      <dgm:prSet loTypeId="urn:microsoft.com/office/officeart/2005/8/layout/bProcess4" loCatId="process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25FD5E49-C510-4D16-97A9-09A9ABB35382}">
      <dgm:prSet custT="1"/>
      <dgm:spPr/>
      <dgm:t>
        <a:bodyPr/>
        <a:lstStyle/>
        <a:p>
          <a:pPr marL="538163" indent="0" rtl="0"/>
          <a:r>
            <a:rPr lang="uk-UA" sz="1800" b="1" i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Параметру циклу і присвоюється початкове значення</a:t>
          </a:r>
          <a:endParaRPr lang="uk-UA" sz="1800" b="1" i="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3581768B-F23D-4D86-ACE4-E7CAEA833100}" type="parTrans" cxnId="{829D3927-E4E0-4283-9963-74D483CE4379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607BA7B2-743E-4F2A-8A2F-EDC75082D5AF}" type="sibTrans" cxnId="{829D3927-E4E0-4283-9963-74D483CE4379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94033619-F170-455D-A8A0-908DDA7F5646}">
      <dgm:prSet custT="1"/>
      <dgm:spPr/>
      <dgm:t>
        <a:bodyPr/>
        <a:lstStyle/>
        <a:p>
          <a:pPr marL="268288" indent="0" rtl="0"/>
          <a:r>
            <a:rPr lang="uk-UA" sz="1800" b="1" i="0" noProof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Якщо значення параметра циклу більше, ніж його кінцеве значення, то цикл завершується. Інакше виконується п. 3.</a:t>
          </a:r>
          <a:endParaRPr lang="uk-UA" sz="1800" b="1" i="0" noProof="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71F74FF1-1D6A-4ACB-8658-104C398E07FE}" type="parTrans" cxnId="{D1369DFA-EAB5-439C-A4E6-17EABC7B05A6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8060E6D9-8D0B-4676-A498-274976C49EED}" type="sibTrans" cxnId="{D1369DFA-EAB5-439C-A4E6-17EABC7B05A6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8BBD0214-6F52-4BDE-8AA5-9F15CF2DB81B}">
      <dgm:prSet custT="1"/>
      <dgm:spPr/>
      <dgm:t>
        <a:bodyPr/>
        <a:lstStyle/>
        <a:p>
          <a:pPr rtl="0"/>
          <a:r>
            <a:rPr lang="uk-UA" sz="1800" b="1" i="0" noProof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Значення параметра циклу i змінюється на відповідне наступне значення, і здійснюється перехід до п 2. і т.д.</a:t>
          </a:r>
          <a:endParaRPr lang="uk-UA" sz="1800" b="1" i="0" noProof="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97834433-3CD0-4347-AE36-986BA684AB08}" type="parTrans" cxnId="{A4AE9443-F49C-45AE-B953-B4C2552524B6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C24434B7-6396-4AB2-B717-E6124A9CDB1C}" type="sibTrans" cxnId="{A4AE9443-F49C-45AE-B953-B4C2552524B6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9D864071-4CD8-4D82-A5D0-EDA2ECF2A059}">
      <dgm:prSet custT="1"/>
      <dgm:spPr/>
      <dgm:t>
        <a:bodyPr/>
        <a:lstStyle/>
        <a:p>
          <a:pPr rtl="0"/>
          <a:r>
            <a:rPr lang="uk-UA" sz="1800" b="1" i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Виконується команда</a:t>
          </a:r>
          <a:endParaRPr lang="uk-UA" sz="1800" b="1" i="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4D761075-DDB2-43F1-AA10-372077AAF3A4}" type="parTrans" cxnId="{5CE25A34-8985-4847-ABEA-5B18B9EA68FB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81FC471D-80D0-45CC-A28C-9CEFDE83DEB4}" type="sibTrans" cxnId="{5CE25A34-8985-4847-ABEA-5B18B9EA68FB}">
      <dgm:prSet/>
      <dgm:spPr/>
      <dgm:t>
        <a:bodyPr/>
        <a:lstStyle/>
        <a:p>
          <a:endParaRPr lang="uk-UA" sz="1100" b="1" i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DAB83C5F-4E5E-4F87-98B2-40934F515514}" type="pres">
      <dgm:prSet presAssocID="{79DFDA68-11E0-4579-9614-4B019E553FDC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uk-UA"/>
        </a:p>
      </dgm:t>
    </dgm:pt>
    <dgm:pt modelId="{ABA192E9-7B72-4EE0-89FD-B1A4F03BCF82}" type="pres">
      <dgm:prSet presAssocID="{25FD5E49-C510-4D16-97A9-09A9ABB35382}" presName="compNode" presStyleCnt="0"/>
      <dgm:spPr/>
    </dgm:pt>
    <dgm:pt modelId="{55EABC42-D056-44B4-B372-7090EF4B95A4}" type="pres">
      <dgm:prSet presAssocID="{25FD5E49-C510-4D16-97A9-09A9ABB35382}" presName="dummyConnPt" presStyleCnt="0"/>
      <dgm:spPr/>
    </dgm:pt>
    <dgm:pt modelId="{92C99F1D-D323-49CA-BACA-3F27369D8105}" type="pres">
      <dgm:prSet presAssocID="{25FD5E49-C510-4D16-97A9-09A9ABB35382}" presName="node" presStyleLbl="node1" presStyleIdx="0" presStyleCnt="4" custScaleX="212149" custLinFactNeighborX="10299" custLinFactNeighborY="-4377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A5F3AF8-B60C-4425-A0C2-621CF145DF7A}" type="pres">
      <dgm:prSet presAssocID="{607BA7B2-743E-4F2A-8A2F-EDC75082D5AF}" presName="sibTrans" presStyleLbl="bgSibTrans2D1" presStyleIdx="0" presStyleCnt="3"/>
      <dgm:spPr/>
      <dgm:t>
        <a:bodyPr/>
        <a:lstStyle/>
        <a:p>
          <a:endParaRPr lang="uk-UA"/>
        </a:p>
      </dgm:t>
    </dgm:pt>
    <dgm:pt modelId="{472E148B-D352-4C33-A77A-CD3439B54321}" type="pres">
      <dgm:prSet presAssocID="{94033619-F170-455D-A8A0-908DDA7F5646}" presName="compNode" presStyleCnt="0"/>
      <dgm:spPr/>
    </dgm:pt>
    <dgm:pt modelId="{F1897530-8D0C-4865-BB8C-028BA3F13F4F}" type="pres">
      <dgm:prSet presAssocID="{94033619-F170-455D-A8A0-908DDA7F5646}" presName="dummyConnPt" presStyleCnt="0"/>
      <dgm:spPr/>
    </dgm:pt>
    <dgm:pt modelId="{6694F062-F751-4CC2-B2FD-B5590CB4922E}" type="pres">
      <dgm:prSet presAssocID="{94033619-F170-455D-A8A0-908DDA7F5646}" presName="node" presStyleLbl="node1" presStyleIdx="1" presStyleCnt="4" custScaleX="177642" custScaleY="160481" custLinFactNeighborX="25531" custLinFactNeighborY="-10361">
        <dgm:presLayoutVars>
          <dgm:bulletEnabled val="1"/>
        </dgm:presLayoutVars>
      </dgm:prSet>
      <dgm:spPr>
        <a:prstGeom prst="flowChartTerminator">
          <a:avLst/>
        </a:prstGeom>
      </dgm:spPr>
      <dgm:t>
        <a:bodyPr/>
        <a:lstStyle/>
        <a:p>
          <a:endParaRPr lang="uk-UA"/>
        </a:p>
      </dgm:t>
    </dgm:pt>
    <dgm:pt modelId="{2DC94AB0-8CFC-428B-B569-D90C9A033820}" type="pres">
      <dgm:prSet presAssocID="{8060E6D9-8D0B-4676-A498-274976C49EED}" presName="sibTrans" presStyleLbl="bgSibTrans2D1" presStyleIdx="1" presStyleCnt="3"/>
      <dgm:spPr/>
      <dgm:t>
        <a:bodyPr/>
        <a:lstStyle/>
        <a:p>
          <a:endParaRPr lang="uk-UA"/>
        </a:p>
      </dgm:t>
    </dgm:pt>
    <dgm:pt modelId="{5273B8E2-9C13-454F-A0A9-91BFB111D174}" type="pres">
      <dgm:prSet presAssocID="{8BBD0214-6F52-4BDE-8AA5-9F15CF2DB81B}" presName="compNode" presStyleCnt="0"/>
      <dgm:spPr/>
    </dgm:pt>
    <dgm:pt modelId="{2227571C-9298-4BED-9F7C-3F0403158809}" type="pres">
      <dgm:prSet presAssocID="{8BBD0214-6F52-4BDE-8AA5-9F15CF2DB81B}" presName="dummyConnPt" presStyleCnt="0"/>
      <dgm:spPr/>
    </dgm:pt>
    <dgm:pt modelId="{2FBC19A5-1151-46B2-9A8A-71303CD8AC9F}" type="pres">
      <dgm:prSet presAssocID="{8BBD0214-6F52-4BDE-8AA5-9F15CF2DB81B}" presName="node" presStyleLbl="node1" presStyleIdx="2" presStyleCnt="4" custScaleX="193597" custScaleY="181547" custLinFactNeighborX="-23343" custLinFactNeighborY="-1999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E180175-F3B8-400B-916F-3ECC91D16A62}" type="pres">
      <dgm:prSet presAssocID="{C24434B7-6396-4AB2-B717-E6124A9CDB1C}" presName="sibTrans" presStyleLbl="bgSibTrans2D1" presStyleIdx="2" presStyleCnt="3"/>
      <dgm:spPr/>
      <dgm:t>
        <a:bodyPr/>
        <a:lstStyle/>
        <a:p>
          <a:endParaRPr lang="uk-UA"/>
        </a:p>
      </dgm:t>
    </dgm:pt>
    <dgm:pt modelId="{2BBF6518-05C7-49A3-99D0-4410BA35A5F5}" type="pres">
      <dgm:prSet presAssocID="{9D864071-4CD8-4D82-A5D0-EDA2ECF2A059}" presName="compNode" presStyleCnt="0"/>
      <dgm:spPr/>
    </dgm:pt>
    <dgm:pt modelId="{DEBC9DC6-74CB-4887-877F-71AF2B050DE6}" type="pres">
      <dgm:prSet presAssocID="{9D864071-4CD8-4D82-A5D0-EDA2ECF2A059}" presName="dummyConnPt" presStyleCnt="0"/>
      <dgm:spPr/>
    </dgm:pt>
    <dgm:pt modelId="{59CACD13-5613-4259-B546-5E9D0DE358F1}" type="pres">
      <dgm:prSet presAssocID="{9D864071-4CD8-4D82-A5D0-EDA2ECF2A059}" presName="node" presStyleLbl="node1" presStyleIdx="3" presStyleCnt="4" custScaleX="203755" custScaleY="79028" custLinFactNeighborX="5081" custLinFactNeighborY="-2820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592DA94-7029-470A-B6D6-CC9DDBF596ED}" type="presOf" srcId="{8BBD0214-6F52-4BDE-8AA5-9F15CF2DB81B}" destId="{2FBC19A5-1151-46B2-9A8A-71303CD8AC9F}" srcOrd="0" destOrd="0" presId="urn:microsoft.com/office/officeart/2005/8/layout/bProcess4"/>
    <dgm:cxn modelId="{CD44ED59-9A13-4E32-967B-F2915706FBC6}" type="presOf" srcId="{79DFDA68-11E0-4579-9614-4B019E553FDC}" destId="{DAB83C5F-4E5E-4F87-98B2-40934F515514}" srcOrd="0" destOrd="0" presId="urn:microsoft.com/office/officeart/2005/8/layout/bProcess4"/>
    <dgm:cxn modelId="{01F8FE60-18A7-4657-B014-40294C066669}" type="presOf" srcId="{8060E6D9-8D0B-4676-A498-274976C49EED}" destId="{2DC94AB0-8CFC-428B-B569-D90C9A033820}" srcOrd="0" destOrd="0" presId="urn:microsoft.com/office/officeart/2005/8/layout/bProcess4"/>
    <dgm:cxn modelId="{76016E8E-8022-4B19-8499-8F9016B48448}" type="presOf" srcId="{9D864071-4CD8-4D82-A5D0-EDA2ECF2A059}" destId="{59CACD13-5613-4259-B546-5E9D0DE358F1}" srcOrd="0" destOrd="0" presId="urn:microsoft.com/office/officeart/2005/8/layout/bProcess4"/>
    <dgm:cxn modelId="{A4AE9443-F49C-45AE-B953-B4C2552524B6}" srcId="{79DFDA68-11E0-4579-9614-4B019E553FDC}" destId="{8BBD0214-6F52-4BDE-8AA5-9F15CF2DB81B}" srcOrd="2" destOrd="0" parTransId="{97834433-3CD0-4347-AE36-986BA684AB08}" sibTransId="{C24434B7-6396-4AB2-B717-E6124A9CDB1C}"/>
    <dgm:cxn modelId="{00E7A4C3-294E-4884-9B41-31EEFC9A9037}" type="presOf" srcId="{607BA7B2-743E-4F2A-8A2F-EDC75082D5AF}" destId="{BA5F3AF8-B60C-4425-A0C2-621CF145DF7A}" srcOrd="0" destOrd="0" presId="urn:microsoft.com/office/officeart/2005/8/layout/bProcess4"/>
    <dgm:cxn modelId="{4449ED96-6E1C-430A-AFAE-AB058857AEEC}" type="presOf" srcId="{25FD5E49-C510-4D16-97A9-09A9ABB35382}" destId="{92C99F1D-D323-49CA-BACA-3F27369D8105}" srcOrd="0" destOrd="0" presId="urn:microsoft.com/office/officeart/2005/8/layout/bProcess4"/>
    <dgm:cxn modelId="{D1369DFA-EAB5-439C-A4E6-17EABC7B05A6}" srcId="{79DFDA68-11E0-4579-9614-4B019E553FDC}" destId="{94033619-F170-455D-A8A0-908DDA7F5646}" srcOrd="1" destOrd="0" parTransId="{71F74FF1-1D6A-4ACB-8658-104C398E07FE}" sibTransId="{8060E6D9-8D0B-4676-A498-274976C49EED}"/>
    <dgm:cxn modelId="{829D3927-E4E0-4283-9963-74D483CE4379}" srcId="{79DFDA68-11E0-4579-9614-4B019E553FDC}" destId="{25FD5E49-C510-4D16-97A9-09A9ABB35382}" srcOrd="0" destOrd="0" parTransId="{3581768B-F23D-4D86-ACE4-E7CAEA833100}" sibTransId="{607BA7B2-743E-4F2A-8A2F-EDC75082D5AF}"/>
    <dgm:cxn modelId="{D8B6A720-8FAC-49E7-837F-7A096C5CC885}" type="presOf" srcId="{94033619-F170-455D-A8A0-908DDA7F5646}" destId="{6694F062-F751-4CC2-B2FD-B5590CB4922E}" srcOrd="0" destOrd="0" presId="urn:microsoft.com/office/officeart/2005/8/layout/bProcess4"/>
    <dgm:cxn modelId="{030C2FC0-7EA6-4079-B2B3-6FC5D789A49C}" type="presOf" srcId="{C24434B7-6396-4AB2-B717-E6124A9CDB1C}" destId="{BE180175-F3B8-400B-916F-3ECC91D16A62}" srcOrd="0" destOrd="0" presId="urn:microsoft.com/office/officeart/2005/8/layout/bProcess4"/>
    <dgm:cxn modelId="{5CE25A34-8985-4847-ABEA-5B18B9EA68FB}" srcId="{79DFDA68-11E0-4579-9614-4B019E553FDC}" destId="{9D864071-4CD8-4D82-A5D0-EDA2ECF2A059}" srcOrd="3" destOrd="0" parTransId="{4D761075-DDB2-43F1-AA10-372077AAF3A4}" sibTransId="{81FC471D-80D0-45CC-A28C-9CEFDE83DEB4}"/>
    <dgm:cxn modelId="{C2758F64-14FF-4A99-B33A-70AD5C217209}" type="presParOf" srcId="{DAB83C5F-4E5E-4F87-98B2-40934F515514}" destId="{ABA192E9-7B72-4EE0-89FD-B1A4F03BCF82}" srcOrd="0" destOrd="0" presId="urn:microsoft.com/office/officeart/2005/8/layout/bProcess4"/>
    <dgm:cxn modelId="{0C64CC83-DD99-4D08-82FA-C17849098C22}" type="presParOf" srcId="{ABA192E9-7B72-4EE0-89FD-B1A4F03BCF82}" destId="{55EABC42-D056-44B4-B372-7090EF4B95A4}" srcOrd="0" destOrd="0" presId="urn:microsoft.com/office/officeart/2005/8/layout/bProcess4"/>
    <dgm:cxn modelId="{0EB6EFEC-E071-4E0D-A825-71AD33B6053D}" type="presParOf" srcId="{ABA192E9-7B72-4EE0-89FD-B1A4F03BCF82}" destId="{92C99F1D-D323-49CA-BACA-3F27369D8105}" srcOrd="1" destOrd="0" presId="urn:microsoft.com/office/officeart/2005/8/layout/bProcess4"/>
    <dgm:cxn modelId="{B9334B4D-D768-483C-BAFA-24CD0E9183AF}" type="presParOf" srcId="{DAB83C5F-4E5E-4F87-98B2-40934F515514}" destId="{BA5F3AF8-B60C-4425-A0C2-621CF145DF7A}" srcOrd="1" destOrd="0" presId="urn:microsoft.com/office/officeart/2005/8/layout/bProcess4"/>
    <dgm:cxn modelId="{1FDC5A71-1FED-4A1E-AE4E-8A6A48A87C9C}" type="presParOf" srcId="{DAB83C5F-4E5E-4F87-98B2-40934F515514}" destId="{472E148B-D352-4C33-A77A-CD3439B54321}" srcOrd="2" destOrd="0" presId="urn:microsoft.com/office/officeart/2005/8/layout/bProcess4"/>
    <dgm:cxn modelId="{8803EA5D-0AC9-4B3E-8147-05F3EE481B70}" type="presParOf" srcId="{472E148B-D352-4C33-A77A-CD3439B54321}" destId="{F1897530-8D0C-4865-BB8C-028BA3F13F4F}" srcOrd="0" destOrd="0" presId="urn:microsoft.com/office/officeart/2005/8/layout/bProcess4"/>
    <dgm:cxn modelId="{56BD38A0-DA92-43AD-94AE-CF44061E16A8}" type="presParOf" srcId="{472E148B-D352-4C33-A77A-CD3439B54321}" destId="{6694F062-F751-4CC2-B2FD-B5590CB4922E}" srcOrd="1" destOrd="0" presId="urn:microsoft.com/office/officeart/2005/8/layout/bProcess4"/>
    <dgm:cxn modelId="{4017EDEF-551E-49EE-9D40-DC1468D9D557}" type="presParOf" srcId="{DAB83C5F-4E5E-4F87-98B2-40934F515514}" destId="{2DC94AB0-8CFC-428B-B569-D90C9A033820}" srcOrd="3" destOrd="0" presId="urn:microsoft.com/office/officeart/2005/8/layout/bProcess4"/>
    <dgm:cxn modelId="{0602EA2D-7238-44BA-876A-7DE4F31A6D07}" type="presParOf" srcId="{DAB83C5F-4E5E-4F87-98B2-40934F515514}" destId="{5273B8E2-9C13-454F-A0A9-91BFB111D174}" srcOrd="4" destOrd="0" presId="urn:microsoft.com/office/officeart/2005/8/layout/bProcess4"/>
    <dgm:cxn modelId="{0C9D7E9B-DCB7-43E3-BC20-25D413C59421}" type="presParOf" srcId="{5273B8E2-9C13-454F-A0A9-91BFB111D174}" destId="{2227571C-9298-4BED-9F7C-3F0403158809}" srcOrd="0" destOrd="0" presId="urn:microsoft.com/office/officeart/2005/8/layout/bProcess4"/>
    <dgm:cxn modelId="{FFB45FD8-56F8-4836-A612-293F8369BBB7}" type="presParOf" srcId="{5273B8E2-9C13-454F-A0A9-91BFB111D174}" destId="{2FBC19A5-1151-46B2-9A8A-71303CD8AC9F}" srcOrd="1" destOrd="0" presId="urn:microsoft.com/office/officeart/2005/8/layout/bProcess4"/>
    <dgm:cxn modelId="{43B8081F-82D0-42F7-A9DE-335F2BD18897}" type="presParOf" srcId="{DAB83C5F-4E5E-4F87-98B2-40934F515514}" destId="{BE180175-F3B8-400B-916F-3ECC91D16A62}" srcOrd="5" destOrd="0" presId="urn:microsoft.com/office/officeart/2005/8/layout/bProcess4"/>
    <dgm:cxn modelId="{65D6C155-7A6A-408C-AE8E-82DBEE0102AC}" type="presParOf" srcId="{DAB83C5F-4E5E-4F87-98B2-40934F515514}" destId="{2BBF6518-05C7-49A3-99D0-4410BA35A5F5}" srcOrd="6" destOrd="0" presId="urn:microsoft.com/office/officeart/2005/8/layout/bProcess4"/>
    <dgm:cxn modelId="{F3925AE1-8834-4DAC-8921-CFA1EF2874CC}" type="presParOf" srcId="{2BBF6518-05C7-49A3-99D0-4410BA35A5F5}" destId="{DEBC9DC6-74CB-4887-877F-71AF2B050DE6}" srcOrd="0" destOrd="0" presId="urn:microsoft.com/office/officeart/2005/8/layout/bProcess4"/>
    <dgm:cxn modelId="{8EC490D7-AB69-4F3F-A5FF-A28E019380D3}" type="presParOf" srcId="{2BBF6518-05C7-49A3-99D0-4410BA35A5F5}" destId="{59CACD13-5613-4259-B546-5E9D0DE358F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F3AF8-B60C-4425-A0C2-621CF145DF7A}">
      <dsp:nvSpPr>
        <dsp:cNvPr id="0" name=""/>
        <dsp:cNvSpPr/>
      </dsp:nvSpPr>
      <dsp:spPr>
        <a:xfrm rot="4864581">
          <a:off x="908676" y="1064021"/>
          <a:ext cx="1761974" cy="170721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shade val="9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shade val="9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shade val="9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shade val="9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C99F1D-D323-49CA-BACA-3F27369D8105}">
      <dsp:nvSpPr>
        <dsp:cNvPr id="0" name=""/>
        <dsp:cNvSpPr/>
      </dsp:nvSpPr>
      <dsp:spPr>
        <a:xfrm>
          <a:off x="197437" y="0"/>
          <a:ext cx="4024259" cy="11381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alpha val="9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alpha val="9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alpha val="9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alpha val="9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538163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Параметру циклу і присвоюється початкове значення</a:t>
          </a:r>
          <a:endParaRPr lang="uk-UA" sz="1800" b="1" i="0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sp:txBody>
      <dsp:txXfrm>
        <a:off x="230772" y="33335"/>
        <a:ext cx="3957589" cy="1071471"/>
      </dsp:txXfrm>
    </dsp:sp>
    <dsp:sp modelId="{2DC94AB0-8CFC-428B-B569-D90C9A033820}">
      <dsp:nvSpPr>
        <dsp:cNvPr id="0" name=""/>
        <dsp:cNvSpPr/>
      </dsp:nvSpPr>
      <dsp:spPr>
        <a:xfrm rot="21382815">
          <a:off x="1936933" y="1819569"/>
          <a:ext cx="3635907" cy="170721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2584"/>
                <a:satOff val="2904"/>
                <a:lumOff val="4593"/>
                <a:alphaOff val="0"/>
                <a:shade val="60000"/>
              </a:schemeClr>
            </a:gs>
            <a:gs pos="33000">
              <a:schemeClr val="accent1">
                <a:shade val="90000"/>
                <a:hueOff val="2584"/>
                <a:satOff val="2904"/>
                <a:lumOff val="4593"/>
                <a:alphaOff val="0"/>
                <a:tint val="86500"/>
              </a:schemeClr>
            </a:gs>
            <a:gs pos="46750">
              <a:schemeClr val="accent1">
                <a:shade val="90000"/>
                <a:hueOff val="2584"/>
                <a:satOff val="2904"/>
                <a:lumOff val="4593"/>
                <a:alphaOff val="0"/>
                <a:tint val="71000"/>
                <a:satMod val="112000"/>
              </a:schemeClr>
            </a:gs>
            <a:gs pos="53000">
              <a:schemeClr val="accent1">
                <a:shade val="90000"/>
                <a:hueOff val="2584"/>
                <a:satOff val="2904"/>
                <a:lumOff val="4593"/>
                <a:alphaOff val="0"/>
                <a:tint val="71000"/>
                <a:satMod val="112000"/>
              </a:schemeClr>
            </a:gs>
            <a:gs pos="68000">
              <a:schemeClr val="accent1">
                <a:shade val="90000"/>
                <a:hueOff val="2584"/>
                <a:satOff val="2904"/>
                <a:lumOff val="4593"/>
                <a:alphaOff val="0"/>
                <a:tint val="86000"/>
              </a:schemeClr>
            </a:gs>
            <a:gs pos="100000">
              <a:schemeClr val="accent1">
                <a:shade val="90000"/>
                <a:hueOff val="2584"/>
                <a:satOff val="2904"/>
                <a:lumOff val="4593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94F062-F751-4CC2-B2FD-B5590CB4922E}">
      <dsp:nvSpPr>
        <dsp:cNvPr id="0" name=""/>
        <dsp:cNvSpPr/>
      </dsp:nvSpPr>
      <dsp:spPr>
        <a:xfrm>
          <a:off x="813655" y="1396467"/>
          <a:ext cx="3369695" cy="1826500"/>
        </a:xfrm>
        <a:prstGeom prst="flowChartTerminator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hade val="60000"/>
              </a:schemeClr>
            </a:gs>
            <a:gs pos="33000">
              <a:schemeClr val="accent1">
                <a:alpha val="90000"/>
                <a:hueOff val="0"/>
                <a:satOff val="0"/>
                <a:lumOff val="0"/>
                <a:alphaOff val="-13333"/>
                <a:tint val="86500"/>
              </a:schemeClr>
            </a:gs>
            <a:gs pos="46750">
              <a:schemeClr val="accent1">
                <a:alpha val="90000"/>
                <a:hueOff val="0"/>
                <a:satOff val="0"/>
                <a:lumOff val="0"/>
                <a:alphaOff val="-13333"/>
                <a:tint val="71000"/>
                <a:satMod val="112000"/>
              </a:schemeClr>
            </a:gs>
            <a:gs pos="53000">
              <a:schemeClr val="accent1">
                <a:alpha val="90000"/>
                <a:hueOff val="0"/>
                <a:satOff val="0"/>
                <a:lumOff val="0"/>
                <a:alphaOff val="-13333"/>
                <a:tint val="71000"/>
                <a:satMod val="112000"/>
              </a:schemeClr>
            </a:gs>
            <a:gs pos="68000">
              <a:schemeClr val="accent1">
                <a:alpha val="90000"/>
                <a:hueOff val="0"/>
                <a:satOff val="0"/>
                <a:lumOff val="0"/>
                <a:alphaOff val="-13333"/>
                <a:tint val="86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268288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0" kern="1200" noProof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Якщо значення параметра циклу більше, ніж його кінцеве значення, то цикл завершується. Інакше виконується п. 3.</a:t>
          </a:r>
          <a:endParaRPr lang="uk-UA" sz="1800" b="1" i="0" kern="1200" noProof="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sp:txBody>
      <dsp:txXfrm>
        <a:off x="972467" y="1663931"/>
        <a:ext cx="3052071" cy="1291572"/>
      </dsp:txXfrm>
    </dsp:sp>
    <dsp:sp modelId="{BE180175-F3B8-400B-916F-3ECC91D16A62}">
      <dsp:nvSpPr>
        <dsp:cNvPr id="0" name=""/>
        <dsp:cNvSpPr/>
      </dsp:nvSpPr>
      <dsp:spPr>
        <a:xfrm rot="17084378">
          <a:off x="4956243" y="889573"/>
          <a:ext cx="1685921" cy="170721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5168"/>
                <a:satOff val="5808"/>
                <a:lumOff val="9186"/>
                <a:alphaOff val="0"/>
                <a:shade val="60000"/>
              </a:schemeClr>
            </a:gs>
            <a:gs pos="33000">
              <a:schemeClr val="accent1">
                <a:shade val="90000"/>
                <a:hueOff val="5168"/>
                <a:satOff val="5808"/>
                <a:lumOff val="9186"/>
                <a:alphaOff val="0"/>
                <a:tint val="86500"/>
              </a:schemeClr>
            </a:gs>
            <a:gs pos="46750">
              <a:schemeClr val="accent1">
                <a:shade val="90000"/>
                <a:hueOff val="5168"/>
                <a:satOff val="5808"/>
                <a:lumOff val="9186"/>
                <a:alphaOff val="0"/>
                <a:tint val="71000"/>
                <a:satMod val="112000"/>
              </a:schemeClr>
            </a:gs>
            <a:gs pos="53000">
              <a:schemeClr val="accent1">
                <a:shade val="90000"/>
                <a:hueOff val="5168"/>
                <a:satOff val="5808"/>
                <a:lumOff val="9186"/>
                <a:alphaOff val="0"/>
                <a:tint val="71000"/>
                <a:satMod val="112000"/>
              </a:schemeClr>
            </a:gs>
            <a:gs pos="68000">
              <a:schemeClr val="accent1">
                <a:shade val="90000"/>
                <a:hueOff val="5168"/>
                <a:satOff val="5808"/>
                <a:lumOff val="9186"/>
                <a:alphaOff val="0"/>
                <a:tint val="86000"/>
              </a:schemeClr>
            </a:gs>
            <a:gs pos="100000">
              <a:schemeClr val="accent1">
                <a:shade val="90000"/>
                <a:hueOff val="5168"/>
                <a:satOff val="5808"/>
                <a:lumOff val="9186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BC19A5-1151-46B2-9A8A-71303CD8AC9F}">
      <dsp:nvSpPr>
        <dsp:cNvPr id="0" name=""/>
        <dsp:cNvSpPr/>
      </dsp:nvSpPr>
      <dsp:spPr>
        <a:xfrm>
          <a:off x="4305862" y="1047035"/>
          <a:ext cx="3672346" cy="2066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hade val="60000"/>
              </a:schemeClr>
            </a:gs>
            <a:gs pos="33000">
              <a:schemeClr val="accent1">
                <a:alpha val="90000"/>
                <a:hueOff val="0"/>
                <a:satOff val="0"/>
                <a:lumOff val="0"/>
                <a:alphaOff val="-26667"/>
                <a:tint val="86500"/>
              </a:schemeClr>
            </a:gs>
            <a:gs pos="46750">
              <a:schemeClr val="accent1">
                <a:alpha val="90000"/>
                <a:hueOff val="0"/>
                <a:satOff val="0"/>
                <a:lumOff val="0"/>
                <a:alphaOff val="-26667"/>
                <a:tint val="71000"/>
                <a:satMod val="112000"/>
              </a:schemeClr>
            </a:gs>
            <a:gs pos="53000">
              <a:schemeClr val="accent1">
                <a:alpha val="90000"/>
                <a:hueOff val="0"/>
                <a:satOff val="0"/>
                <a:lumOff val="0"/>
                <a:alphaOff val="-26667"/>
                <a:tint val="71000"/>
                <a:satMod val="112000"/>
              </a:schemeClr>
            </a:gs>
            <a:gs pos="68000">
              <a:schemeClr val="accent1">
                <a:alpha val="90000"/>
                <a:hueOff val="0"/>
                <a:satOff val="0"/>
                <a:lumOff val="0"/>
                <a:alphaOff val="-26667"/>
                <a:tint val="86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0" kern="1200" noProof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Значення параметра циклу i змінюється на відповідне наступне значення, і здійснюється перехід до п 2. і т.д.</a:t>
          </a:r>
          <a:endParaRPr lang="uk-UA" sz="1800" b="1" i="0" kern="1200" noProof="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sp:txBody>
      <dsp:txXfrm>
        <a:off x="4366381" y="1107554"/>
        <a:ext cx="3551308" cy="1945223"/>
      </dsp:txXfrm>
    </dsp:sp>
    <dsp:sp modelId="{59CACD13-5613-4259-B546-5E9D0DE358F1}">
      <dsp:nvSpPr>
        <dsp:cNvPr id="0" name=""/>
        <dsp:cNvSpPr/>
      </dsp:nvSpPr>
      <dsp:spPr>
        <a:xfrm>
          <a:off x="4654388" y="0"/>
          <a:ext cx="3865033" cy="8994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0000"/>
              </a:schemeClr>
            </a:gs>
            <a:gs pos="33000">
              <a:schemeClr val="accent1">
                <a:alpha val="90000"/>
                <a:hueOff val="0"/>
                <a:satOff val="0"/>
                <a:lumOff val="0"/>
                <a:alphaOff val="-40000"/>
                <a:tint val="86500"/>
              </a:schemeClr>
            </a:gs>
            <a:gs pos="46750">
              <a:schemeClr val="accent1">
                <a:alpha val="90000"/>
                <a:hueOff val="0"/>
                <a:satOff val="0"/>
                <a:lumOff val="0"/>
                <a:alphaOff val="-40000"/>
                <a:tint val="71000"/>
                <a:satMod val="112000"/>
              </a:schemeClr>
            </a:gs>
            <a:gs pos="53000">
              <a:schemeClr val="accent1">
                <a:alpha val="90000"/>
                <a:hueOff val="0"/>
                <a:satOff val="0"/>
                <a:lumOff val="0"/>
                <a:alphaOff val="-40000"/>
                <a:tint val="71000"/>
                <a:satMod val="112000"/>
              </a:schemeClr>
            </a:gs>
            <a:gs pos="68000">
              <a:schemeClr val="accent1">
                <a:alpha val="90000"/>
                <a:hueOff val="0"/>
                <a:satOff val="0"/>
                <a:lumOff val="0"/>
                <a:alphaOff val="-40000"/>
                <a:tint val="86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rPr>
            <a:t>Виконується команда</a:t>
          </a:r>
          <a:endParaRPr lang="uk-UA" sz="1800" b="1" i="0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  <a:cs typeface="Calibri" pitchFamily="34" charset="0"/>
          </a:endParaRPr>
        </a:p>
      </dsp:txBody>
      <dsp:txXfrm>
        <a:off x="4680732" y="26344"/>
        <a:ext cx="3812345" cy="846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C93FE9D-78C3-4330-B82A-DDA8F45EE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9457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1 h 154"/>
                  <a:gd name="T2" fmla="*/ 13 w 144"/>
                  <a:gd name="T3" fmla="*/ 31 h 154"/>
                  <a:gd name="T4" fmla="*/ 26 w 144"/>
                  <a:gd name="T5" fmla="*/ 24 h 154"/>
                  <a:gd name="T6" fmla="*/ 14 w 144"/>
                  <a:gd name="T7" fmla="*/ 11 h 154"/>
                  <a:gd name="T8" fmla="*/ 23 w 144"/>
                  <a:gd name="T9" fmla="*/ 7 h 154"/>
                  <a:gd name="T10" fmla="*/ 26 w 144"/>
                  <a:gd name="T11" fmla="*/ 11 h 154"/>
                  <a:gd name="T12" fmla="*/ 32 w 144"/>
                  <a:gd name="T13" fmla="*/ 9 h 154"/>
                  <a:gd name="T14" fmla="*/ 22 w 144"/>
                  <a:gd name="T15" fmla="*/ 0 h 154"/>
                  <a:gd name="T16" fmla="*/ 8 w 144"/>
                  <a:gd name="T17" fmla="*/ 7 h 154"/>
                  <a:gd name="T18" fmla="*/ 20 w 144"/>
                  <a:gd name="T19" fmla="*/ 22 h 154"/>
                  <a:gd name="T20" fmla="*/ 6 w 144"/>
                  <a:gd name="T21" fmla="*/ 20 h 154"/>
                  <a:gd name="T22" fmla="*/ 0 w 144"/>
                  <a:gd name="T23" fmla="*/ 21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</p:grpSp>
      <p:sp>
        <p:nvSpPr>
          <p:cNvPr id="732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7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32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521D076-AE40-4917-B927-0633C3DAC1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82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3C327-EB66-4BFC-8C5B-13497FF7E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56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A631F-1C2F-42EA-947E-C6D6994F8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8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8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3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8DF05-A441-4B9F-B086-06F4A86DE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6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520F5-94C1-46FE-9A6D-734AF3C2E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E3EA3-E88F-4CED-82AE-DD6A270E2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8E1ED-1B47-4DDA-A547-EE4D0B335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99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DE19A-6560-4D71-9FE8-B105DD8A6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18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8AED4-4C30-473B-9BA0-7C8CE1C02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84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285F6-0C96-4668-B6D9-6E8381F57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31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91" y="228601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8" y="228601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C3DEA-006A-4740-9F74-D1C414627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82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9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9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1 h 154"/>
                  <a:gd name="T2" fmla="*/ 13 w 144"/>
                  <a:gd name="T3" fmla="*/ 31 h 154"/>
                  <a:gd name="T4" fmla="*/ 26 w 144"/>
                  <a:gd name="T5" fmla="*/ 24 h 154"/>
                  <a:gd name="T6" fmla="*/ 14 w 144"/>
                  <a:gd name="T7" fmla="*/ 11 h 154"/>
                  <a:gd name="T8" fmla="*/ 23 w 144"/>
                  <a:gd name="T9" fmla="*/ 7 h 154"/>
                  <a:gd name="T10" fmla="*/ 26 w 144"/>
                  <a:gd name="T11" fmla="*/ 11 h 154"/>
                  <a:gd name="T12" fmla="*/ 32 w 144"/>
                  <a:gd name="T13" fmla="*/ 9 h 154"/>
                  <a:gd name="T14" fmla="*/ 22 w 144"/>
                  <a:gd name="T15" fmla="*/ 0 h 154"/>
                  <a:gd name="T16" fmla="*/ 8 w 144"/>
                  <a:gd name="T17" fmla="*/ 7 h 154"/>
                  <a:gd name="T18" fmla="*/ 20 w 144"/>
                  <a:gd name="T19" fmla="*/ 22 h 154"/>
                  <a:gd name="T20" fmla="*/ 6 w 144"/>
                  <a:gd name="T21" fmla="*/ 20 h 154"/>
                  <a:gd name="T22" fmla="*/ 0 w 144"/>
                  <a:gd name="T23" fmla="*/ 21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629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29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</p:grpSp>
      <p:sp>
        <p:nvSpPr>
          <p:cNvPr id="629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9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8" y="6245225"/>
            <a:ext cx="2289175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9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Чашук О.Ф., вчитель інформатики ЗОШ№23, Луцьк</a:t>
            </a:r>
            <a:endParaRPr lang="ru-RU"/>
          </a:p>
        </p:txBody>
      </p:sp>
      <p:sp>
        <p:nvSpPr>
          <p:cNvPr id="630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3" y="6245225"/>
            <a:ext cx="2289175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33196A33-25CF-4793-804C-A2C358ED7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30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1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12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2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19.png"/><Relationship Id="rId3" Type="http://schemas.openxmlformats.org/officeDocument/2006/relationships/image" Target="../media/image25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9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28.png"/><Relationship Id="rId4" Type="http://schemas.openxmlformats.org/officeDocument/2006/relationships/diagramData" Target="../diagrams/data2.xml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11" Type="http://schemas.openxmlformats.org/officeDocument/2006/relationships/image" Target="../media/image6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8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24043718"/>
              </p:ext>
            </p:extLst>
          </p:nvPr>
        </p:nvGraphicFramePr>
        <p:xfrm>
          <a:off x="457200" y="274637"/>
          <a:ext cx="8291264" cy="2650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55674" y="38109"/>
            <a:ext cx="5810067" cy="6819892"/>
            <a:chOff x="3347864" y="16881"/>
            <a:chExt cx="5810067" cy="6819892"/>
          </a:xfrm>
          <a:blipFill>
            <a:blip r:embed="rId7"/>
            <a:stretch>
              <a:fillRect/>
            </a:stretch>
          </a:blipFill>
        </p:grpSpPr>
        <p:pic>
          <p:nvPicPr>
            <p:cNvPr id="6" name="Picture 3" descr="D:\Media\Foto\2012\фотоШкола23\IMG_383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385" y="3198874"/>
              <a:ext cx="5417546" cy="3637899"/>
            </a:xfrm>
            <a:prstGeom prst="rect">
              <a:avLst/>
            </a:prstGeom>
            <a:grpFill/>
            <a:effectLst>
              <a:reflection blurRad="6350" stA="52000" endA="300" endPos="35000" dir="5400000" sy="-100000" algn="bl" rotWithShape="0"/>
              <a:softEdge rad="635000"/>
            </a:effectLst>
            <a:extLst/>
          </p:spPr>
        </p:pic>
        <p:pic>
          <p:nvPicPr>
            <p:cNvPr id="7" name="Picture 2" descr="/Files/images/&amp;Jukcy;&amp;dcy;&amp;icy;&amp;ncy;&amp;acy;_&amp;Ucy;&amp;kcy;&amp;rcy;&amp;acy;&amp;yicy;&amp;ncy;&amp;acy;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6881"/>
              <a:ext cx="5639022" cy="3710451"/>
            </a:xfrm>
            <a:prstGeom prst="rect">
              <a:avLst/>
            </a:prstGeom>
            <a:grpFill/>
            <a:effectLst>
              <a:softEdge rad="635000"/>
            </a:effectLst>
            <a:extLst/>
          </p:spPr>
        </p:pic>
      </p:grpSp>
      <p:pic>
        <p:nvPicPr>
          <p:cNvPr id="10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15416"/>
            <a:ext cx="4452493" cy="50405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3821"/>
            <a:ext cx="4608512" cy="37489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77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65" y="585543"/>
            <a:ext cx="8995731" cy="2911523"/>
          </a:xfrm>
          <a:prstGeom prst="snip2DiagRect">
            <a:avLst/>
          </a:prstGeom>
          <a:solidFill>
            <a:schemeClr val="bg1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>
            <a:bevelT prst="relaxedInset"/>
          </a:sp3d>
        </p:spPr>
        <p:txBody>
          <a:bodyPr anchor="t">
            <a:norm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uk-UA" b="1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z="800" dirty="0" smtClean="0">
                <a:solidFill>
                  <a:schemeClr val="tx2">
                    <a:lumMod val="10000"/>
                    <a:lumOff val="90000"/>
                  </a:schemeClr>
                </a:solidFill>
                <a:effectLst/>
              </a:rPr>
              <a:t>Чашук О.Ф., вчитель інформатики ЗОШ№23, Луцьк</a:t>
            </a:r>
            <a:endParaRPr lang="uk-UA" sz="800" dirty="0">
              <a:solidFill>
                <a:schemeClr val="tx2">
                  <a:lumMod val="10000"/>
                  <a:lumOff val="90000"/>
                </a:schemeClr>
              </a:solidFill>
              <a:effectLst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134417" y="22447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43643" y="18692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61048"/>
            <a:ext cx="4752528" cy="202321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353" y="3020544"/>
            <a:ext cx="2520280" cy="16810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06" y="866022"/>
            <a:ext cx="8703974" cy="24909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2905589" cy="191157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001" y="3934469"/>
            <a:ext cx="2915285" cy="239749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Результат пошуку зображень за запитом &quot;архітектура комп’ютера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55" y="3861048"/>
            <a:ext cx="5043922" cy="322934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89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95288" y="2602794"/>
            <a:ext cx="8423166" cy="4282591"/>
            <a:chOff x="395288" y="2602793"/>
            <a:chExt cx="8423166" cy="4282591"/>
          </a:xfrm>
        </p:grpSpPr>
        <p:sp>
          <p:nvSpPr>
            <p:cNvPr id="3" name="Полилиния 2"/>
            <p:cNvSpPr/>
            <p:nvPr/>
          </p:nvSpPr>
          <p:spPr>
            <a:xfrm>
              <a:off x="395288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15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/>
              <a:r>
                <a:rPr lang="uk-UA" sz="2800" b="1" dirty="0" smtClean="0">
                  <a:latin typeface="Calibri" pitchFamily="34" charset="0"/>
                  <a:cs typeface="Calibri" pitchFamily="34" charset="0"/>
                </a:rPr>
                <a:t>Як</a:t>
              </a:r>
              <a:r>
                <a:rPr lang="en-US" sz="2800" b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ru-RU" sz="2800" b="1" dirty="0" err="1" smtClean="0">
                  <a:latin typeface="Calibri" pitchFamily="34" charset="0"/>
                  <a:cs typeface="Calibri" pitchFamily="34" charset="0"/>
                </a:rPr>
                <a:t>описують</a:t>
              </a:r>
              <a:r>
                <a:rPr lang="ru-RU" sz="2800" b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ru-RU" sz="3000" b="1" dirty="0">
                  <a:latin typeface="Calibri" pitchFamily="34" charset="0"/>
                  <a:cs typeface="Calibri" pitchFamily="34" charset="0"/>
                </a:rPr>
                <a:t>цикл</a:t>
              </a:r>
            </a:p>
            <a:p>
              <a:pPr algn="ctr"/>
              <a:r>
                <a:rPr lang="uk-UA" sz="2800" b="1" dirty="0">
                  <a:latin typeface="Calibri" pitchFamily="34" charset="0"/>
                  <a:cs typeface="Calibri" pitchFamily="34" charset="0"/>
                </a:rPr>
                <a:t>із </a:t>
              </a:r>
              <a:r>
                <a:rPr lang="uk-UA" sz="3000" b="1" dirty="0">
                  <a:latin typeface="Calibri" pitchFamily="34" charset="0"/>
                  <a:cs typeface="Calibri" pitchFamily="34" charset="0"/>
                </a:rPr>
                <a:t>параметром</a:t>
              </a:r>
              <a:endParaRPr lang="uk-UA" sz="3000" b="1" kern="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 rot="19192771">
              <a:off x="1629991" y="3329791"/>
              <a:ext cx="286221" cy="415971"/>
            </a:xfrm>
            <a:prstGeom prst="ellips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152400"/>
          </p:spPr>
          <p:style>
            <a:lnRef idx="0">
              <a:scrgbClr r="0" g="0" b="0"/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Полилиния 4"/>
            <p:cNvSpPr/>
            <p:nvPr/>
          </p:nvSpPr>
          <p:spPr>
            <a:xfrm>
              <a:off x="3231710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807650" rIns="156464" bIns="982058" numCol="1" spcCol="1270" anchor="ctr" anchorCtr="0">
              <a:noAutofit/>
            </a:bodyPr>
            <a:lstStyle/>
            <a:p>
              <a:pPr algn="ctr"/>
              <a:r>
                <a:rPr lang="uk-UA" sz="2600" b="1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Як описати алгоритмічну структуру</a:t>
              </a:r>
              <a:r>
                <a:rPr lang="en-US" sz="2600" b="1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uk-UA" sz="2600" b="1" dirty="0" smtClean="0">
                  <a:solidFill>
                    <a:srgbClr val="000066"/>
                  </a:solidFill>
                  <a:latin typeface="Calibri" pitchFamily="34" charset="0"/>
                  <a:cs typeface="Calibri" pitchFamily="34" charset="0"/>
                </a:rPr>
                <a:t>повторення</a:t>
              </a:r>
            </a:p>
          </p:txBody>
        </p:sp>
        <p:sp>
          <p:nvSpPr>
            <p:cNvPr id="6" name="Овал 5"/>
            <p:cNvSpPr/>
            <p:nvPr/>
          </p:nvSpPr>
          <p:spPr>
            <a:xfrm flipH="1" flipV="1">
              <a:off x="4407949" y="3368706"/>
              <a:ext cx="373028" cy="108553"/>
            </a:xfrm>
            <a:prstGeom prst="ellipse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z="152400" extrusionH="107950" prstMaterial="plastic">
              <a:bevelT w="82550" h="63500" prst="divot"/>
              <a:bevelB/>
            </a:sp3d>
          </p:spPr>
          <p:style>
            <a:lnRef idx="0">
              <a:scrgbClr r="0" g="0" b="0"/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6066364" y="2602793"/>
              <a:ext cx="2752090" cy="4127966"/>
            </a:xfrm>
            <a:custGeom>
              <a:avLst/>
              <a:gdLst>
                <a:gd name="connsiteX0" fmla="*/ 0 w 2752090"/>
                <a:gd name="connsiteY0" fmla="*/ 275209 h 4127966"/>
                <a:gd name="connsiteX1" fmla="*/ 275209 w 2752090"/>
                <a:gd name="connsiteY1" fmla="*/ 0 h 4127966"/>
                <a:gd name="connsiteX2" fmla="*/ 2476881 w 2752090"/>
                <a:gd name="connsiteY2" fmla="*/ 0 h 4127966"/>
                <a:gd name="connsiteX3" fmla="*/ 2752090 w 2752090"/>
                <a:gd name="connsiteY3" fmla="*/ 275209 h 4127966"/>
                <a:gd name="connsiteX4" fmla="*/ 2752090 w 2752090"/>
                <a:gd name="connsiteY4" fmla="*/ 3852757 h 4127966"/>
                <a:gd name="connsiteX5" fmla="*/ 2476881 w 2752090"/>
                <a:gd name="connsiteY5" fmla="*/ 4127966 h 4127966"/>
                <a:gd name="connsiteX6" fmla="*/ 275209 w 2752090"/>
                <a:gd name="connsiteY6" fmla="*/ 4127966 h 4127966"/>
                <a:gd name="connsiteX7" fmla="*/ 0 w 2752090"/>
                <a:gd name="connsiteY7" fmla="*/ 3852757 h 4127966"/>
                <a:gd name="connsiteX8" fmla="*/ 0 w 2752090"/>
                <a:gd name="connsiteY8" fmla="*/ 275209 h 412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090" h="4127966">
                  <a:moveTo>
                    <a:pt x="0" y="275209"/>
                  </a:moveTo>
                  <a:cubicBezTo>
                    <a:pt x="0" y="123215"/>
                    <a:pt x="123215" y="0"/>
                    <a:pt x="275209" y="0"/>
                  </a:cubicBezTo>
                  <a:lnTo>
                    <a:pt x="2476881" y="0"/>
                  </a:lnTo>
                  <a:cubicBezTo>
                    <a:pt x="2628875" y="0"/>
                    <a:pt x="2752090" y="123215"/>
                    <a:pt x="2752090" y="275209"/>
                  </a:cubicBezTo>
                  <a:lnTo>
                    <a:pt x="2752090" y="3852757"/>
                  </a:lnTo>
                  <a:cubicBezTo>
                    <a:pt x="2752090" y="4004751"/>
                    <a:pt x="2628875" y="4127966"/>
                    <a:pt x="2476881" y="4127966"/>
                  </a:cubicBezTo>
                  <a:lnTo>
                    <a:pt x="275209" y="4127966"/>
                  </a:lnTo>
                  <a:cubicBezTo>
                    <a:pt x="123215" y="4127966"/>
                    <a:pt x="0" y="4004751"/>
                    <a:pt x="0" y="3852757"/>
                  </a:cubicBezTo>
                  <a:lnTo>
                    <a:pt x="0" y="27520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9CCFF">
                    <a:shade val="30000"/>
                    <a:satMod val="115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821874" rIns="170688" bIns="996282" numCol="1" spcCol="1270" anchor="ctr" anchorCtr="0">
              <a:noAutofit/>
            </a:bodyPr>
            <a:lstStyle/>
            <a:p>
              <a:pPr algn="ctr"/>
              <a:r>
                <a:rPr lang="uk-UA" sz="2800" b="1" dirty="0" smtClean="0">
                  <a:solidFill>
                    <a:srgbClr val="003300"/>
                  </a:solidFill>
                  <a:latin typeface="Calibri" pitchFamily="34" charset="0"/>
                  <a:cs typeface="Calibri" pitchFamily="34" charset="0"/>
                </a:rPr>
                <a:t>Як керувати виконанням повторень у мові програмування</a:t>
              </a:r>
              <a:endParaRPr lang="uk-UA" sz="2600" b="1" kern="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flipH="1">
              <a:off x="7272095" y="3477266"/>
              <a:ext cx="340629" cy="121020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Двойная стрелка влево/вправо 8"/>
            <p:cNvSpPr/>
            <p:nvPr/>
          </p:nvSpPr>
          <p:spPr>
            <a:xfrm>
              <a:off x="820491" y="6266190"/>
              <a:ext cx="7750941" cy="619194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5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152400">
              <a:bevelT w="190500" h="38100"/>
            </a:sp3d>
          </p:spPr>
          <p:style>
            <a:lnRef idx="0">
              <a:scrgbClr r="0" g="0" b="0"/>
            </a:lnRef>
            <a:fill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2119869" y="1634640"/>
            <a:ext cx="5152229" cy="1095394"/>
          </a:xfrm>
          <a:prstGeom prst="downArrowCallou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36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48688" y="236944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41087" y="230306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49" y="236944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64">
            <a:off x="7040951" y="3043303"/>
            <a:ext cx="838398" cy="759357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88684"/>
            <a:ext cx="5973279" cy="936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75" y="88684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64" flipH="1">
            <a:off x="1191463" y="2902714"/>
            <a:ext cx="888181" cy="804447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309" y="1673110"/>
            <a:ext cx="4680085" cy="523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16" y="3171815"/>
            <a:ext cx="959877" cy="502336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25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55447" y="586724"/>
            <a:ext cx="8881049" cy="3346332"/>
          </a:xfrm>
          <a:prstGeom prst="snip2Diag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23000">
                <a:srgbClr val="CCFF66">
                  <a:shade val="67500"/>
                  <a:satMod val="115000"/>
                  <a:lumMod val="23000"/>
                  <a:lumOff val="77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26696" y="45470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527440" y="414463"/>
            <a:ext cx="487124" cy="517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6" y="5964561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88684"/>
            <a:ext cx="5973279" cy="936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083654"/>
            <a:ext cx="2520280" cy="16810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7" y="8210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104" y="4020988"/>
            <a:ext cx="3600400" cy="240143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633" y="-55588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752" y="6008264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1008451" y="369688"/>
            <a:ext cx="528973" cy="56203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66" y="4711757"/>
            <a:ext cx="1421262" cy="743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490" y="4685529"/>
            <a:ext cx="1421262" cy="743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95" y="1319493"/>
            <a:ext cx="8609861" cy="23255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01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80928"/>
            <a:ext cx="7312620" cy="3113088"/>
          </a:xfrm>
          <a:prstGeom prst="rect">
            <a:avLst/>
          </a:prstGeom>
          <a:noFill/>
          <a:effectLst>
            <a:softEdge rad="1079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990745" y="1340768"/>
            <a:ext cx="4258226" cy="797400"/>
            <a:chOff x="54" y="227178"/>
            <a:chExt cx="5256022" cy="797400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Прямоугольник 6"/>
            <p:cNvSpPr/>
            <p:nvPr/>
          </p:nvSpPr>
          <p:spPr>
            <a:xfrm>
              <a:off x="54" y="227178"/>
              <a:ext cx="5256022" cy="797400"/>
            </a:xfrm>
            <a:prstGeom prst="round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54" y="227178"/>
              <a:ext cx="5256022" cy="797400"/>
            </a:xfrm>
            <a:prstGeom prst="round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56032" tIns="146304" rIns="256032" bIns="146304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600" b="1" i="1" kern="1200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Повторюємо:</a:t>
              </a:r>
              <a:endParaRPr lang="uk-UA" sz="3600" b="1" i="1" kern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4102" name="Picture 6" descr="Результат пошуку зображень за запитом &quot;пригадайте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75" y="1124744"/>
            <a:ext cx="1371588" cy="13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6957392" y="1124744"/>
            <a:ext cx="1982745" cy="1091603"/>
          </a:xfrm>
          <a:prstGeom prst="cloudCallout">
            <a:avLst>
              <a:gd name="adj1" fmla="val -94787"/>
              <a:gd name="adj2" fmla="val -9853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Загнутый угол 3"/>
          <p:cNvSpPr/>
          <p:nvPr/>
        </p:nvSpPr>
        <p:spPr>
          <a:xfrm>
            <a:off x="360899" y="2556332"/>
            <a:ext cx="8579237" cy="991731"/>
          </a:xfrm>
          <a:prstGeom prst="foldedCorner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buClr>
                <a:srgbClr val="000099"/>
              </a:buClr>
              <a:defRPr/>
            </a:pP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Для того щоб описати повторення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визначену кількість разів</a:t>
            </a: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використовують оператор </a:t>
            </a:r>
            <a:r>
              <a:rPr lang="uk-UA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циклу з лічильником</a:t>
            </a:r>
            <a:r>
              <a:rPr lang="uk-UA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uk-UA" sz="24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21" y="4730264"/>
            <a:ext cx="1814365" cy="12700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677" y="4233733"/>
            <a:ext cx="4100513" cy="2340293"/>
          </a:xfrm>
          <a:prstGeom prst="rect">
            <a:avLst/>
          </a:prstGeom>
        </p:spPr>
      </p:pic>
      <p:sp>
        <p:nvSpPr>
          <p:cNvPr id="21" name="Прямокутник 19"/>
          <p:cNvSpPr/>
          <p:nvPr/>
        </p:nvSpPr>
        <p:spPr>
          <a:xfrm>
            <a:off x="2813637" y="4337472"/>
            <a:ext cx="2673382" cy="785585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2" name="TextBox 21"/>
          <p:cNvSpPr txBox="1"/>
          <p:nvPr/>
        </p:nvSpPr>
        <p:spPr>
          <a:xfrm>
            <a:off x="490821" y="3681202"/>
            <a:ext cx="1990694" cy="919401"/>
          </a:xfrm>
          <a:prstGeom prst="wedgeRoundRectCallout">
            <a:avLst>
              <a:gd name="adj1" fmla="val 78576"/>
              <a:gd name="adj2" fmla="val 77344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Заголовок циклу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24351" y="3681201"/>
            <a:ext cx="1815785" cy="919401"/>
          </a:xfrm>
          <a:prstGeom prst="wedgeRoundRectCallout">
            <a:avLst>
              <a:gd name="adj1" fmla="val -104765"/>
              <a:gd name="adj2" fmla="val 58343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Параметр циклу</a:t>
            </a:r>
          </a:p>
        </p:txBody>
      </p:sp>
      <p:sp>
        <p:nvSpPr>
          <p:cNvPr id="24" name="Прямокутник 22"/>
          <p:cNvSpPr/>
          <p:nvPr/>
        </p:nvSpPr>
        <p:spPr>
          <a:xfrm>
            <a:off x="3391486" y="5123057"/>
            <a:ext cx="3197258" cy="400051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5" name="TextBox 24"/>
          <p:cNvSpPr txBox="1"/>
          <p:nvPr/>
        </p:nvSpPr>
        <p:spPr>
          <a:xfrm>
            <a:off x="427275" y="6102911"/>
            <a:ext cx="2054240" cy="510778"/>
          </a:xfrm>
          <a:prstGeom prst="wedgeRoundRectCallout">
            <a:avLst>
              <a:gd name="adj1" fmla="val 111377"/>
              <a:gd name="adj2" fmla="val -191336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Тіло циклу</a:t>
            </a: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581" y="4768851"/>
            <a:ext cx="1814365" cy="12700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05" y="-9141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877" y="75293"/>
            <a:ext cx="5973279" cy="936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32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8174" y="1820712"/>
            <a:ext cx="8546425" cy="4331009"/>
          </a:xfrm>
          <a:prstGeom prst="plaqu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  <a:defRPr/>
            </a:pPr>
            <a:endParaRPr lang="uk-UA" sz="21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98923" y="1087050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05174" y="741133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лічильником</a:t>
            </a:r>
            <a:r>
              <a:rPr lang="en-US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параметром</a:t>
            </a:r>
            <a:r>
              <a:rPr lang="en-US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олилиния 10"/>
          <p:cNvSpPr/>
          <p:nvPr/>
        </p:nvSpPr>
        <p:spPr>
          <a:xfrm>
            <a:off x="1118840" y="1916832"/>
            <a:ext cx="6908734" cy="600913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20044" y="0"/>
                  <a:pt x="21600" y="4835"/>
                  <a:pt x="21600" y="10800"/>
                </a:cubicBezTo>
                <a:cubicBezTo>
                  <a:pt x="21600" y="16765"/>
                  <a:pt x="20044" y="21600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7488" tIns="181756" rIns="447488" bIns="181756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Aft>
                <a:spcPct val="35000"/>
              </a:spcAft>
            </a:pP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У мові програмування 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цикл </a:t>
            </a: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із лічильником описується оператором </a:t>
            </a:r>
            <a:r>
              <a:rPr lang="uk-UA" sz="20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...</a:t>
            </a:r>
            <a:endParaRPr lang="uk-UA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4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02" y="2001539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76" y="1995189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 rot="5400000">
            <a:off x="4307510" y="-1309014"/>
            <a:ext cx="459581" cy="8152350"/>
          </a:xfrm>
          <a:prstGeom prst="stripedRightArrow">
            <a:avLst>
              <a:gd name="adj1" fmla="val 48764"/>
              <a:gd name="adj2" fmla="val 59519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uk-UA" sz="8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3526" y="3584779"/>
            <a:ext cx="8014505" cy="1490543"/>
          </a:xfrm>
          <a:prstGeom prst="hexagon">
            <a:avLst/>
          </a:prstGeom>
          <a:solidFill>
            <a:srgbClr val="FFFF99"/>
          </a:solidFill>
          <a:ln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189" algn="ctr">
              <a:defRPr/>
            </a:pPr>
            <a:r>
              <a:rPr lang="en-US" sz="4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for 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 </a:t>
            </a:r>
            <a:r>
              <a:rPr lang="en-US" sz="4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 &lt;</a:t>
            </a:r>
            <a:r>
              <a:rPr lang="uk-UA" sz="4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діапазон&gt;:</a:t>
            </a:r>
          </a:p>
          <a:p>
            <a:pPr lvl="0" indent="457189" algn="ctr">
              <a:defRPr/>
            </a:pPr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uk-UA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команда</a:t>
            </a:r>
            <a:r>
              <a:rPr lang="en-US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&gt;;</a:t>
            </a:r>
            <a:endParaRPr lang="uk-UA" sz="32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9436" y="2976831"/>
            <a:ext cx="2050704" cy="442674"/>
          </a:xfrm>
          <a:prstGeom prst="wedgeRoundRectCallout">
            <a:avLst>
              <a:gd name="adj1" fmla="val 77282"/>
              <a:gd name="adj2" fmla="val 175030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Параметр циклу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50771" y="5303816"/>
            <a:ext cx="2962132" cy="442674"/>
          </a:xfrm>
          <a:prstGeom prst="wedgeRoundRectCallout">
            <a:avLst>
              <a:gd name="adj1" fmla="val -45270"/>
              <a:gd name="adj2" fmla="val -169871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Тіло циклу</a:t>
            </a:r>
            <a:endParaRPr lang="uk-UA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32517" y="3820362"/>
            <a:ext cx="792088" cy="792088"/>
            <a:chOff x="-2068157" y="4411751"/>
            <a:chExt cx="1584176" cy="1375650"/>
          </a:xfrm>
        </p:grpSpPr>
        <p:pic>
          <p:nvPicPr>
            <p:cNvPr id="34" name="Picture 2" descr="Результат пошуку зображень за запитом &quot;цикл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68157" y="4411751"/>
              <a:ext cx="1584176" cy="137565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0688" y="4847101"/>
              <a:ext cx="689238" cy="533968"/>
            </a:xfrm>
            <a:prstGeom prst="rect">
              <a:avLst/>
            </a:prstGeom>
            <a:noFill/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Группа 37"/>
          <p:cNvGrpSpPr/>
          <p:nvPr/>
        </p:nvGrpSpPr>
        <p:grpSpPr>
          <a:xfrm>
            <a:off x="7596337" y="3971612"/>
            <a:ext cx="792088" cy="792088"/>
            <a:chOff x="-2068157" y="4411751"/>
            <a:chExt cx="1584176" cy="1375650"/>
          </a:xfrm>
        </p:grpSpPr>
        <p:pic>
          <p:nvPicPr>
            <p:cNvPr id="39" name="Picture 2" descr="Результат пошуку зображень за запитом &quot;цикл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68157" y="4411751"/>
              <a:ext cx="1584176" cy="137565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0688" y="4847101"/>
              <a:ext cx="689238" cy="533968"/>
            </a:xfrm>
            <a:prstGeom prst="rect">
              <a:avLst/>
            </a:prstGeom>
            <a:noFill/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1777763" y="5723964"/>
            <a:ext cx="5596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mtClean="0">
                <a:latin typeface="Calibri" pitchFamily="34" charset="0"/>
                <a:cs typeface="Calibri" pitchFamily="34" charset="0"/>
              </a:rPr>
              <a:t>зміна значення параметра здійснюється автоматично</a:t>
            </a:r>
            <a:endParaRPr lang="uk-UA" b="1" ker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04990" y="65018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2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" y="-31128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06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  <p:bldP spid="28" grpId="0" animBg="1"/>
      <p:bldP spid="37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8174" y="1820712"/>
            <a:ext cx="8546425" cy="4331009"/>
          </a:xfrm>
          <a:prstGeom prst="plaqu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  <a:defRPr/>
            </a:pPr>
            <a:endParaRPr lang="uk-UA" sz="21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98923" y="1087050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05174" y="741133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лічильником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олилиния 10"/>
          <p:cNvSpPr/>
          <p:nvPr/>
        </p:nvSpPr>
        <p:spPr>
          <a:xfrm>
            <a:off x="1118840" y="1916832"/>
            <a:ext cx="6908734" cy="600913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20044" y="0"/>
                  <a:pt x="21600" y="4835"/>
                  <a:pt x="21600" y="10800"/>
                </a:cubicBezTo>
                <a:cubicBezTo>
                  <a:pt x="21600" y="16765"/>
                  <a:pt x="20044" y="21600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7488" tIns="181756" rIns="447488" bIns="181756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Величина параметра циклу, його початкового та кінцевого значень можуть бути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uk-UA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4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02" y="2001539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76" y="1995189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 rot="5400000">
            <a:off x="4307510" y="-1309014"/>
            <a:ext cx="459581" cy="8152350"/>
          </a:xfrm>
          <a:prstGeom prst="stripedRightArrow">
            <a:avLst>
              <a:gd name="adj1" fmla="val 48764"/>
              <a:gd name="adj2" fmla="val 59519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uk-UA" sz="8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923" y="3288526"/>
            <a:ext cx="1186643" cy="100456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олилиния 31"/>
          <p:cNvSpPr/>
          <p:nvPr/>
        </p:nvSpPr>
        <p:spPr>
          <a:xfrm>
            <a:off x="305176" y="3068960"/>
            <a:ext cx="3690759" cy="143783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1667" y="0"/>
                </a:moveTo>
                <a:lnTo>
                  <a:pt x="10000" y="0"/>
                </a:lnTo>
                <a:cubicBezTo>
                  <a:pt x="9079" y="0"/>
                  <a:pt x="8333" y="2239"/>
                  <a:pt x="8333" y="5000"/>
                </a:cubicBezTo>
                <a:cubicBezTo>
                  <a:pt x="8333" y="7761"/>
                  <a:pt x="9079" y="10000"/>
                  <a:pt x="10000" y="10000"/>
                </a:cubicBezTo>
                <a:lnTo>
                  <a:pt x="1667" y="10000"/>
                </a:lnTo>
                <a:cubicBezTo>
                  <a:pt x="746" y="10000"/>
                  <a:pt x="0" y="7761"/>
                  <a:pt x="0" y="5000"/>
                </a:cubicBezTo>
                <a:cubicBezTo>
                  <a:pt x="0" y="2239"/>
                  <a:pt x="746" y="0"/>
                  <a:pt x="1667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2153" tIns="91440" rIns="662153" bIns="91440" numCol="1" spcCol="1270" anchor="ctr" anchorCtr="0">
            <a:noAutofit/>
          </a:bodyPr>
          <a:lstStyle/>
          <a:p>
            <a:pPr lvl="0" algn="ctr">
              <a:defRPr/>
            </a:pPr>
            <a:r>
              <a:rPr lang="uk-UA" sz="36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Цілими</a:t>
            </a:r>
            <a:endParaRPr lang="en-US" sz="36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0" algn="ctr">
              <a:defRPr/>
            </a:pPr>
            <a:r>
              <a:rPr lang="uk-UA" sz="36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числами</a:t>
            </a:r>
            <a:endParaRPr lang="uk-UA" sz="36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 flipH="1">
            <a:off x="4537300" y="3057662"/>
            <a:ext cx="4205876" cy="143783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1667" y="0"/>
                </a:moveTo>
                <a:lnTo>
                  <a:pt x="10000" y="0"/>
                </a:lnTo>
                <a:cubicBezTo>
                  <a:pt x="9079" y="0"/>
                  <a:pt x="8333" y="2239"/>
                  <a:pt x="8333" y="5000"/>
                </a:cubicBezTo>
                <a:cubicBezTo>
                  <a:pt x="8333" y="7761"/>
                  <a:pt x="9079" y="10000"/>
                  <a:pt x="10000" y="10000"/>
                </a:cubicBezTo>
                <a:lnTo>
                  <a:pt x="1667" y="10000"/>
                </a:lnTo>
                <a:cubicBezTo>
                  <a:pt x="746" y="10000"/>
                  <a:pt x="0" y="7761"/>
                  <a:pt x="0" y="5000"/>
                </a:cubicBezTo>
                <a:cubicBezTo>
                  <a:pt x="0" y="2239"/>
                  <a:pt x="746" y="0"/>
                  <a:pt x="1667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143" tIns="91440" rIns="711143" bIns="91440" numCol="1" spcCol="1270" anchor="ctr" anchorCtr="0">
            <a:noAutofit/>
          </a:bodyPr>
          <a:lstStyle/>
          <a:p>
            <a:pPr lvl="0" algn="ctr" defTabSz="1066800">
              <a:spcAft>
                <a:spcPts val="0"/>
              </a:spcAft>
            </a:pPr>
            <a:r>
              <a:rPr lang="uk-U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Належати до деякого </a:t>
            </a:r>
            <a:r>
              <a:rPr lang="uk-UA" sz="32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списку</a:t>
            </a:r>
            <a:endParaRPr lang="uk-UA" sz="3200" b="1" kern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326752" y="3380535"/>
            <a:ext cx="792088" cy="792088"/>
            <a:chOff x="-2068157" y="4411751"/>
            <a:chExt cx="1584176" cy="1375650"/>
          </a:xfrm>
        </p:grpSpPr>
        <p:pic>
          <p:nvPicPr>
            <p:cNvPr id="39" name="Picture 2" descr="Результат пошуку зображень за запитом &quot;цикл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68157" y="4411751"/>
              <a:ext cx="1584176" cy="137565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0688" y="4847101"/>
              <a:ext cx="689238" cy="533968"/>
            </a:xfrm>
            <a:prstGeom prst="rect">
              <a:avLst/>
            </a:prstGeom>
            <a:noFill/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Группа 40"/>
          <p:cNvGrpSpPr/>
          <p:nvPr/>
        </p:nvGrpSpPr>
        <p:grpSpPr>
          <a:xfrm>
            <a:off x="7968662" y="3379952"/>
            <a:ext cx="792088" cy="792088"/>
            <a:chOff x="-2068157" y="4411751"/>
            <a:chExt cx="1584176" cy="1375650"/>
          </a:xfrm>
        </p:grpSpPr>
        <p:pic>
          <p:nvPicPr>
            <p:cNvPr id="42" name="Picture 2" descr="Результат пошуку зображень за запитом &quot;цикл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68157" y="4411751"/>
              <a:ext cx="1584176" cy="137565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0688" y="4847101"/>
              <a:ext cx="689238" cy="533968"/>
            </a:xfrm>
            <a:prstGeom prst="rect">
              <a:avLst/>
            </a:prstGeom>
            <a:noFill/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136" y="4653136"/>
            <a:ext cx="1814365" cy="12700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204990" y="65018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5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" y="-31128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41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268760"/>
            <a:ext cx="8881701" cy="5015640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8174" y="1820712"/>
            <a:ext cx="8546425" cy="4331009"/>
          </a:xfrm>
          <a:prstGeom prst="plaqu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  <a:defRPr/>
            </a:pPr>
            <a:endParaRPr lang="uk-UA" sz="21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98923" y="1087050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Вивчаємо</a:t>
            </a:r>
            <a:endParaRPr lang="uk-UA" b="1" spc="-15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05174" y="741133"/>
            <a:ext cx="8611728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лічильником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151554" y="36676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830807" y="448153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олилиния 10"/>
          <p:cNvSpPr/>
          <p:nvPr/>
        </p:nvSpPr>
        <p:spPr>
          <a:xfrm>
            <a:off x="1118840" y="1916832"/>
            <a:ext cx="6908734" cy="600913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20044" y="0"/>
                  <a:pt x="21600" y="4835"/>
                  <a:pt x="21600" y="10800"/>
                </a:cubicBezTo>
                <a:cubicBezTo>
                  <a:pt x="21600" y="16765"/>
                  <a:pt x="20044" y="21600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7488" tIns="181756" rIns="447488" bIns="181756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Aft>
                <a:spcPct val="35000"/>
              </a:spcAft>
            </a:pP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Цикл </a:t>
            </a:r>
            <a:r>
              <a:rPr lang="en-US" sz="2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... </a:t>
            </a:r>
            <a:r>
              <a:rPr lang="uk-UA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виконується за таким алгоритмом</a:t>
            </a:r>
            <a:r>
              <a:rPr lang="uk-UA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uk-UA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4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02" y="2001539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Результат пошуку зображень за запитом &quot;кноп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76" y="1995189"/>
            <a:ext cx="456897" cy="456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34557186"/>
              </p:ext>
            </p:extLst>
          </p:nvPr>
        </p:nvGraphicFramePr>
        <p:xfrm>
          <a:off x="305177" y="2589753"/>
          <a:ext cx="8519422" cy="3431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5" y="2828836"/>
            <a:ext cx="760195" cy="77757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5" y="4527061"/>
            <a:ext cx="826192" cy="8458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890" y="2657664"/>
            <a:ext cx="759628" cy="77287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4148674"/>
            <a:ext cx="828675" cy="8334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204990" y="65018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7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" y="-31128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7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124744"/>
            <a:ext cx="8881701" cy="5159656"/>
          </a:xfrm>
          <a:prstGeom prst="roundRect">
            <a:avLst>
              <a:gd name="adj" fmla="val 9287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682664" y="620688"/>
            <a:ext cx="5645675" cy="660083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2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Цикл з параметром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05177" y="1243911"/>
            <a:ext cx="8443287" cy="600913"/>
            <a:chOff x="1126412" y="1401216"/>
            <a:chExt cx="6908734" cy="600913"/>
          </a:xfrm>
        </p:grpSpPr>
        <p:sp>
          <p:nvSpPr>
            <p:cNvPr id="11" name="Полилиния 10"/>
            <p:cNvSpPr/>
            <p:nvPr/>
          </p:nvSpPr>
          <p:spPr>
            <a:xfrm>
              <a:off x="1126412" y="1401216"/>
              <a:ext cx="6908734" cy="600913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7488" tIns="181756" rIns="447488" bIns="181756" numCol="1" spcCol="1270" anchor="ctr" anchorCtr="0">
              <a:noAutofit/>
            </a:bodyPr>
            <a:lstStyle/>
            <a:p>
              <a:pPr algn="ctr"/>
              <a:r>
                <a:rPr lang="uk-UA" sz="2000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Діапазон значень параметра визначається функцією </a:t>
              </a:r>
              <a:r>
                <a:rPr lang="uk-UA" sz="2400" b="1" dirty="0" err="1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range</a:t>
              </a:r>
              <a:endParaRPr lang="uk-UA" sz="2000" b="1" kern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4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2612" y="1491810"/>
              <a:ext cx="456897" cy="456897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Результат пошуку зображень за запитом &quot;кнопка&quot;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642" y="1473223"/>
              <a:ext cx="456897" cy="456897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1318044" y="130237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10695" y="3146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6696528" y="3146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181331"/>
              </p:ext>
            </p:extLst>
          </p:nvPr>
        </p:nvGraphicFramePr>
        <p:xfrm>
          <a:off x="305178" y="2060848"/>
          <a:ext cx="8587302" cy="39604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862434"/>
                <a:gridCol w="2862434"/>
                <a:gridCol w="2862434"/>
              </a:tblGrid>
              <a:tr h="1286590"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800" b="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range(n)</a:t>
                      </a:r>
                      <a:endParaRPr lang="uk-UA" sz="2800" b="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000" b="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Послідовні значення цілих чисел від 0 до n (не включаючи)</a:t>
                      </a:r>
                      <a:endParaRPr lang="uk-UA" sz="2000" b="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400" b="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range(6)</a:t>
                      </a:r>
                    </a:p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400" b="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0, 1, 2, 3, 4, 5</a:t>
                      </a:r>
                      <a:endParaRPr lang="uk-UA" sz="2400" b="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286590"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80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range(m, n)</a:t>
                      </a:r>
                      <a:endParaRPr lang="uk-UA" sz="280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00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Послідовні значення цілих чисел від m до n (не включаючи)</a:t>
                      </a:r>
                      <a:endParaRPr lang="uk-UA" sz="200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40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range(3,8)</a:t>
                      </a:r>
                    </a:p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40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3, 4, 5, 6, 7</a:t>
                      </a:r>
                      <a:endParaRPr lang="uk-UA" sz="240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387260"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80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range(m, n, k)</a:t>
                      </a:r>
                      <a:endParaRPr lang="uk-UA" sz="280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000" u="none" strike="noStrike" kern="1200" baseline="0" noProof="0" smtClean="0">
                          <a:latin typeface="Calibri" pitchFamily="34" charset="0"/>
                          <a:cs typeface="Calibri" pitchFamily="34" charset="0"/>
                        </a:rPr>
                        <a:t>Послідовні значення цілих чисел від m до n (не включаючи) з кроком k</a:t>
                      </a:r>
                      <a:endParaRPr lang="uk-UA" sz="2000" noProof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400" u="none" strike="noStrike" kern="1200" baseline="0" noProof="0" dirty="0" err="1" smtClean="0">
                          <a:latin typeface="Calibri" pitchFamily="34" charset="0"/>
                          <a:cs typeface="Calibri" pitchFamily="34" charset="0"/>
                        </a:rPr>
                        <a:t>range</a:t>
                      </a:r>
                      <a:r>
                        <a:rPr lang="uk-UA" sz="2400" u="none" strike="noStrike" kern="1200" baseline="0" noProof="0" dirty="0" smtClean="0">
                          <a:latin typeface="Calibri" pitchFamily="34" charset="0"/>
                          <a:cs typeface="Calibri" pitchFamily="34" charset="0"/>
                        </a:rPr>
                        <a:t>(7,16,2)</a:t>
                      </a:r>
                    </a:p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400" u="none" strike="noStrike" kern="1200" baseline="0" noProof="0" dirty="0" smtClean="0">
                          <a:latin typeface="Calibri" pitchFamily="34" charset="0"/>
                          <a:cs typeface="Calibri" pitchFamily="34" charset="0"/>
                        </a:rPr>
                        <a:t>7, 9, 11, 13, 15</a:t>
                      </a:r>
                      <a:endParaRPr lang="uk-UA" sz="2400" noProof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28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" y="-31128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139929" y="1124744"/>
            <a:ext cx="8881701" cy="5159656"/>
          </a:xfrm>
          <a:prstGeom prst="roundRect">
            <a:avLst>
              <a:gd name="adj" fmla="val 9287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177" y="6151722"/>
            <a:ext cx="8716453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9" y="6341257"/>
            <a:ext cx="767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Програмування</a:t>
            </a:r>
            <a:endParaRPr lang="uk-UA" sz="2000" b="1" spc="72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682664" y="597114"/>
            <a:ext cx="5645675" cy="70723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/>
            <a:r>
              <a:rPr lang="uk-UA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Керування виконанням </a:t>
            </a:r>
            <a:r>
              <a:rPr lang="uk-UA" sz="24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повторень</a:t>
            </a:r>
            <a:endParaRPr lang="uk-UA" sz="22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18044" y="44624"/>
            <a:ext cx="6507913" cy="442674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Алгоритми та програми</a:t>
            </a:r>
            <a:endParaRPr lang="uk-UA" sz="2000" b="1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10695" y="3146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6696528" y="3146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" y="-31128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23" y="5356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07964"/>
              </p:ext>
            </p:extLst>
          </p:nvPr>
        </p:nvGraphicFramePr>
        <p:xfrm>
          <a:off x="257734" y="1412776"/>
          <a:ext cx="8562738" cy="46329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907974"/>
                <a:gridCol w="3654764"/>
              </a:tblGrid>
              <a:tr h="1286590">
                <a:tc>
                  <a:txBody>
                    <a:bodyPr/>
                    <a:lstStyle/>
                    <a:p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for i in 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'hello world'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if i == 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'o'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  </a:t>
                      </a:r>
                      <a:r>
                        <a:rPr lang="en-US" sz="2200" b="1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break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print (i * 2, end='')</a:t>
                      </a:r>
                      <a:endParaRPr lang="uk-UA" sz="2200" b="0" noProof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2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hheellll</a:t>
                      </a:r>
                      <a:endParaRPr lang="uk-UA" sz="2200" b="0" noProof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286590">
                <a:tc>
                  <a:txBody>
                    <a:bodyPr/>
                    <a:lstStyle/>
                    <a:p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for i in 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'hello world'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if i == 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'a'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  </a:t>
                      </a:r>
                      <a:r>
                        <a:rPr lang="en-US" sz="2200" b="1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break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</a:t>
                      </a:r>
                      <a:r>
                        <a:rPr lang="en-US" sz="2200" b="1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else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  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print (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</a:t>
                      </a:r>
                      <a:r>
                        <a:rPr lang="uk-UA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такої літери </a:t>
                      </a:r>
                      <a:r>
                        <a:rPr lang="uk-UA" sz="2200" b="0" i="0" u="none" strike="noStrike" kern="1200" baseline="0" dirty="0" err="1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немає'</a:t>
                      </a:r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)</a:t>
                      </a:r>
                      <a:endParaRPr lang="uk-UA" sz="2200" noProof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такої літери немає</a:t>
                      </a:r>
                      <a:endParaRPr lang="uk-UA" sz="2200" noProof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387260">
                <a:tc>
                  <a:txBody>
                    <a:bodyPr/>
                    <a:lstStyle/>
                    <a:p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for i in 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'hello world'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if i == 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'o'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 </a:t>
                      </a:r>
                      <a:r>
                        <a:rPr lang="en-US" sz="2200" b="1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continue</a:t>
                      </a:r>
                    </a:p>
                    <a:p>
                      <a:r>
                        <a:rPr lang="uk-UA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print (i * 2, end=</a:t>
                      </a:r>
                      <a:r>
                        <a:rPr lang="en-US" sz="2200" b="0" i="0" u="none" strike="noStrike" kern="1200" baseline="0" dirty="0" smtClean="0">
                          <a:solidFill>
                            <a:srgbClr val="0033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''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)</a:t>
                      </a:r>
                      <a:endParaRPr lang="uk-UA" sz="2200" noProof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2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hheellll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2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wwrrlldd</a:t>
                      </a:r>
                      <a:endParaRPr lang="uk-UA" sz="2200" noProof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7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49409" y="-1"/>
            <a:ext cx="8229600" cy="8823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/>
              <a:t>Домашнє завдання</a:t>
            </a:r>
            <a:endParaRPr lang="uk-UA" b="1" dirty="0"/>
          </a:p>
        </p:txBody>
      </p:sp>
      <p:sp>
        <p:nvSpPr>
          <p:cNvPr id="3" name="Місце для вмісту 2"/>
          <p:cNvSpPr txBox="1">
            <a:spLocks/>
          </p:cNvSpPr>
          <p:nvPr/>
        </p:nvSpPr>
        <p:spPr>
          <a:xfrm>
            <a:off x="143118" y="830619"/>
            <a:ext cx="8835891" cy="58991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Вивчити §</a:t>
            </a:r>
            <a:r>
              <a:rPr lang="uk-UA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12</a:t>
            </a:r>
            <a:r>
              <a:rPr lang="uk-UA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452438" indent="-452438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Опрацювати  всі запитання з рубрик </a:t>
            </a:r>
          </a:p>
          <a:p>
            <a:pPr marL="1798638" indent="0">
              <a:buNone/>
            </a:pPr>
            <a:endParaRPr lang="en-US" sz="2800" b="1" dirty="0" smtClean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Заповнити </a:t>
            </a:r>
            <a:r>
              <a:rPr lang="uk-UA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словничок </a:t>
            </a:r>
            <a:endParaRPr lang="uk-UA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9" y="5429290"/>
            <a:ext cx="1522128" cy="519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63689" y="5152494"/>
            <a:ext cx="7215320" cy="1377404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300" b="1" dirty="0" smtClean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Циклічний алгоритм, цикл з параметром, алгоритм циклу </a:t>
            </a:r>
            <a:r>
              <a:rPr lang="en-US" sz="2300" b="1" dirty="0" smtClean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for, </a:t>
            </a:r>
            <a:r>
              <a:rPr lang="uk-UA" sz="2300" b="1" dirty="0" smtClean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функція </a:t>
            </a:r>
            <a:r>
              <a:rPr lang="en-US" sz="2300" b="1" dirty="0" smtClean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range</a:t>
            </a:r>
            <a:r>
              <a:rPr lang="uk-UA" sz="2300" b="1" dirty="0" smtClean="0">
                <a:solidFill>
                  <a:schemeClr val="tx1"/>
                </a:solidFill>
                <a:latin typeface="Segoe Print" pitchFamily="2" charset="0"/>
                <a:cs typeface="Calibri" pitchFamily="34" charset="0"/>
              </a:rPr>
              <a:t>, перелічуваний тип</a:t>
            </a:r>
            <a:endParaRPr lang="uk-UA" sz="2300" b="1" dirty="0">
              <a:solidFill>
                <a:schemeClr val="tx1"/>
              </a:solidFill>
              <a:latin typeface="Segoe Print" pitchFamily="2" charset="0"/>
              <a:cs typeface="Calibri" pitchFamily="34" charset="0"/>
            </a:endParaRPr>
          </a:p>
        </p:txBody>
      </p:sp>
      <p:pic>
        <p:nvPicPr>
          <p:cNvPr id="6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8" y="109635"/>
            <a:ext cx="932686" cy="1029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36461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730" y="1274298"/>
            <a:ext cx="2436974" cy="3316032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00391" y="85388"/>
            <a:ext cx="979876" cy="1231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8" y="2224407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810" y="2273921"/>
            <a:ext cx="2571187" cy="5615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77" y="2932314"/>
            <a:ext cx="2804850" cy="64912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63354"/>
            <a:ext cx="2918658" cy="5804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86" y="3559583"/>
            <a:ext cx="3177770" cy="58355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608" y="3602098"/>
            <a:ext cx="2609122" cy="5830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77" y="202368"/>
            <a:ext cx="680159" cy="6045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053" y="202367"/>
            <a:ext cx="680159" cy="6045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578936" y="136540"/>
            <a:ext cx="6840538" cy="5470525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perspectiveRelaxed"/>
            <a:lightRig rig="threePt" dir="t"/>
          </a:scene3d>
          <a:sp3d>
            <a:bevelT w="101600" prst="riblet"/>
          </a:sp3d>
        </p:spPr>
        <p:txBody>
          <a:bodyPr anchor="b">
            <a:no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endParaRPr lang="uk-UA" sz="8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endParaRPr lang="uk-UA" sz="8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uk-UA" sz="8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uk-UA" sz="115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9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д</a:t>
            </a:r>
            <a:r>
              <a:rPr lang="uk-UA" sz="115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й</a:t>
            </a:r>
            <a:b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8800" b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1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uk-UA" sz="96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у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275856" y="609329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8" y="3210805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1688169" y="277125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74361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908720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2.bp.blogspot.com/-QBVuOPoA3v4/V72Zrj9nHyI/AAAAAAAAA5U/EeuH74Zivh4XIGiyiJwPiAsuLQ7sG-o8wCLcB/s1600/Obgovoruem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11879" r="17824" b="14617"/>
          <a:stretch/>
        </p:blipFill>
        <p:spPr bwMode="auto">
          <a:xfrm flipH="1">
            <a:off x="6858062" y="4437112"/>
            <a:ext cx="2297743" cy="21644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23" y="4873814"/>
            <a:ext cx="1702754" cy="15135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" y="70575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Thonny - Python editor, který je přátelský k začátečníkům | Lovely D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611" y="70575"/>
            <a:ext cx="959877" cy="502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0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46" y="1916831"/>
            <a:ext cx="8625326" cy="2941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Чашук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О.Ф.,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вчитель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інформатики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ЗОШ№23,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Луцьк</a:t>
            </a:r>
            <a:endParaRPr lang="ru-RU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6254" y="5223747"/>
            <a:ext cx="6071492" cy="1225868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6600" b="1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ЛІЧИЛЬНИК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393248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29676" y="1429398"/>
            <a:ext cx="576064" cy="61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54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7" y="0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98127" y="44624"/>
            <a:ext cx="5656263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172187" y="692696"/>
            <a:ext cx="8864309" cy="1432500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uk-UA" sz="2400" b="1" smtClean="0">
                <a:ln w="11430"/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Вправа 2</a:t>
            </a:r>
            <a:r>
              <a:rPr lang="uk-UA" sz="240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uk-UA" sz="2400" b="1" smtClean="0">
                <a:latin typeface="Calibri" pitchFamily="34" charset="0"/>
                <a:cs typeface="Calibri" pitchFamily="34" charset="0"/>
              </a:rPr>
              <a:t>Сума чисел першого десятка. </a:t>
            </a:r>
          </a:p>
          <a:p>
            <a:r>
              <a:rPr lang="uk-UA" sz="2400" b="1" smtClean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Завдання</a:t>
            </a:r>
            <a:r>
              <a:rPr lang="uk-UA" sz="2400" b="1" smtClean="0">
                <a:latin typeface="Calibri" pitchFamily="34" charset="0"/>
                <a:cs typeface="Calibri" pitchFamily="34" charset="0"/>
              </a:rPr>
              <a:t>. </a:t>
            </a:r>
            <a:r>
              <a:rPr lang="uk-UA" sz="2400" smtClean="0">
                <a:latin typeface="Calibri" pitchFamily="34" charset="0"/>
                <a:cs typeface="Calibri" pitchFamily="34" charset="0"/>
              </a:rPr>
              <a:t>Розробіть програму </a:t>
            </a:r>
            <a:r>
              <a:rPr lang="uk-UA" sz="2400" i="1" smtClean="0">
                <a:latin typeface="Calibri" pitchFamily="34" charset="0"/>
                <a:cs typeface="Calibri" pitchFamily="34" charset="0"/>
              </a:rPr>
              <a:t>Сума чисел</a:t>
            </a:r>
            <a:r>
              <a:rPr lang="uk-UA" sz="2400" smtClean="0">
                <a:latin typeface="Calibri" pitchFamily="34" charset="0"/>
                <a:cs typeface="Calibri" pitchFamily="34" charset="0"/>
              </a:rPr>
              <a:t>, за допомогою якої можна обчислити значення суми 1 + 2 + 3 +… + 10</a:t>
            </a:r>
            <a:endParaRPr lang="uk-UA" sz="240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595244" y="3899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66" y="44624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59773" y="42282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27" y="2348880"/>
            <a:ext cx="4027772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263" y="6410325"/>
            <a:ext cx="6572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396" y="2348880"/>
            <a:ext cx="4490880" cy="3925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32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7" y="0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98127" y="44624"/>
            <a:ext cx="5656263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172187" y="692696"/>
            <a:ext cx="8864309" cy="1873270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ln w="11430"/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Вправа 3</a:t>
            </a:r>
            <a:r>
              <a:rPr lang="uk-UA" sz="24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Кількість слів у реченні.</a:t>
            </a:r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uk-UA" sz="2400" b="1" dirty="0" smtClean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Завдання</a:t>
            </a:r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uk-UA" sz="2400" dirty="0" smtClean="0">
                <a:latin typeface="Calibri" pitchFamily="34" charset="0"/>
                <a:cs typeface="Calibri" pitchFamily="34" charset="0"/>
              </a:rPr>
              <a:t>Розробіть програму </a:t>
            </a:r>
            <a:r>
              <a:rPr lang="uk-UA" sz="2400" i="1" dirty="0" smtClean="0">
                <a:latin typeface="Calibri" pitchFamily="34" charset="0"/>
                <a:cs typeface="Calibri" pitchFamily="34" charset="0"/>
              </a:rPr>
              <a:t>Речення</a:t>
            </a:r>
            <a:r>
              <a:rPr lang="uk-UA" sz="2400" dirty="0" smtClean="0">
                <a:latin typeface="Calibri" pitchFamily="34" charset="0"/>
                <a:cs typeface="Calibri" pitchFamily="34" charset="0"/>
              </a:rPr>
              <a:t>, за допомогою якої можна визначити, скільки слів введено в текстове поле, якщо відомо, що між словами міститься лише один пропуск</a:t>
            </a:r>
            <a:endParaRPr lang="uk-UA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595244" y="3899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66" y="44624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59773" y="42282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66" y="2626837"/>
            <a:ext cx="4806782" cy="4042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808" y="6417988"/>
            <a:ext cx="5715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377" y="2644986"/>
            <a:ext cx="4609119" cy="403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6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7" y="0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98127" y="44624"/>
            <a:ext cx="5656263" cy="59531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172187" y="692696"/>
            <a:ext cx="8864309" cy="2975193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ln w="11430"/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Вправа 4</a:t>
            </a:r>
            <a:r>
              <a:rPr lang="uk-UA" sz="24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uk-UA" sz="24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ра.</a:t>
            </a:r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uk-UA" sz="2200" b="1" dirty="0" smtClean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Завдання</a:t>
            </a:r>
            <a:r>
              <a:rPr lang="uk-UA" sz="2200" b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uk-UA" sz="2200" dirty="0" smtClean="0">
                <a:latin typeface="Calibri" pitchFamily="34" charset="0"/>
                <a:cs typeface="Calibri" pitchFamily="34" charset="0"/>
              </a:rPr>
              <a:t>Проаналізуйте програму мовою програмування </a:t>
            </a:r>
            <a:r>
              <a:rPr lang="uk-UA" sz="2200" i="1" dirty="0" smtClean="0">
                <a:latin typeface="Calibri" pitchFamily="34" charset="0"/>
                <a:cs typeface="Calibri" pitchFamily="34" charset="0"/>
              </a:rPr>
              <a:t>Python</a:t>
            </a:r>
            <a:r>
              <a:rPr lang="uk-UA" sz="2200" dirty="0" smtClean="0">
                <a:latin typeface="Calibri" pitchFamily="34" charset="0"/>
                <a:cs typeface="Calibri" pitchFamily="34" charset="0"/>
              </a:rPr>
              <a:t>, яка реалізує гру </a:t>
            </a:r>
            <a:r>
              <a:rPr lang="uk-UA" sz="2200" i="1" dirty="0" smtClean="0">
                <a:latin typeface="Calibri" pitchFamily="34" charset="0"/>
                <a:cs typeface="Calibri" pitchFamily="34" charset="0"/>
              </a:rPr>
              <a:t>Відгадай число </a:t>
            </a:r>
            <a:r>
              <a:rPr lang="uk-UA" sz="2200" dirty="0" smtClean="0">
                <a:latin typeface="Calibri" pitchFamily="34" charset="0"/>
                <a:cs typeface="Calibri" pitchFamily="34" charset="0"/>
              </a:rPr>
              <a:t>між комп’ютером і користувачем. Користувач не більше ніж за 6 спроб має відгадати «задумане» число з діапазону від 1 до 20. Якщо користувач відгадає, то на екран виводиться повідомлення про кількість спроб, якщо ні — «задумане число». Змініть програмний код так, щоб замість циклу </a:t>
            </a:r>
            <a:r>
              <a:rPr lang="uk-UA" sz="2200" dirty="0" err="1" smtClean="0">
                <a:latin typeface="Calibri" pitchFamily="34" charset="0"/>
                <a:cs typeface="Calibri" pitchFamily="34" charset="0"/>
              </a:rPr>
              <a:t>while</a:t>
            </a:r>
            <a:r>
              <a:rPr lang="uk-UA" sz="2200" dirty="0" smtClean="0">
                <a:latin typeface="Calibri" pitchFamily="34" charset="0"/>
                <a:cs typeface="Calibri" pitchFamily="34" charset="0"/>
              </a:rPr>
              <a:t> використати цикл </a:t>
            </a:r>
            <a:r>
              <a:rPr lang="uk-UA" sz="2200" dirty="0" err="1" smtClean="0">
                <a:latin typeface="Calibri" pitchFamily="34" charset="0"/>
                <a:cs typeface="Calibri" pitchFamily="34" charset="0"/>
              </a:rPr>
              <a:t>for</a:t>
            </a:r>
            <a:r>
              <a:rPr lang="uk-UA" sz="2200" dirty="0" smtClean="0">
                <a:latin typeface="Calibri" pitchFamily="34" charset="0"/>
                <a:cs typeface="Calibri" pitchFamily="34" charset="0"/>
              </a:rPr>
              <a:t>.</a:t>
            </a:r>
            <a:endParaRPr lang="uk-UA" sz="2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8595244" y="38995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66" y="44624"/>
            <a:ext cx="1944216" cy="6110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59773" y="42282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808" y="6417988"/>
            <a:ext cx="5715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86" y="3356992"/>
            <a:ext cx="7071999" cy="3441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836" y="3269074"/>
            <a:ext cx="7215477" cy="3499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282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500856" y="0"/>
            <a:ext cx="8229600" cy="900907"/>
          </a:xfrm>
        </p:spPr>
        <p:txBody>
          <a:bodyPr/>
          <a:lstStyle/>
          <a:p>
            <a:pPr eaLnBrk="1" hangingPunct="1"/>
            <a:r>
              <a:rPr lang="uk-UA" altLang="uk-UA" sz="3100" b="1" dirty="0" smtClean="0"/>
              <a:t>Працюємо за комп’ютером</a:t>
            </a:r>
          </a:p>
        </p:txBody>
      </p:sp>
      <p:pic>
        <p:nvPicPr>
          <p:cNvPr id="7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8" y="1708152"/>
            <a:ext cx="872966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Чашук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О.Ф.,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інформатики</a:t>
            </a: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ЗОШ№23, </a:t>
            </a:r>
            <a:r>
              <a:rPr lang="ru-RU" dirty="0" err="1" smtClean="0">
                <a:solidFill>
                  <a:schemeClr val="bg1">
                    <a:lumMod val="90000"/>
                  </a:schemeClr>
                </a:solidFill>
              </a:rPr>
              <a:t>Луцьк</a:t>
            </a:r>
            <a:endParaRPr lang="ru-RU" dirty="0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9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8" y="332656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ица">
  <a:themeElements>
    <a:clrScheme name="Граница 10">
      <a:dk1>
        <a:srgbClr val="000000"/>
      </a:dk1>
      <a:lt1>
        <a:srgbClr val="DDDCC5"/>
      </a:lt1>
      <a:dk2>
        <a:srgbClr val="050503"/>
      </a:dk2>
      <a:lt2>
        <a:srgbClr val="DBDAC3"/>
      </a:lt2>
      <a:accent1>
        <a:srgbClr val="EAEBE1"/>
      </a:accent1>
      <a:accent2>
        <a:srgbClr val="9DB0B7"/>
      </a:accent2>
      <a:accent3>
        <a:srgbClr val="EBEBDF"/>
      </a:accent3>
      <a:accent4>
        <a:srgbClr val="000000"/>
      </a:accent4>
      <a:accent5>
        <a:srgbClr val="F3F3EE"/>
      </a:accent5>
      <a:accent6>
        <a:srgbClr val="8E9FA6"/>
      </a:accent6>
      <a:hlink>
        <a:srgbClr val="009900"/>
      </a:hlink>
      <a:folHlink>
        <a:srgbClr val="808000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10">
        <a:dk1>
          <a:srgbClr val="000000"/>
        </a:dk1>
        <a:lt1>
          <a:srgbClr val="DDDCC5"/>
        </a:lt1>
        <a:dk2>
          <a:srgbClr val="050503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11">
        <a:dk1>
          <a:srgbClr val="000000"/>
        </a:dk1>
        <a:lt1>
          <a:srgbClr val="DDDCC5"/>
        </a:lt1>
        <a:dk2>
          <a:srgbClr val="050503"/>
        </a:dk2>
        <a:lt2>
          <a:srgbClr val="777777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BoxedArt_Online</Template>
  <TotalTime>3999</TotalTime>
  <Words>770</Words>
  <Application>Microsoft Office PowerPoint</Application>
  <PresentationFormat>Экран (4:3)</PresentationFormat>
  <Paragraphs>127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Робота з комп'ютером</vt:lpstr>
      <vt:lpstr>Робота з комп'ютером</vt:lpstr>
      <vt:lpstr>Робота з комп'ютером</vt:lpstr>
      <vt:lpstr>Працюємо за комп’ютером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Chashuk</dc:creator>
  <cp:lastModifiedBy>Chashuk</cp:lastModifiedBy>
  <cp:revision>675</cp:revision>
  <dcterms:created xsi:type="dcterms:W3CDTF">2012-03-12T11:25:56Z</dcterms:created>
  <dcterms:modified xsi:type="dcterms:W3CDTF">2021-05-03T09:13:49Z</dcterms:modified>
</cp:coreProperties>
</file>