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393" r:id="rId3"/>
    <p:sldId id="298" r:id="rId4"/>
    <p:sldId id="283" r:id="rId5"/>
    <p:sldId id="258" r:id="rId6"/>
    <p:sldId id="362" r:id="rId7"/>
    <p:sldId id="397" r:id="rId8"/>
    <p:sldId id="398" r:id="rId9"/>
    <p:sldId id="308" r:id="rId10"/>
    <p:sldId id="335" r:id="rId11"/>
    <p:sldId id="336" r:id="rId12"/>
    <p:sldId id="399" r:id="rId13"/>
    <p:sldId id="373" r:id="rId14"/>
    <p:sldId id="400" r:id="rId15"/>
    <p:sldId id="31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800000"/>
    <a:srgbClr val="FF0000"/>
    <a:srgbClr val="FFFF66"/>
    <a:srgbClr val="FF6600"/>
    <a:srgbClr val="FFFF00"/>
    <a:srgbClr val="0000FF"/>
    <a:srgbClr val="333300"/>
    <a:srgbClr val="CCFFFF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913" autoAdjust="0"/>
  </p:normalViewPr>
  <p:slideViewPr>
    <p:cSldViewPr>
      <p:cViewPr varScale="1">
        <p:scale>
          <a:sx n="70" d="100"/>
          <a:sy n="70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4BC7F-E99E-4F03-A3CA-571B3A3BB0A0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6DFDAB9-98F9-4C09-A456-FFDF311023EE}" type="pres">
      <dgm:prSet presAssocID="{7904BC7F-E99E-4F03-A3CA-571B3A3BB0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</dgm:ptLst>
  <dgm:cxnLst>
    <dgm:cxn modelId="{A5F9911A-FDB3-4315-9D0A-E7409FDB94AB}" type="presOf" srcId="{7904BC7F-E99E-4F03-A3CA-571B3A3BB0A0}" destId="{96DFDAB9-98F9-4C09-A456-FFDF311023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83CA94-6AC1-4292-B754-958C29FDA0A6}" type="doc">
      <dgm:prSet loTypeId="urn:microsoft.com/office/officeart/2005/8/layout/hList7" loCatId="process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uk-UA"/>
        </a:p>
      </dgm:t>
    </dgm:pt>
    <dgm:pt modelId="{C8E0CF89-0A46-42B4-93FD-C451D4C198DC}">
      <dgm:prSet phldrT="[Текст]" custT="1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2700000" scaled="1"/>
          <a:tileRect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2400" b="1" i="0" kern="0" baseline="0" noProof="0" dirty="0" smtClean="0">
              <a:solidFill>
                <a:schemeClr val="accent4">
                  <a:lumMod val="50000"/>
                </a:schemeClr>
              </a:solidFill>
              <a:latin typeface="+mn-lt"/>
              <a:cs typeface="Calibri" pitchFamily="34" charset="0"/>
            </a:rPr>
            <a:t>Як здійснювати введення та виведення табличних величин у програмах</a:t>
          </a:r>
        </a:p>
      </dgm:t>
    </dgm:pt>
    <dgm:pt modelId="{1B33AA4A-F4E4-45E4-975D-8565E9718867}" type="sibTrans" cxnId="{7E4E74B4-990B-45F0-9ED7-82F6EA314146}">
      <dgm:prSet/>
      <dgm:spPr/>
      <dgm:t>
        <a:bodyPr/>
        <a:lstStyle/>
        <a:p>
          <a:endParaRPr lang="uk-UA" sz="2000"/>
        </a:p>
      </dgm:t>
    </dgm:pt>
    <dgm:pt modelId="{7E0E216D-8AF4-4C3E-BCEB-C14DDC1F4762}" type="parTrans" cxnId="{7E4E74B4-990B-45F0-9ED7-82F6EA314146}">
      <dgm:prSet/>
      <dgm:spPr/>
      <dgm:t>
        <a:bodyPr/>
        <a:lstStyle/>
        <a:p>
          <a:endParaRPr lang="uk-UA" sz="2000"/>
        </a:p>
      </dgm:t>
    </dgm:pt>
    <dgm:pt modelId="{44F410BD-FB35-43DA-892A-4FF5251C6796}">
      <dgm:prSet phldrT="[Текст]" custT="1"/>
      <dgm:spPr>
        <a:gradFill flip="none" rotWithShape="0">
          <a:gsLst>
            <a:gs pos="0">
              <a:srgbClr val="99CCFF">
                <a:shade val="30000"/>
                <a:satMod val="115000"/>
              </a:srgbClr>
            </a:gs>
            <a:gs pos="50000">
              <a:srgbClr val="99CCFF">
                <a:shade val="67500"/>
                <a:satMod val="115000"/>
              </a:srgbClr>
            </a:gs>
            <a:gs pos="100000">
              <a:srgbClr val="99CCFF">
                <a:shade val="100000"/>
                <a:satMod val="115000"/>
              </a:srgbClr>
            </a:gs>
          </a:gsLst>
          <a:path path="circle">
            <a:fillToRect r="100000" b="100000"/>
          </a:path>
          <a:tileRect l="-100000" t="-100000"/>
        </a:gradFill>
      </dgm:spPr>
      <dgm:t>
        <a:bodyPr/>
        <a:lstStyle/>
        <a:p>
          <a:r>
            <a:rPr lang="uk-UA" sz="2400" b="1" i="0" baseline="0" noProof="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rPr>
            <a:t>Як для роботи з масивами на формах проектів використовують візуальні елементи</a:t>
          </a:r>
          <a:endParaRPr lang="uk-UA" sz="2400" b="1" i="0" baseline="0" noProof="0" dirty="0" smtClean="0">
            <a:solidFill>
              <a:schemeClr val="tx1">
                <a:lumMod val="85000"/>
                <a:lumOff val="1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D03A5F0C-5D5F-4943-8887-4E2FC52A3467}" type="sibTrans" cxnId="{6451329A-991A-4956-8920-5EEDDF358944}">
      <dgm:prSet/>
      <dgm:spPr/>
      <dgm:t>
        <a:bodyPr/>
        <a:lstStyle/>
        <a:p>
          <a:endParaRPr lang="uk-UA" sz="2000"/>
        </a:p>
      </dgm:t>
    </dgm:pt>
    <dgm:pt modelId="{63978092-1CC8-4790-9B08-901CD0EE17EB}" type="parTrans" cxnId="{6451329A-991A-4956-8920-5EEDDF358944}">
      <dgm:prSet/>
      <dgm:spPr/>
      <dgm:t>
        <a:bodyPr/>
        <a:lstStyle/>
        <a:p>
          <a:endParaRPr lang="uk-UA" sz="2000"/>
        </a:p>
      </dgm:t>
    </dgm:pt>
    <dgm:pt modelId="{6D8FAE36-BACC-469E-9C8B-99AB5FF0CC04}">
      <dgm:prSet phldrT="[Текст]" custT="1"/>
      <dgm:spPr>
        <a:gradFill flip="none" rotWithShape="0">
          <a:gsLst>
            <a:gs pos="0">
              <a:srgbClr val="99FFCC">
                <a:shade val="30000"/>
                <a:satMod val="115000"/>
              </a:srgbClr>
            </a:gs>
            <a:gs pos="50000">
              <a:srgbClr val="99FFCC">
                <a:shade val="67500"/>
                <a:satMod val="115000"/>
              </a:srgbClr>
            </a:gs>
            <a:gs pos="100000">
              <a:srgbClr val="99FFCC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2600" b="1" i="0" baseline="0" noProof="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rPr>
            <a:t>Як описувати табличні величини мовами програмування</a:t>
          </a:r>
        </a:p>
      </dgm:t>
    </dgm:pt>
    <dgm:pt modelId="{99DD2DAA-BCD8-4D6D-B52A-D8B74A6AE4F7}" type="parTrans" cxnId="{4068CF99-F491-4A05-8BCB-01B5BDB8B15D}">
      <dgm:prSet/>
      <dgm:spPr/>
      <dgm:t>
        <a:bodyPr/>
        <a:lstStyle/>
        <a:p>
          <a:endParaRPr lang="uk-UA"/>
        </a:p>
      </dgm:t>
    </dgm:pt>
    <dgm:pt modelId="{59064857-0928-41C2-B89F-EA24D9C85DD5}" type="sibTrans" cxnId="{4068CF99-F491-4A05-8BCB-01B5BDB8B15D}">
      <dgm:prSet/>
      <dgm:spPr/>
      <dgm:t>
        <a:bodyPr/>
        <a:lstStyle/>
        <a:p>
          <a:endParaRPr lang="uk-UA"/>
        </a:p>
      </dgm:t>
    </dgm:pt>
    <dgm:pt modelId="{2AA90EC1-83EC-4AF9-8C80-A3BDA7A72C30}" type="pres">
      <dgm:prSet presAssocID="{AB83CA94-6AC1-4292-B754-958C29FDA0A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37C677B-0E13-46EE-8703-BA8AADF09CC3}" type="pres">
      <dgm:prSet presAssocID="{AB83CA94-6AC1-4292-B754-958C29FDA0A6}" presName="fgShape" presStyleLbl="fgShp" presStyleIdx="0" presStyleCnt="1" custLinFactNeighborY="3291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  <a:reflection blurRad="6350" stA="50000" endA="300" endPos="55000" dir="5400000" sy="-100000" algn="bl" rotWithShape="0"/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152400">
          <a:bevelT w="190500" h="38100"/>
        </a:sp3d>
      </dgm:spPr>
      <dgm:t>
        <a:bodyPr/>
        <a:lstStyle/>
        <a:p>
          <a:endParaRPr lang="uk-UA"/>
        </a:p>
      </dgm:t>
    </dgm:pt>
    <dgm:pt modelId="{4D715445-BB2B-475D-A44B-9AE68D75CDF7}" type="pres">
      <dgm:prSet presAssocID="{AB83CA94-6AC1-4292-B754-958C29FDA0A6}" presName="linComp" presStyleCnt="0"/>
      <dgm:spPr/>
      <dgm:t>
        <a:bodyPr/>
        <a:lstStyle/>
        <a:p>
          <a:endParaRPr lang="uk-UA"/>
        </a:p>
      </dgm:t>
    </dgm:pt>
    <dgm:pt modelId="{97E23B37-5A05-4F13-BB6F-071185782FB8}" type="pres">
      <dgm:prSet presAssocID="{44F410BD-FB35-43DA-892A-4FF5251C6796}" presName="compNode" presStyleCnt="0"/>
      <dgm:spPr/>
      <dgm:t>
        <a:bodyPr/>
        <a:lstStyle/>
        <a:p>
          <a:endParaRPr lang="uk-UA"/>
        </a:p>
      </dgm:t>
    </dgm:pt>
    <dgm:pt modelId="{8C81D510-8298-41AC-9259-DD813C9A3471}" type="pres">
      <dgm:prSet presAssocID="{44F410BD-FB35-43DA-892A-4FF5251C6796}" presName="bkgdShape" presStyleLbl="node1" presStyleIdx="0" presStyleCnt="3" custLinFactNeighborX="-1913" custLinFactNeighborY="-1918"/>
      <dgm:spPr/>
      <dgm:t>
        <a:bodyPr/>
        <a:lstStyle/>
        <a:p>
          <a:endParaRPr lang="uk-UA"/>
        </a:p>
      </dgm:t>
    </dgm:pt>
    <dgm:pt modelId="{1B2DAE73-A51C-4986-A3BC-B76DD9A33F75}" type="pres">
      <dgm:prSet presAssocID="{44F410BD-FB35-43DA-892A-4FF5251C679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942E49-E179-41A7-BC5D-7797B9CAB359}" type="pres">
      <dgm:prSet presAssocID="{44F410BD-FB35-43DA-892A-4FF5251C6796}" presName="invisiNode" presStyleLbl="node1" presStyleIdx="0" presStyleCnt="3"/>
      <dgm:spPr/>
      <dgm:t>
        <a:bodyPr/>
        <a:lstStyle/>
        <a:p>
          <a:endParaRPr lang="uk-UA"/>
        </a:p>
      </dgm:t>
    </dgm:pt>
    <dgm:pt modelId="{6C9D5AD0-61D8-43F5-821D-3E7FFE4DEF35}" type="pres">
      <dgm:prSet presAssocID="{44F410BD-FB35-43DA-892A-4FF5251C6796}" presName="imagNode" presStyleLbl="fgImgPlace1" presStyleIdx="0" presStyleCnt="3" custAng="19098696" custScaleX="81629" custScaleY="79565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innerShdw blurRad="63500" dist="50800" dir="5400000">
            <a:prstClr val="black">
              <a:alpha val="50000"/>
            </a:prstClr>
          </a:inn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z="152400" extrusionH="107950" prstMaterial="plastic">
          <a:bevelT w="82550" h="63500" prst="divot"/>
          <a:bevelB/>
        </a:sp3d>
      </dgm:spPr>
      <dgm:t>
        <a:bodyPr/>
        <a:lstStyle/>
        <a:p>
          <a:endParaRPr lang="uk-UA"/>
        </a:p>
      </dgm:t>
    </dgm:pt>
    <dgm:pt modelId="{DB4A44B6-47FB-4AF0-A635-CB9B1BAE124E}" type="pres">
      <dgm:prSet presAssocID="{D03A5F0C-5D5F-4943-8887-4E2FC52A3467}" presName="sibTrans" presStyleLbl="sibTrans2D1" presStyleIdx="0" presStyleCnt="0"/>
      <dgm:spPr/>
      <dgm:t>
        <a:bodyPr/>
        <a:lstStyle/>
        <a:p>
          <a:endParaRPr lang="uk-UA"/>
        </a:p>
      </dgm:t>
    </dgm:pt>
    <dgm:pt modelId="{D43084B1-0712-4991-9FB2-18F0916F2C12}" type="pres">
      <dgm:prSet presAssocID="{6D8FAE36-BACC-469E-9C8B-99AB5FF0CC04}" presName="compNode" presStyleCnt="0"/>
      <dgm:spPr/>
    </dgm:pt>
    <dgm:pt modelId="{81FBA15E-5896-45B9-A727-2FF680098FD2}" type="pres">
      <dgm:prSet presAssocID="{6D8FAE36-BACC-469E-9C8B-99AB5FF0CC04}" presName="bkgdShape" presStyleLbl="node1" presStyleIdx="1" presStyleCnt="3"/>
      <dgm:spPr/>
      <dgm:t>
        <a:bodyPr/>
        <a:lstStyle/>
        <a:p>
          <a:endParaRPr lang="uk-UA"/>
        </a:p>
      </dgm:t>
    </dgm:pt>
    <dgm:pt modelId="{8D91E012-374D-4189-9130-E20BFB444530}" type="pres">
      <dgm:prSet presAssocID="{6D8FAE36-BACC-469E-9C8B-99AB5FF0CC0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D7C4CC6-A192-4049-AF05-FCCB9DC081F4}" type="pres">
      <dgm:prSet presAssocID="{6D8FAE36-BACC-469E-9C8B-99AB5FF0CC04}" presName="invisiNode" presStyleLbl="node1" presStyleIdx="1" presStyleCnt="3"/>
      <dgm:spPr/>
    </dgm:pt>
    <dgm:pt modelId="{33072FE1-A07C-4B0A-813C-4B72EAC49E01}" type="pres">
      <dgm:prSet presAssocID="{6D8FAE36-BACC-469E-9C8B-99AB5FF0CC04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  <a:ln w="34925">
          <a:solidFill>
            <a:srgbClr val="FFFFFF"/>
          </a:solidFill>
        </a:ln>
        <a:effectLst>
          <a:outerShdw blurRad="317500" dir="2700000" algn="ctr">
            <a:srgbClr val="000000">
              <a:alpha val="43000"/>
            </a:srgbClr>
          </a:outerShdw>
        </a:effectLst>
        <a:scene3d>
          <a:camera prst="perspectiveFront" fov="2700000">
            <a:rot lat="19086000" lon="19067999" rev="3108000"/>
          </a:camera>
          <a:lightRig rig="threePt" dir="t">
            <a:rot lat="0" lon="0" rev="0"/>
          </a:lightRig>
        </a:scene3d>
        <a:sp3d z="152400" extrusionH="38100" prstMaterial="clear">
          <a:bevelT w="260350" h="50800" prst="softRound"/>
          <a:bevelB prst="softRound"/>
        </a:sp3d>
      </dgm:spPr>
      <dgm:t>
        <a:bodyPr/>
        <a:lstStyle/>
        <a:p>
          <a:endParaRPr lang="uk-UA"/>
        </a:p>
      </dgm:t>
    </dgm:pt>
    <dgm:pt modelId="{8C4D3821-B2CE-42BF-BB1E-B1B2C8FE582A}" type="pres">
      <dgm:prSet presAssocID="{59064857-0928-41C2-B89F-EA24D9C85DD5}" presName="sibTrans" presStyleLbl="sibTrans2D1" presStyleIdx="0" presStyleCnt="0"/>
      <dgm:spPr/>
      <dgm:t>
        <a:bodyPr/>
        <a:lstStyle/>
        <a:p>
          <a:endParaRPr lang="uk-UA"/>
        </a:p>
      </dgm:t>
    </dgm:pt>
    <dgm:pt modelId="{A362815D-A9EF-4219-A88F-BC6A61205388}" type="pres">
      <dgm:prSet presAssocID="{C8E0CF89-0A46-42B4-93FD-C451D4C198DC}" presName="compNode" presStyleCnt="0"/>
      <dgm:spPr/>
      <dgm:t>
        <a:bodyPr/>
        <a:lstStyle/>
        <a:p>
          <a:endParaRPr lang="uk-UA"/>
        </a:p>
      </dgm:t>
    </dgm:pt>
    <dgm:pt modelId="{77E1AE68-C4E8-4F0A-B8C0-CCBFFC8D9307}" type="pres">
      <dgm:prSet presAssocID="{C8E0CF89-0A46-42B4-93FD-C451D4C198DC}" presName="bkgdShape" presStyleLbl="node1" presStyleIdx="2" presStyleCnt="3" custLinFactNeighborX="-957" custLinFactNeighborY="-286"/>
      <dgm:spPr/>
      <dgm:t>
        <a:bodyPr/>
        <a:lstStyle/>
        <a:p>
          <a:endParaRPr lang="uk-UA"/>
        </a:p>
      </dgm:t>
    </dgm:pt>
    <dgm:pt modelId="{814AEE3F-7130-44E3-A51C-0C857DC3CE8A}" type="pres">
      <dgm:prSet presAssocID="{C8E0CF89-0A46-42B4-93FD-C451D4C198DC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77C0638-0DC3-465E-A746-AA5821ADC170}" type="pres">
      <dgm:prSet presAssocID="{C8E0CF89-0A46-42B4-93FD-C451D4C198DC}" presName="invisiNode" presStyleLbl="node1" presStyleIdx="2" presStyleCnt="3"/>
      <dgm:spPr/>
      <dgm:t>
        <a:bodyPr/>
        <a:lstStyle/>
        <a:p>
          <a:endParaRPr lang="uk-UA"/>
        </a:p>
      </dgm:t>
    </dgm:pt>
    <dgm:pt modelId="{AD0CB26A-456C-4782-A5B9-B14BFD726210}" type="pres">
      <dgm:prSet presAssocID="{C8E0CF89-0A46-42B4-93FD-C451D4C198DC}" presName="imagNode" presStyleLbl="fgImgPlace1" presStyleIdx="2" presStyleCnt="3" custAng="1219273" custScaleX="77793" custScaleY="71171" custLinFactNeighborX="-967" custLinFactNeighborY="-11883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z="152400"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endParaRPr lang="uk-UA"/>
        </a:p>
      </dgm:t>
    </dgm:pt>
  </dgm:ptLst>
  <dgm:cxnLst>
    <dgm:cxn modelId="{A9DE3C4B-EF5B-4DC3-A929-756783ADD202}" type="presOf" srcId="{6D8FAE36-BACC-469E-9C8B-99AB5FF0CC04}" destId="{8D91E012-374D-4189-9130-E20BFB444530}" srcOrd="1" destOrd="0" presId="urn:microsoft.com/office/officeart/2005/8/layout/hList7"/>
    <dgm:cxn modelId="{B81C312F-4188-40DE-9459-47BADD19916C}" type="presOf" srcId="{C8E0CF89-0A46-42B4-93FD-C451D4C198DC}" destId="{77E1AE68-C4E8-4F0A-B8C0-CCBFFC8D9307}" srcOrd="0" destOrd="0" presId="urn:microsoft.com/office/officeart/2005/8/layout/hList7"/>
    <dgm:cxn modelId="{1A6206B4-9572-4C90-ABA6-6AED110F96B4}" type="presOf" srcId="{AB83CA94-6AC1-4292-B754-958C29FDA0A6}" destId="{2AA90EC1-83EC-4AF9-8C80-A3BDA7A72C30}" srcOrd="0" destOrd="0" presId="urn:microsoft.com/office/officeart/2005/8/layout/hList7"/>
    <dgm:cxn modelId="{6451329A-991A-4956-8920-5EEDDF358944}" srcId="{AB83CA94-6AC1-4292-B754-958C29FDA0A6}" destId="{44F410BD-FB35-43DA-892A-4FF5251C6796}" srcOrd="0" destOrd="0" parTransId="{63978092-1CC8-4790-9B08-901CD0EE17EB}" sibTransId="{D03A5F0C-5D5F-4943-8887-4E2FC52A3467}"/>
    <dgm:cxn modelId="{01A20E03-E316-4DC5-9661-35CC5AB43E78}" type="presOf" srcId="{44F410BD-FB35-43DA-892A-4FF5251C6796}" destId="{8C81D510-8298-41AC-9259-DD813C9A3471}" srcOrd="0" destOrd="0" presId="urn:microsoft.com/office/officeart/2005/8/layout/hList7"/>
    <dgm:cxn modelId="{6A579B08-BF00-47C0-BBF4-697D64681CF6}" type="presOf" srcId="{D03A5F0C-5D5F-4943-8887-4E2FC52A3467}" destId="{DB4A44B6-47FB-4AF0-A635-CB9B1BAE124E}" srcOrd="0" destOrd="0" presId="urn:microsoft.com/office/officeart/2005/8/layout/hList7"/>
    <dgm:cxn modelId="{37B7BB63-E9CD-4F66-842A-5E1EEDD06409}" type="presOf" srcId="{44F410BD-FB35-43DA-892A-4FF5251C6796}" destId="{1B2DAE73-A51C-4986-A3BC-B76DD9A33F75}" srcOrd="1" destOrd="0" presId="urn:microsoft.com/office/officeart/2005/8/layout/hList7"/>
    <dgm:cxn modelId="{707776CF-6351-4068-B305-6E154303F8C3}" type="presOf" srcId="{C8E0CF89-0A46-42B4-93FD-C451D4C198DC}" destId="{814AEE3F-7130-44E3-A51C-0C857DC3CE8A}" srcOrd="1" destOrd="0" presId="urn:microsoft.com/office/officeart/2005/8/layout/hList7"/>
    <dgm:cxn modelId="{16890ABD-7731-4316-BE18-66CD91633F8D}" type="presOf" srcId="{6D8FAE36-BACC-469E-9C8B-99AB5FF0CC04}" destId="{81FBA15E-5896-45B9-A727-2FF680098FD2}" srcOrd="0" destOrd="0" presId="urn:microsoft.com/office/officeart/2005/8/layout/hList7"/>
    <dgm:cxn modelId="{7E4E74B4-990B-45F0-9ED7-82F6EA314146}" srcId="{AB83CA94-6AC1-4292-B754-958C29FDA0A6}" destId="{C8E0CF89-0A46-42B4-93FD-C451D4C198DC}" srcOrd="2" destOrd="0" parTransId="{7E0E216D-8AF4-4C3E-BCEB-C14DDC1F4762}" sibTransId="{1B33AA4A-F4E4-45E4-975D-8565E9718867}"/>
    <dgm:cxn modelId="{265E9859-818D-43B7-878A-6EF59FD3063E}" type="presOf" srcId="{59064857-0928-41C2-B89F-EA24D9C85DD5}" destId="{8C4D3821-B2CE-42BF-BB1E-B1B2C8FE582A}" srcOrd="0" destOrd="0" presId="urn:microsoft.com/office/officeart/2005/8/layout/hList7"/>
    <dgm:cxn modelId="{4068CF99-F491-4A05-8BCB-01B5BDB8B15D}" srcId="{AB83CA94-6AC1-4292-B754-958C29FDA0A6}" destId="{6D8FAE36-BACC-469E-9C8B-99AB5FF0CC04}" srcOrd="1" destOrd="0" parTransId="{99DD2DAA-BCD8-4D6D-B52A-D8B74A6AE4F7}" sibTransId="{59064857-0928-41C2-B89F-EA24D9C85DD5}"/>
    <dgm:cxn modelId="{F5B56F6F-353A-4FA4-9775-5F9CA6BD6119}" type="presParOf" srcId="{2AA90EC1-83EC-4AF9-8C80-A3BDA7A72C30}" destId="{437C677B-0E13-46EE-8703-BA8AADF09CC3}" srcOrd="0" destOrd="0" presId="urn:microsoft.com/office/officeart/2005/8/layout/hList7"/>
    <dgm:cxn modelId="{CF250A7D-074B-4769-96AA-6C5F12A60E55}" type="presParOf" srcId="{2AA90EC1-83EC-4AF9-8C80-A3BDA7A72C30}" destId="{4D715445-BB2B-475D-A44B-9AE68D75CDF7}" srcOrd="1" destOrd="0" presId="urn:microsoft.com/office/officeart/2005/8/layout/hList7"/>
    <dgm:cxn modelId="{79BC636D-86C4-4D31-88D1-2B2F2AABC9E3}" type="presParOf" srcId="{4D715445-BB2B-475D-A44B-9AE68D75CDF7}" destId="{97E23B37-5A05-4F13-BB6F-071185782FB8}" srcOrd="0" destOrd="0" presId="urn:microsoft.com/office/officeart/2005/8/layout/hList7"/>
    <dgm:cxn modelId="{929667E5-694E-464C-9534-D5C2E0010D9C}" type="presParOf" srcId="{97E23B37-5A05-4F13-BB6F-071185782FB8}" destId="{8C81D510-8298-41AC-9259-DD813C9A3471}" srcOrd="0" destOrd="0" presId="urn:microsoft.com/office/officeart/2005/8/layout/hList7"/>
    <dgm:cxn modelId="{AC85F84A-5F09-4D70-B7C6-C31FE3394ED0}" type="presParOf" srcId="{97E23B37-5A05-4F13-BB6F-071185782FB8}" destId="{1B2DAE73-A51C-4986-A3BC-B76DD9A33F75}" srcOrd="1" destOrd="0" presId="urn:microsoft.com/office/officeart/2005/8/layout/hList7"/>
    <dgm:cxn modelId="{36884E11-AF62-47C3-A038-C6D61983457B}" type="presParOf" srcId="{97E23B37-5A05-4F13-BB6F-071185782FB8}" destId="{B0942E49-E179-41A7-BC5D-7797B9CAB359}" srcOrd="2" destOrd="0" presId="urn:microsoft.com/office/officeart/2005/8/layout/hList7"/>
    <dgm:cxn modelId="{5D69D8B4-01CE-498D-8371-3A5C42405155}" type="presParOf" srcId="{97E23B37-5A05-4F13-BB6F-071185782FB8}" destId="{6C9D5AD0-61D8-43F5-821D-3E7FFE4DEF35}" srcOrd="3" destOrd="0" presId="urn:microsoft.com/office/officeart/2005/8/layout/hList7"/>
    <dgm:cxn modelId="{D8F949D5-0CC5-4668-8A67-02FFC561D829}" type="presParOf" srcId="{4D715445-BB2B-475D-A44B-9AE68D75CDF7}" destId="{DB4A44B6-47FB-4AF0-A635-CB9B1BAE124E}" srcOrd="1" destOrd="0" presId="urn:microsoft.com/office/officeart/2005/8/layout/hList7"/>
    <dgm:cxn modelId="{974D8E22-AEC4-4DCD-9FA6-3A9EA6E34929}" type="presParOf" srcId="{4D715445-BB2B-475D-A44B-9AE68D75CDF7}" destId="{D43084B1-0712-4991-9FB2-18F0916F2C12}" srcOrd="2" destOrd="0" presId="urn:microsoft.com/office/officeart/2005/8/layout/hList7"/>
    <dgm:cxn modelId="{0AAA0777-612E-44CE-BC2D-3AED47B5E585}" type="presParOf" srcId="{D43084B1-0712-4991-9FB2-18F0916F2C12}" destId="{81FBA15E-5896-45B9-A727-2FF680098FD2}" srcOrd="0" destOrd="0" presId="urn:microsoft.com/office/officeart/2005/8/layout/hList7"/>
    <dgm:cxn modelId="{7015C178-BF3F-4D74-BFF5-14447F2CC402}" type="presParOf" srcId="{D43084B1-0712-4991-9FB2-18F0916F2C12}" destId="{8D91E012-374D-4189-9130-E20BFB444530}" srcOrd="1" destOrd="0" presId="urn:microsoft.com/office/officeart/2005/8/layout/hList7"/>
    <dgm:cxn modelId="{8A3B3934-A8C0-4EE0-B605-2792A35E3946}" type="presParOf" srcId="{D43084B1-0712-4991-9FB2-18F0916F2C12}" destId="{FD7C4CC6-A192-4049-AF05-FCCB9DC081F4}" srcOrd="2" destOrd="0" presId="urn:microsoft.com/office/officeart/2005/8/layout/hList7"/>
    <dgm:cxn modelId="{1A02C600-2CD6-405C-B24A-51CE059AB295}" type="presParOf" srcId="{D43084B1-0712-4991-9FB2-18F0916F2C12}" destId="{33072FE1-A07C-4B0A-813C-4B72EAC49E01}" srcOrd="3" destOrd="0" presId="urn:microsoft.com/office/officeart/2005/8/layout/hList7"/>
    <dgm:cxn modelId="{503EBB40-0CD8-4D61-80C6-5FAB898EDEE8}" type="presParOf" srcId="{4D715445-BB2B-475D-A44B-9AE68D75CDF7}" destId="{8C4D3821-B2CE-42BF-BB1E-B1B2C8FE582A}" srcOrd="3" destOrd="0" presId="urn:microsoft.com/office/officeart/2005/8/layout/hList7"/>
    <dgm:cxn modelId="{BEE09116-B184-48E9-B6BD-154E4E4F8AE2}" type="presParOf" srcId="{4D715445-BB2B-475D-A44B-9AE68D75CDF7}" destId="{A362815D-A9EF-4219-A88F-BC6A61205388}" srcOrd="4" destOrd="0" presId="urn:microsoft.com/office/officeart/2005/8/layout/hList7"/>
    <dgm:cxn modelId="{30725B4F-0787-45EF-9216-7FE94A2C9B8C}" type="presParOf" srcId="{A362815D-A9EF-4219-A88F-BC6A61205388}" destId="{77E1AE68-C4E8-4F0A-B8C0-CCBFFC8D9307}" srcOrd="0" destOrd="0" presId="urn:microsoft.com/office/officeart/2005/8/layout/hList7"/>
    <dgm:cxn modelId="{29C93010-577D-4330-90E0-D3CDF1F5903B}" type="presParOf" srcId="{A362815D-A9EF-4219-A88F-BC6A61205388}" destId="{814AEE3F-7130-44E3-A51C-0C857DC3CE8A}" srcOrd="1" destOrd="0" presId="urn:microsoft.com/office/officeart/2005/8/layout/hList7"/>
    <dgm:cxn modelId="{E5F83C54-A9EB-4167-B2CE-691D47A12EF0}" type="presParOf" srcId="{A362815D-A9EF-4219-A88F-BC6A61205388}" destId="{177C0638-0DC3-465E-A746-AA5821ADC170}" srcOrd="2" destOrd="0" presId="urn:microsoft.com/office/officeart/2005/8/layout/hList7"/>
    <dgm:cxn modelId="{A0F612D3-1731-4099-BDDD-7350C8F70CB6}" type="presParOf" srcId="{A362815D-A9EF-4219-A88F-BC6A61205388}" destId="{AD0CB26A-456C-4782-A5B9-B14BFD72621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1D510-8298-41AC-9259-DD813C9A3471}">
      <dsp:nvSpPr>
        <dsp:cNvPr id="0" name=""/>
        <dsp:cNvSpPr/>
      </dsp:nvSpPr>
      <dsp:spPr>
        <a:xfrm>
          <a:off x="0" y="0"/>
          <a:ext cx="2752090" cy="412796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99CCFF">
                <a:shade val="30000"/>
                <a:satMod val="115000"/>
              </a:srgbClr>
            </a:gs>
            <a:gs pos="50000">
              <a:srgbClr val="99CCFF">
                <a:shade val="67500"/>
                <a:satMod val="115000"/>
              </a:srgbClr>
            </a:gs>
            <a:gs pos="100000">
              <a:srgbClr val="99CCFF">
                <a:shade val="100000"/>
                <a:satMod val="115000"/>
              </a:srgbClr>
            </a:gs>
          </a:gsLst>
          <a:path path="circle">
            <a:fillToRect r="100000" b="100000"/>
          </a:path>
          <a:tileRect l="-100000" t="-10000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0" kern="1200" baseline="0" noProof="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rPr>
            <a:t>Як для роботи з масивами на формах проектів використовують візуальні елементи</a:t>
          </a:r>
          <a:endParaRPr lang="uk-UA" sz="2400" b="1" i="0" kern="1200" baseline="0" noProof="0" dirty="0" smtClean="0">
            <a:solidFill>
              <a:schemeClr val="tx1">
                <a:lumMod val="85000"/>
                <a:lumOff val="15000"/>
              </a:schemeClr>
            </a:solidFill>
            <a:latin typeface="Calibri" pitchFamily="34" charset="0"/>
            <a:cs typeface="Calibri" pitchFamily="34" charset="0"/>
          </a:endParaRPr>
        </a:p>
      </dsp:txBody>
      <dsp:txXfrm>
        <a:off x="0" y="1651186"/>
        <a:ext cx="2752090" cy="1651186"/>
      </dsp:txXfrm>
    </dsp:sp>
    <dsp:sp modelId="{6C9D5AD0-61D8-43F5-821D-3E7FFE4DEF35}">
      <dsp:nvSpPr>
        <dsp:cNvPr id="0" name=""/>
        <dsp:cNvSpPr/>
      </dsp:nvSpPr>
      <dsp:spPr>
        <a:xfrm rot="19098696">
          <a:off x="816773" y="388129"/>
          <a:ext cx="1122082" cy="109371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innerShdw blurRad="63500" dist="50800" dir="5400000">
            <a:prstClr val="black">
              <a:alpha val="50000"/>
            </a:prstClr>
          </a:inn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z="152400" extrusionH="107950" prstMaterial="plastic">
          <a:bevelT w="82550" h="63500" prst="divot"/>
          <a:bevelB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FBA15E-5896-45B9-A727-2FF680098FD2}">
      <dsp:nvSpPr>
        <dsp:cNvPr id="0" name=""/>
        <dsp:cNvSpPr/>
      </dsp:nvSpPr>
      <dsp:spPr>
        <a:xfrm>
          <a:off x="2836422" y="0"/>
          <a:ext cx="2752090" cy="412796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99FFCC">
                <a:shade val="30000"/>
                <a:satMod val="115000"/>
              </a:srgbClr>
            </a:gs>
            <a:gs pos="50000">
              <a:srgbClr val="99FFCC">
                <a:shade val="67500"/>
                <a:satMod val="115000"/>
              </a:srgbClr>
            </a:gs>
            <a:gs pos="100000">
              <a:srgbClr val="99FFCC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2600" b="1" i="0" kern="1200" baseline="0" noProof="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rPr>
            <a:t>Як описувати табличні величини мовами програмування</a:t>
          </a:r>
        </a:p>
      </dsp:txBody>
      <dsp:txXfrm>
        <a:off x="2836422" y="1651186"/>
        <a:ext cx="2752090" cy="1651186"/>
      </dsp:txXfrm>
    </dsp:sp>
    <dsp:sp modelId="{33072FE1-A07C-4B0A-813C-4B72EAC49E01}">
      <dsp:nvSpPr>
        <dsp:cNvPr id="0" name=""/>
        <dsp:cNvSpPr/>
      </dsp:nvSpPr>
      <dsp:spPr>
        <a:xfrm>
          <a:off x="3525161" y="247677"/>
          <a:ext cx="1374612" cy="137461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34925">
          <a:solidFill>
            <a:srgbClr val="FFFFFF"/>
          </a:solidFill>
        </a:ln>
        <a:effectLst>
          <a:outerShdw blurRad="317500" dir="2700000" algn="ctr" rotWithShape="0">
            <a:srgbClr val="000000">
              <a:alpha val="43000"/>
            </a:srgbClr>
          </a:outerShdw>
        </a:effectLst>
        <a:scene3d>
          <a:camera prst="perspectiveFront" fov="2700000">
            <a:rot lat="19086000" lon="19067999" rev="3108000"/>
          </a:camera>
          <a:lightRig rig="threePt" dir="t">
            <a:rot lat="0" lon="0" rev="0"/>
          </a:lightRig>
        </a:scene3d>
        <a:sp3d z="152400" extrusionH="38100" prstMaterial="clear">
          <a:bevelT w="260350" h="50800" prst="softRound"/>
          <a:bevelB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1AE68-C4E8-4F0A-B8C0-CCBFFC8D9307}">
      <dsp:nvSpPr>
        <dsp:cNvPr id="0" name=""/>
        <dsp:cNvSpPr/>
      </dsp:nvSpPr>
      <dsp:spPr>
        <a:xfrm>
          <a:off x="5644738" y="0"/>
          <a:ext cx="2752090" cy="412796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2400" b="1" i="0" kern="0" baseline="0" noProof="0" dirty="0" smtClean="0">
              <a:solidFill>
                <a:schemeClr val="accent4">
                  <a:lumMod val="50000"/>
                </a:schemeClr>
              </a:solidFill>
              <a:latin typeface="+mn-lt"/>
              <a:cs typeface="Calibri" pitchFamily="34" charset="0"/>
            </a:rPr>
            <a:t>Як здійснювати введення та виведення табличних величин у програмах</a:t>
          </a:r>
        </a:p>
      </dsp:txBody>
      <dsp:txXfrm>
        <a:off x="5644738" y="1651186"/>
        <a:ext cx="2752090" cy="1651186"/>
      </dsp:txXfrm>
    </dsp:sp>
    <dsp:sp modelId="{AD0CB26A-456C-4782-A5B9-B14BFD726210}">
      <dsp:nvSpPr>
        <dsp:cNvPr id="0" name=""/>
        <dsp:cNvSpPr/>
      </dsp:nvSpPr>
      <dsp:spPr>
        <a:xfrm rot="1219273">
          <a:off x="6499152" y="282476"/>
          <a:ext cx="1069352" cy="97832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225425" dist="50800" dir="5220000" algn="ctr" rotWithShape="0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z="152400" extrusionH="254000" contourW="19050">
          <a:bevelT w="82550" h="44450" prst="angle"/>
          <a:bevelB w="82550" h="4445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C677B-0E13-46EE-8703-BA8AADF09CC3}">
      <dsp:nvSpPr>
        <dsp:cNvPr id="0" name=""/>
        <dsp:cNvSpPr/>
      </dsp:nvSpPr>
      <dsp:spPr>
        <a:xfrm>
          <a:off x="336997" y="3506168"/>
          <a:ext cx="7750941" cy="619194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  <a:reflection blurRad="6350" stA="50000" endA="300" endPos="55000" dir="5400000" sy="-100000" algn="bl" rotWithShape="0"/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1524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CA084-E035-4B6F-B373-EC8A19E6C0EF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309FD-E530-4587-9606-29CE8ADAE3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11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93FE9D-78C3-4330-B82A-DDA8F45EE01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3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9C770-33C3-42A4-8C0C-A2EC58ADE47A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67C49-1FF6-4D78-AE2E-6B6F5CD02A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800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40D7B-2457-4103-92B1-CA159D07C035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2906C-A2EC-4243-8D45-D8F719AF866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06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4D11B-99F4-44AB-8AB7-8AF15FCA2274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E059B-F546-44DB-B856-06F71C47A57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731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395ED-F266-4355-894D-A9D3B0CD189D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470A-DF66-463C-994E-28CE2A662AF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328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5C9DB-AC08-40A0-90ED-46F1D3D538B2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C4500-D638-4E6C-9BCF-83F4EAF40E8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686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186C7-C533-4355-AF4E-8EA36CA2B008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0D904-3143-4600-90FE-B0F4B8B0B40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125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D1B2A-20CE-41D6-8EAD-9D891F0B479A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F07FF-0151-4906-A68E-79D33F286E9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26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3CA36-1A9A-4235-9B52-14AF2E47AE77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7DFBE-C473-42D0-9648-44D3F825986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946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9765D-1763-425A-AACC-FEDCDF83FF4D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97C4E-2F8A-40A4-9095-23225DB0FD4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072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A6F5F-1C3F-452D-8062-A7C3D363103E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47985-6DD2-4CA4-8186-EF6129AD880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547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AAE1C-DA70-4642-B9E2-978F69423C85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77F57-5FE1-4C29-8C6C-1FF27C54976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984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7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090F3C-F973-4B49-9DEE-B9E4546D2462}" type="datetimeFigureOut">
              <a:rPr lang="uk-UA"/>
              <a:pPr>
                <a:defRPr/>
              </a:pPr>
              <a:t>21.11.2017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936DA7-E5C7-4342-92E8-7820567F4A3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2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8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8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4534612"/>
              </p:ext>
            </p:extLst>
          </p:nvPr>
        </p:nvGraphicFramePr>
        <p:xfrm>
          <a:off x="457200" y="274638"/>
          <a:ext cx="8291264" cy="2650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55671" y="38108"/>
            <a:ext cx="5810067" cy="6819892"/>
            <a:chOff x="3347864" y="16881"/>
            <a:chExt cx="5810067" cy="6819892"/>
          </a:xfrm>
          <a:blipFill>
            <a:blip r:embed="rId7"/>
            <a:stretch>
              <a:fillRect/>
            </a:stretch>
          </a:blipFill>
        </p:grpSpPr>
        <p:pic>
          <p:nvPicPr>
            <p:cNvPr id="6" name="Picture 3" descr="D:\Media\Foto\2012\фотоШкола23\IMG_3837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385" y="3198874"/>
              <a:ext cx="5417546" cy="3637899"/>
            </a:xfrm>
            <a:prstGeom prst="rect">
              <a:avLst/>
            </a:prstGeom>
            <a:grpFill/>
            <a:effectLst>
              <a:reflection blurRad="6350" stA="52000" endA="300" endPos="35000" dir="5400000" sy="-100000" algn="bl" rotWithShape="0"/>
              <a:softEdge rad="635000"/>
            </a:effectLst>
            <a:extLst/>
          </p:spPr>
        </p:pic>
        <p:pic>
          <p:nvPicPr>
            <p:cNvPr id="7" name="Picture 2" descr="/Files/images/&amp;Jukcy;&amp;dcy;&amp;icy;&amp;ncy;&amp;acy;_&amp;Ucy;&amp;kcy;&amp;rcy;&amp;acy;&amp;yicy;&amp;ncy;&amp;acy;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16881"/>
              <a:ext cx="5639022" cy="3710451"/>
            </a:xfrm>
            <a:prstGeom prst="rect">
              <a:avLst/>
            </a:prstGeom>
            <a:grpFill/>
            <a:effectLst>
              <a:softEdge rad="635000"/>
            </a:effectLst>
            <a:extLst/>
          </p:spPr>
        </p:pic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" y="38108"/>
            <a:ext cx="3960440" cy="492315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" y="2258710"/>
            <a:ext cx="3960440" cy="45992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619672" y="589533"/>
            <a:ext cx="6323013" cy="2911475"/>
          </a:xfrm>
          <a:prstGeom prst="snip2Diag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>
            <a:normAutofit/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uk-UA" sz="60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Програмування</a:t>
            </a:r>
            <a:endParaRPr lang="uk-UA" sz="6000" b="1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0" y="6376988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uk-UA" sz="800" dirty="0" smtClean="0">
                <a:solidFill>
                  <a:schemeClr val="tx2">
                    <a:lumMod val="10000"/>
                    <a:lumOff val="90000"/>
                  </a:schemeClr>
                </a:solidFill>
                <a:effectLst/>
              </a:rPr>
              <a:t>Чашук О.Ф., вчитель інформатики ЗОШ№23, Луцьк</a:t>
            </a:r>
            <a:endParaRPr lang="uk-UA" sz="800" dirty="0">
              <a:solidFill>
                <a:schemeClr val="tx2">
                  <a:lumMod val="10000"/>
                  <a:lumOff val="90000"/>
                </a:schemeClr>
              </a:solidFill>
              <a:effectLst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894736" y="261325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6574963" y="186922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135" y="3501008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Результат пошуку зображень за запитом &quot;Програмування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018" y="1723664"/>
            <a:ext cx="2520280" cy="16810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" y="65923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054" y="104927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Результат пошуку зображень за запитом &quot;лазарус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480" y="3717032"/>
            <a:ext cx="4295319" cy="279885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57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02110" y="174967"/>
            <a:ext cx="8291264" cy="5846321"/>
          </a:xfrm>
          <a:custGeom>
            <a:avLst/>
            <a:gdLst>
              <a:gd name="connsiteX0" fmla="*/ 0 w 8291264"/>
              <a:gd name="connsiteY0" fmla="*/ 328458 h 1970707"/>
              <a:gd name="connsiteX1" fmla="*/ 328458 w 8291264"/>
              <a:gd name="connsiteY1" fmla="*/ 0 h 1970707"/>
              <a:gd name="connsiteX2" fmla="*/ 7962806 w 8291264"/>
              <a:gd name="connsiteY2" fmla="*/ 0 h 1970707"/>
              <a:gd name="connsiteX3" fmla="*/ 8291264 w 8291264"/>
              <a:gd name="connsiteY3" fmla="*/ 328458 h 1970707"/>
              <a:gd name="connsiteX4" fmla="*/ 8291264 w 8291264"/>
              <a:gd name="connsiteY4" fmla="*/ 1642249 h 1970707"/>
              <a:gd name="connsiteX5" fmla="*/ 7962806 w 8291264"/>
              <a:gd name="connsiteY5" fmla="*/ 1970707 h 1970707"/>
              <a:gd name="connsiteX6" fmla="*/ 328458 w 8291264"/>
              <a:gd name="connsiteY6" fmla="*/ 1970707 h 1970707"/>
              <a:gd name="connsiteX7" fmla="*/ 0 w 8291264"/>
              <a:gd name="connsiteY7" fmla="*/ 1642249 h 1970707"/>
              <a:gd name="connsiteX8" fmla="*/ 0 w 8291264"/>
              <a:gd name="connsiteY8" fmla="*/ 328458 h 1970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1264" h="1970707">
                <a:moveTo>
                  <a:pt x="0" y="328458"/>
                </a:moveTo>
                <a:cubicBezTo>
                  <a:pt x="0" y="147056"/>
                  <a:pt x="147056" y="0"/>
                  <a:pt x="328458" y="0"/>
                </a:cubicBezTo>
                <a:lnTo>
                  <a:pt x="7962806" y="0"/>
                </a:lnTo>
                <a:cubicBezTo>
                  <a:pt x="8144208" y="0"/>
                  <a:pt x="8291264" y="147056"/>
                  <a:pt x="8291264" y="328458"/>
                </a:cubicBezTo>
                <a:lnTo>
                  <a:pt x="8291264" y="1642249"/>
                </a:lnTo>
                <a:cubicBezTo>
                  <a:pt x="8291264" y="1823651"/>
                  <a:pt x="8144208" y="1970707"/>
                  <a:pt x="7962806" y="1970707"/>
                </a:cubicBezTo>
                <a:lnTo>
                  <a:pt x="328458" y="1970707"/>
                </a:lnTo>
                <a:cubicBezTo>
                  <a:pt x="147056" y="1970707"/>
                  <a:pt x="0" y="1823651"/>
                  <a:pt x="0" y="1642249"/>
                </a:cubicBezTo>
                <a:lnTo>
                  <a:pt x="0" y="328458"/>
                </a:lnTo>
                <a:close/>
              </a:path>
            </a:pathLst>
          </a:custGeo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301942" tIns="301942" rIns="301942" bIns="301942" numCol="1" spcCol="1270" anchor="ctr" anchorCtr="0">
            <a:noAutofit/>
          </a:bodyPr>
          <a:lstStyle/>
          <a:p>
            <a:pPr marL="1074738" lvl="0" indent="0" algn="ctr" defTabSz="2400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400" b="1" kern="1200" dirty="0" smtClean="0"/>
          </a:p>
        </p:txBody>
      </p:sp>
      <p:sp>
        <p:nvSpPr>
          <p:cNvPr id="5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3"/>
          <a:stretch/>
        </p:blipFill>
        <p:spPr bwMode="auto">
          <a:xfrm>
            <a:off x="1115616" y="2866030"/>
            <a:ext cx="7344815" cy="2740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48680"/>
            <a:ext cx="3168352" cy="18306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14477"/>
            <a:ext cx="2061058" cy="146480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Результат пошуку зображень за запитом &quot;python logo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6" y="5926"/>
            <a:ext cx="900113" cy="8001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995" y="44930"/>
            <a:ext cx="782996" cy="78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373" y="850722"/>
            <a:ext cx="2061058" cy="146480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16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graphicFrame>
        <p:nvGraphicFramePr>
          <p:cNvPr id="1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2079256"/>
              </p:ext>
            </p:extLst>
          </p:nvPr>
        </p:nvGraphicFramePr>
        <p:xfrm>
          <a:off x="395288" y="2602793"/>
          <a:ext cx="8424936" cy="4127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119866" y="1634640"/>
            <a:ext cx="5152229" cy="1095393"/>
          </a:xfrm>
          <a:prstGeom prst="downArrowCallou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/>
              <a:t>Ти дізнаєшся:</a:t>
            </a:r>
            <a:endParaRPr lang="uk-UA" sz="3600" b="1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648687" y="236944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41087" y="2303061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949" y="236944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3929"/>
            <a:ext cx="6552728" cy="932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5" y="0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98162"/>
            <a:ext cx="1260648" cy="9866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122038" y="188640"/>
            <a:ext cx="7914457" cy="3024336"/>
          </a:xfrm>
          <a:prstGeom prst="snip2DiagRect">
            <a:avLst/>
          </a:prstGeom>
          <a:gradFill flip="none" rotWithShape="1">
            <a:gsLst>
              <a:gs pos="0">
                <a:srgbClr val="CCFF66">
                  <a:shade val="30000"/>
                  <a:satMod val="115000"/>
                </a:srgbClr>
              </a:gs>
              <a:gs pos="23000">
                <a:srgbClr val="CCFF66">
                  <a:shade val="67500"/>
                  <a:satMod val="115000"/>
                  <a:lumMod val="23000"/>
                  <a:lumOff val="77000"/>
                </a:srgbClr>
              </a:gs>
              <a:gs pos="100000">
                <a:srgbClr val="CCFF66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62842" y="408146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0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Введення та виведення табличних величин</a:t>
            </a:r>
            <a:endParaRPr lang="uk-UA" sz="6000" b="1" dirty="0">
              <a:ln w="1905"/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0" y="917043"/>
            <a:ext cx="1030783" cy="12074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Результат пошуку зображень за запитом &quot;комп'ютерне моделюванн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0" y="3703017"/>
            <a:ext cx="2832096" cy="283209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843" y="3469603"/>
            <a:ext cx="2304256" cy="28950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Результат пошуку зображень за запитом &quot;комп'ютерне моделюванн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77540" y="3609721"/>
            <a:ext cx="3015934" cy="274049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20066"/>
            <a:ext cx="7817611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Табличні величини</a:t>
            </a:r>
            <a:endParaRPr lang="uk-UA" sz="2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934" y="1154123"/>
            <a:ext cx="8986131" cy="5130277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600" dirty="0" smtClean="0">
                  <a:solidFill>
                    <a:srgbClr val="0070C0"/>
                  </a:solidFill>
                </a:rPr>
                <a:t>Табличні величини</a:t>
              </a:r>
              <a:endParaRPr lang="uk-UA" b="1" spc="1600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66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7291" y="836713"/>
            <a:ext cx="4107464" cy="4922786"/>
          </a:xfrm>
          <a:prstGeom prst="rect">
            <a:avLst/>
          </a:prstGeom>
          <a:noFill/>
        </p:spPr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55576" y="692225"/>
            <a:ext cx="7553916" cy="533102"/>
          </a:xfrm>
          <a:prstGeom prst="plaque">
            <a:avLst>
              <a:gd name="adj" fmla="val 9844"/>
            </a:avLst>
          </a:prstGeom>
          <a:gradFill>
            <a:gsLst>
              <a:gs pos="24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Введення та </a:t>
            </a:r>
            <a:r>
              <a:rPr lang="uk-UA" sz="2400" b="1" dirty="0">
                <a:solidFill>
                  <a:srgbClr val="000066"/>
                </a:solidFill>
              </a:rPr>
              <a:t>виведення табличних величин </a:t>
            </a:r>
            <a:endParaRPr lang="ru-RU" sz="2200" b="1" dirty="0">
              <a:solidFill>
                <a:srgbClr val="000066"/>
              </a:solidFill>
            </a:endParaRPr>
          </a:p>
        </p:txBody>
      </p: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38245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144" y="731404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854438"/>
            <a:ext cx="281677" cy="28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8" y="836713"/>
            <a:ext cx="290391" cy="29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5618" y="1412776"/>
            <a:ext cx="81503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/>
              <a:t>Засоб</a:t>
            </a:r>
            <a:r>
              <a:rPr lang="uk-UA" sz="2000" b="1" dirty="0"/>
              <a:t>и</a:t>
            </a:r>
            <a:r>
              <a:rPr lang="uk-UA" sz="2000" b="1" dirty="0" smtClean="0"/>
              <a:t> для </a:t>
            </a:r>
            <a:r>
              <a:rPr lang="uk-UA" sz="2000" b="1" dirty="0"/>
              <a:t>введення-виведення </a:t>
            </a:r>
            <a:r>
              <a:rPr lang="uk-UA" sz="2000" b="1" dirty="0" smtClean="0"/>
              <a:t>масиву</a:t>
            </a:r>
            <a:endParaRPr lang="uk-UA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8304" y="1948526"/>
            <a:ext cx="31759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cs typeface="Calibri" pitchFamily="34" charset="0"/>
              </a:rPr>
              <a:t>For i:=1 to n do</a:t>
            </a:r>
          </a:p>
          <a:p>
            <a:pPr algn="ctr"/>
            <a:r>
              <a:rPr lang="en-US" sz="2800" b="1" dirty="0" smtClean="0">
                <a:cs typeface="Calibri" pitchFamily="34" charset="0"/>
              </a:rPr>
              <a:t>&lt;</a:t>
            </a:r>
            <a:r>
              <a:rPr lang="uk-UA" sz="2800" b="1" dirty="0" smtClean="0">
                <a:cs typeface="Calibri" pitchFamily="34" charset="0"/>
              </a:rPr>
              <a:t>команда</a:t>
            </a:r>
            <a:r>
              <a:rPr lang="en-US" sz="2800" b="1" dirty="0" smtClean="0">
                <a:cs typeface="Calibri" pitchFamily="34" charset="0"/>
              </a:rPr>
              <a:t>&gt;;</a:t>
            </a:r>
            <a:endParaRPr lang="uk-UA" sz="3200" b="1" dirty="0"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72000" y="1997839"/>
            <a:ext cx="3737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cs typeface="Calibri" pitchFamily="34" charset="0"/>
              </a:rPr>
              <a:t>For i:=n </a:t>
            </a:r>
            <a:r>
              <a:rPr lang="en-US" sz="3200" b="1" dirty="0" err="1" smtClean="0">
                <a:cs typeface="Calibri" pitchFamily="34" charset="0"/>
              </a:rPr>
              <a:t>downto</a:t>
            </a:r>
            <a:r>
              <a:rPr lang="en-US" sz="3200" b="1" dirty="0" smtClean="0">
                <a:cs typeface="Calibri" pitchFamily="34" charset="0"/>
              </a:rPr>
              <a:t> n do</a:t>
            </a:r>
          </a:p>
          <a:p>
            <a:pPr algn="ctr"/>
            <a:r>
              <a:rPr lang="en-US" sz="2800" b="1" dirty="0" smtClean="0">
                <a:cs typeface="Calibri" pitchFamily="34" charset="0"/>
              </a:rPr>
              <a:t>&lt;</a:t>
            </a:r>
            <a:r>
              <a:rPr lang="uk-UA" sz="2800" b="1" dirty="0" smtClean="0">
                <a:cs typeface="Calibri" pitchFamily="34" charset="0"/>
              </a:rPr>
              <a:t>команда</a:t>
            </a:r>
            <a:r>
              <a:rPr lang="en-US" sz="2800" b="1" dirty="0" smtClean="0">
                <a:cs typeface="Calibri" pitchFamily="34" charset="0"/>
              </a:rPr>
              <a:t>&gt;;</a:t>
            </a:r>
            <a:endParaRPr lang="uk-UA" sz="3200" b="1" dirty="0"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37582" y="3298106"/>
            <a:ext cx="3389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</a:t>
            </a:r>
            <a:r>
              <a:rPr lang="en-US" dirty="0" smtClean="0"/>
              <a:t> – </a:t>
            </a:r>
            <a:r>
              <a:rPr lang="uk-UA" dirty="0" smtClean="0"/>
              <a:t>параметр циклу</a:t>
            </a:r>
          </a:p>
          <a:p>
            <a:r>
              <a:rPr lang="en-US" b="1" dirty="0" smtClean="0"/>
              <a:t>n</a:t>
            </a:r>
            <a:r>
              <a:rPr lang="en-US" dirty="0" smtClean="0"/>
              <a:t> – </a:t>
            </a:r>
            <a:r>
              <a:rPr lang="uk-UA" dirty="0" smtClean="0"/>
              <a:t>кінцеве значення параметру</a:t>
            </a:r>
            <a:r>
              <a:rPr lang="en-US" dirty="0" smtClean="0"/>
              <a:t> </a:t>
            </a:r>
            <a:endParaRPr lang="uk-UA" dirty="0"/>
          </a:p>
        </p:txBody>
      </p:sp>
      <p:sp>
        <p:nvSpPr>
          <p:cNvPr id="12" name="TextBox 11"/>
          <p:cNvSpPr txBox="1"/>
          <p:nvPr/>
        </p:nvSpPr>
        <p:spPr>
          <a:xfrm>
            <a:off x="781238" y="4581128"/>
            <a:ext cx="2827117" cy="369332"/>
          </a:xfrm>
          <a:prstGeom prst="borderCallout2">
            <a:avLst>
              <a:gd name="adj1" fmla="val 11360"/>
              <a:gd name="adj2" fmla="val -609"/>
              <a:gd name="adj3" fmla="val -92107"/>
              <a:gd name="adj4" fmla="val 41745"/>
              <a:gd name="adj5" fmla="val -419617"/>
              <a:gd name="adj6" fmla="val 489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Крок зміни параметру </a:t>
            </a:r>
            <a:r>
              <a:rPr lang="uk-UA" b="1" dirty="0" smtClean="0"/>
              <a:t>+1</a:t>
            </a:r>
            <a:endParaRPr lang="uk-UA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338928" y="4562960"/>
            <a:ext cx="2827117" cy="369332"/>
          </a:xfrm>
          <a:prstGeom prst="borderCallout2">
            <a:avLst>
              <a:gd name="adj1" fmla="val 11360"/>
              <a:gd name="adj2" fmla="val -609"/>
              <a:gd name="adj3" fmla="val -92107"/>
              <a:gd name="adj4" fmla="val 41745"/>
              <a:gd name="adj5" fmla="val -419617"/>
              <a:gd name="adj6" fmla="val 489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Крок зміни параметру </a:t>
            </a:r>
            <a:r>
              <a:rPr lang="uk-UA" b="1" dirty="0" smtClean="0"/>
              <a:t>-1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210827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20066"/>
            <a:ext cx="7817611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Табличні величини</a:t>
            </a:r>
            <a:endParaRPr lang="uk-UA" sz="2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934" y="1154123"/>
            <a:ext cx="8986131" cy="5130277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600" dirty="0" smtClean="0">
                  <a:solidFill>
                    <a:srgbClr val="0070C0"/>
                  </a:solidFill>
                </a:rPr>
                <a:t>Табличні величини</a:t>
              </a:r>
              <a:endParaRPr lang="uk-UA" b="1" spc="1600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66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7291" y="836713"/>
            <a:ext cx="4107464" cy="4922786"/>
          </a:xfrm>
          <a:prstGeom prst="rect">
            <a:avLst/>
          </a:prstGeom>
          <a:noFill/>
        </p:spPr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55576" y="692225"/>
            <a:ext cx="7553916" cy="533102"/>
          </a:xfrm>
          <a:prstGeom prst="plaque">
            <a:avLst>
              <a:gd name="adj" fmla="val 9844"/>
            </a:avLst>
          </a:prstGeom>
          <a:gradFill>
            <a:gsLst>
              <a:gs pos="24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Введення та </a:t>
            </a:r>
            <a:r>
              <a:rPr lang="uk-UA" sz="2400" b="1" dirty="0">
                <a:solidFill>
                  <a:srgbClr val="000066"/>
                </a:solidFill>
              </a:rPr>
              <a:t>виведення табличних величин </a:t>
            </a:r>
            <a:endParaRPr lang="ru-RU" sz="2200" b="1" dirty="0">
              <a:solidFill>
                <a:srgbClr val="000066"/>
              </a:solidFill>
            </a:endParaRPr>
          </a:p>
        </p:txBody>
      </p: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38245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144" y="731404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854438"/>
            <a:ext cx="281677" cy="28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8" y="836713"/>
            <a:ext cx="290391" cy="29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6788" y="1412776"/>
            <a:ext cx="7859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/>
              <a:t>Засоб</a:t>
            </a:r>
            <a:r>
              <a:rPr lang="uk-UA" sz="2000" b="1" dirty="0"/>
              <a:t>и</a:t>
            </a:r>
            <a:r>
              <a:rPr lang="uk-UA" sz="2000" b="1" dirty="0" smtClean="0"/>
              <a:t> для </a:t>
            </a:r>
            <a:r>
              <a:rPr lang="uk-UA" sz="2000" b="1" dirty="0"/>
              <a:t>введення-виведення </a:t>
            </a:r>
            <a:r>
              <a:rPr lang="uk-UA" sz="2000" b="1" dirty="0" smtClean="0"/>
              <a:t>масиву</a:t>
            </a:r>
            <a:endParaRPr lang="uk-UA" sz="2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4" y="1812886"/>
            <a:ext cx="3870201" cy="4208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588" y="2196794"/>
            <a:ext cx="4132356" cy="3318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30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8" name="Нижний колонтитул 1"/>
          <p:cNvSpPr txBox="1">
            <a:spLocks/>
          </p:cNvSpPr>
          <p:nvPr/>
        </p:nvSpPr>
        <p:spPr>
          <a:xfrm>
            <a:off x="3707904" y="618204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20066"/>
            <a:ext cx="7817611" cy="51077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Табличні величини</a:t>
            </a:r>
            <a:endParaRPr lang="uk-UA" sz="2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934" y="1154123"/>
            <a:ext cx="8986131" cy="5130277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8935" y="6124337"/>
            <a:ext cx="8986131" cy="733663"/>
            <a:chOff x="157868" y="6124337"/>
            <a:chExt cx="8986131" cy="733663"/>
          </a:xfrm>
        </p:grpSpPr>
        <p:sp>
          <p:nvSpPr>
            <p:cNvPr id="6" name="TextBox 5"/>
            <p:cNvSpPr txBox="1"/>
            <p:nvPr/>
          </p:nvSpPr>
          <p:spPr>
            <a:xfrm>
              <a:off x="157868" y="6124337"/>
              <a:ext cx="8986131" cy="733663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endParaRPr lang="uk-U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349" y="6309320"/>
              <a:ext cx="7674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1600" dirty="0" smtClean="0">
                  <a:solidFill>
                    <a:srgbClr val="0070C0"/>
                  </a:solidFill>
                </a:rPr>
                <a:t>Табличні величини</a:t>
              </a:r>
              <a:endParaRPr lang="uk-UA" b="1" spc="1600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66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73" y="96185"/>
            <a:ext cx="476250" cy="5334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7291" y="836713"/>
            <a:ext cx="4107464" cy="4922786"/>
          </a:xfrm>
          <a:prstGeom prst="rect">
            <a:avLst/>
          </a:prstGeom>
          <a:noFill/>
        </p:spPr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55576" y="692225"/>
            <a:ext cx="7553916" cy="533102"/>
          </a:xfrm>
          <a:prstGeom prst="plaque">
            <a:avLst>
              <a:gd name="adj" fmla="val 9844"/>
            </a:avLst>
          </a:prstGeom>
          <a:gradFill>
            <a:gsLst>
              <a:gs pos="24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66"/>
                </a:solidFill>
              </a:rPr>
              <a:t>Введення та </a:t>
            </a:r>
            <a:r>
              <a:rPr lang="uk-UA" sz="2400" b="1" dirty="0">
                <a:solidFill>
                  <a:srgbClr val="000066"/>
                </a:solidFill>
              </a:rPr>
              <a:t>виведення табличних величин </a:t>
            </a:r>
            <a:endParaRPr lang="ru-RU" sz="2200" b="1" dirty="0">
              <a:solidFill>
                <a:srgbClr val="000066"/>
              </a:solidFill>
            </a:endParaRPr>
          </a:p>
        </p:txBody>
      </p: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38245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144" y="731404"/>
            <a:ext cx="432817" cy="44106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854438"/>
            <a:ext cx="281677" cy="28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8" y="836713"/>
            <a:ext cx="290391" cy="29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7291" y="1412776"/>
            <a:ext cx="82926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Для введення та виведення елементів масиву можна застосувати </a:t>
            </a:r>
            <a:r>
              <a:rPr lang="uk-UA" dirty="0" smtClean="0"/>
              <a:t>об’єкти</a:t>
            </a:r>
            <a:r>
              <a:rPr lang="uk-UA" dirty="0"/>
              <a:t>: текстове поле </a:t>
            </a:r>
            <a:r>
              <a:rPr lang="uk-UA" b="1" i="1" dirty="0" err="1"/>
              <a:t>Edit</a:t>
            </a:r>
            <a:r>
              <a:rPr lang="uk-UA" dirty="0"/>
              <a:t>, напис </a:t>
            </a:r>
            <a:r>
              <a:rPr lang="uk-UA" b="1" i="1" dirty="0" err="1"/>
              <a:t>Label</a:t>
            </a:r>
            <a:r>
              <a:rPr lang="uk-UA" dirty="0"/>
              <a:t>, вікна </a:t>
            </a:r>
            <a:r>
              <a:rPr lang="uk-UA" dirty="0" smtClean="0"/>
              <a:t>повідомлень </a:t>
            </a:r>
            <a:r>
              <a:rPr lang="uk-UA" dirty="0"/>
              <a:t>або </a:t>
            </a:r>
            <a:r>
              <a:rPr lang="uk-UA" dirty="0" smtClean="0"/>
              <a:t> </a:t>
            </a:r>
            <a:r>
              <a:rPr lang="uk-UA" dirty="0"/>
              <a:t>випадкові значення з деякого діапазону.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36106"/>
            <a:ext cx="5660082" cy="3126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74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63688" y="242392"/>
            <a:ext cx="5544616" cy="88235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/>
              <a:t>Домашнє завдання</a:t>
            </a:r>
            <a:endParaRPr lang="uk-UA" b="1" dirty="0"/>
          </a:p>
        </p:txBody>
      </p:sp>
      <p:sp>
        <p:nvSpPr>
          <p:cNvPr id="8" name="Місце для вмісту 2"/>
          <p:cNvSpPr txBox="1">
            <a:spLocks/>
          </p:cNvSpPr>
          <p:nvPr/>
        </p:nvSpPr>
        <p:spPr>
          <a:xfrm>
            <a:off x="283999" y="1133954"/>
            <a:ext cx="8464465" cy="55446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52438" indent="-452438">
              <a:buFont typeface="Wingdings" panose="05000000000000000000" pitchFamily="2" charset="2"/>
              <a:buChar char="q"/>
            </a:pPr>
            <a:endParaRPr lang="uk-UA" sz="2800" b="1" dirty="0" smtClean="0">
              <a:solidFill>
                <a:srgbClr val="C00000"/>
              </a:solidFill>
            </a:endParaRPr>
          </a:p>
          <a:p>
            <a:pPr marL="452438" indent="-452438"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C00000"/>
                </a:solidFill>
              </a:rPr>
              <a:t>Вивчити §15 </a:t>
            </a:r>
            <a:r>
              <a:rPr lang="uk-UA" sz="2800" b="1" dirty="0" smtClean="0">
                <a:solidFill>
                  <a:schemeClr val="bg2">
                    <a:lumMod val="25000"/>
                  </a:schemeClr>
                </a:solidFill>
              </a:rPr>
              <a:t>п.15.3</a:t>
            </a:r>
            <a:endParaRPr lang="uk-UA" sz="28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530225" indent="-530225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0070C0"/>
                </a:solidFill>
              </a:rPr>
              <a:t>Опрацювати  всі запитання </a:t>
            </a:r>
          </a:p>
          <a:p>
            <a:pPr marL="811213" lvl="3" indent="0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rgbClr val="0070C0"/>
                </a:solidFill>
              </a:rPr>
              <a:t>і завдання з рубрик </a:t>
            </a:r>
          </a:p>
          <a:p>
            <a:pPr marL="1798638" indent="0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 </a:t>
            </a: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530225" indent="-530225">
              <a:buFont typeface="Wingdings" pitchFamily="2" charset="2"/>
              <a:buChar char="q"/>
            </a:pPr>
            <a:r>
              <a:rPr lang="uk-UA" sz="2800" b="1" dirty="0" smtClean="0">
                <a:solidFill>
                  <a:srgbClr val="002060"/>
                </a:solidFill>
              </a:rPr>
              <a:t>Заповнити словничок </a:t>
            </a: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63621" y="5510871"/>
            <a:ext cx="6129838" cy="1138654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25400" algn="ctr"/>
            <a:r>
              <a:rPr lang="uk-UA" sz="2800" b="1" dirty="0" smtClean="0">
                <a:latin typeface="Segoe Print" pitchFamily="2" charset="0"/>
              </a:rPr>
              <a:t>Введення, вивід табличних величин</a:t>
            </a:r>
            <a:endParaRPr lang="uk-UA" sz="2800" b="1" dirty="0">
              <a:latin typeface="Segoe Print" pitchFamily="2" charset="0"/>
            </a:endParaRPr>
          </a:p>
        </p:txBody>
      </p:sp>
      <p:pic>
        <p:nvPicPr>
          <p:cNvPr id="14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30" y="128880"/>
            <a:ext cx="1295400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0" descr="3D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68588" y="190853"/>
            <a:ext cx="1375412" cy="144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3057332"/>
            <a:ext cx="2939450" cy="447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15" y="3691319"/>
            <a:ext cx="2937736" cy="345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52" y="1800511"/>
            <a:ext cx="2308622" cy="29610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perspectiveContrastingLeftFacing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32" y="5540933"/>
            <a:ext cx="2043596" cy="83046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80" y="286110"/>
            <a:ext cx="630656" cy="63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490" y="446124"/>
            <a:ext cx="630656" cy="63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1280" y="4299856"/>
            <a:ext cx="3270640" cy="510778"/>
          </a:xfrm>
          <a:prstGeom prst="round2Diag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0066"/>
                </a:solidFill>
              </a:rPr>
              <a:t>Вправа 1, 2</a:t>
            </a:r>
            <a:endParaRPr lang="uk-UA" sz="2400" b="1" dirty="0">
              <a:solidFill>
                <a:srgbClr val="000066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345946"/>
            <a:ext cx="661816" cy="46158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371584"/>
            <a:ext cx="558353" cy="41030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61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body" idx="4294967295"/>
          </p:nvPr>
        </p:nvSpPr>
        <p:spPr>
          <a:xfrm>
            <a:off x="1578936" y="136540"/>
            <a:ext cx="6840538" cy="5470525"/>
          </a:xfrm>
          <a:prstGeom prst="snip2SameRect">
            <a:avLst/>
          </a:prstGeom>
          <a:solidFill>
            <a:schemeClr val="bg1"/>
          </a:solidFill>
          <a:effectLst>
            <a:glow rad="127000">
              <a:schemeClr val="accent1">
                <a:alpha val="17000"/>
              </a:schemeClr>
            </a:glow>
            <a:reflection blurRad="6350" stA="52000" endA="300" endPos="35000" dir="5400000" sy="-100000" algn="bl" rotWithShape="0"/>
            <a:softEdge rad="635000"/>
          </a:effectLst>
          <a:scene3d>
            <a:camera prst="perspectiveRelaxed"/>
            <a:lightRig rig="threePt" dir="t"/>
          </a:scene3d>
          <a:sp3d>
            <a:bevelT w="101600" prst="riblet"/>
          </a:sp3d>
        </p:spPr>
        <p:txBody>
          <a:bodyPr anchor="b">
            <a:noAutofit/>
            <a:scene3d>
              <a:camera prst="perspectiveRelaxed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ts val="0"/>
              </a:spcBef>
            </a:pPr>
            <a:endParaRPr lang="uk-UA" sz="8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endParaRPr lang="uk-UA" sz="8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r>
              <a:rPr lang="uk-UA" sz="8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о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</a:t>
            </a:r>
            <a:r>
              <a:rPr lang="uk-UA" sz="115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г</a:t>
            </a:r>
            <a:r>
              <a:rPr lang="uk-UA" sz="9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8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д</a:t>
            </a:r>
            <a:r>
              <a:rPr lang="uk-UA" sz="11500" b="1" dirty="0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й</a:t>
            </a:r>
            <a:b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8800" b="1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1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е</a:t>
            </a:r>
            <a:r>
              <a:rPr lang="uk-UA" sz="96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б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у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275856" y="6093297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3074" name="Picture 2" descr="http://yak-prosto.com/images/3/d/yak-vidaliti-vsi-povidomlennya-z-poshtovoyi-skr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18" y="3210805"/>
            <a:ext cx="3052918" cy="1679105"/>
          </a:xfrm>
          <a:prstGeom prst="rect">
            <a:avLst/>
          </a:prstGeom>
          <a:noFill/>
          <a:effectLst>
            <a:glow rad="127000">
              <a:schemeClr val="accent1">
                <a:alpha val="9000"/>
              </a:schemeClr>
            </a:glo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63163">
            <a:off x="1688169" y="277125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827" y="2743616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7535" y="332656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s://2.bp.blogspot.com/-QBVuOPoA3v4/V72Zrj9nHyI/AAAAAAAAA5U/EeuH74Zivh4XIGiyiJwPiAsuLQ7sG-o8wCLcB/s1600/Obgovoruem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4" t="11879" r="17824" b="14617"/>
          <a:stretch/>
        </p:blipFill>
        <p:spPr bwMode="auto">
          <a:xfrm flipH="1">
            <a:off x="6858062" y="4437112"/>
            <a:ext cx="2297743" cy="216446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oldv.org/upload/iblock/85d/otlichn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3011" y="4581128"/>
            <a:ext cx="1949615" cy="16123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5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96306"/>
            <a:ext cx="7586388" cy="2972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063602" y="6376792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Чашук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О.Ф.,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вчитель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інформатики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ЗОШ№23,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Луцьк</a:t>
            </a:r>
            <a:endParaRPr lang="ru-RU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290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5300663"/>
            <a:ext cx="1562100" cy="1562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1763688" y="3653"/>
            <a:ext cx="5400600" cy="563563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uk-UA" dirty="0" smtClean="0">
                <a:solidFill>
                  <a:srgbClr val="002060"/>
                </a:solidFill>
              </a:rPr>
              <a:t>Розгадай ребус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2294" name="Picture 60" descr="3D_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36254" y="5223747"/>
            <a:ext cx="6071492" cy="1225868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6600" b="1" i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ВВЕДЕННЯ</a:t>
            </a:r>
            <a:endParaRPr lang="uk-UA" sz="6600" b="1" i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393248" y="149577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19578" y="1533333"/>
            <a:ext cx="576064" cy="61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97" y="285434"/>
            <a:ext cx="630656" cy="63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6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7781178" cy="2871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063602" y="6376792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Чашук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О.Ф.,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вчитель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інформатики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ЗОШ№23,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Луцьк</a:t>
            </a:r>
            <a:endParaRPr lang="ru-RU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290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5300663"/>
            <a:ext cx="1562100" cy="1562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1763688" y="3653"/>
            <a:ext cx="5400600" cy="563563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uk-UA" dirty="0" smtClean="0">
                <a:solidFill>
                  <a:srgbClr val="002060"/>
                </a:solidFill>
              </a:rPr>
              <a:t>Розгадай ребус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2294" name="Picture 60" descr="3D_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36254" y="5223747"/>
            <a:ext cx="6071492" cy="1225868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6600" b="1" i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ВИВІД</a:t>
            </a:r>
            <a:endParaRPr lang="uk-UA" sz="6600" b="1" i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62722">
            <a:off x="1393248" y="149577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119578" y="1533333"/>
            <a:ext cx="576064" cy="61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Результат пошуку зображень за запитом &quot;lazarus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97" y="285434"/>
            <a:ext cx="630656" cy="63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24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23731" y="340036"/>
            <a:ext cx="5656263" cy="59531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9899" y="5353049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387650"/>
            <a:ext cx="1872208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2771800" y="1073497"/>
            <a:ext cx="5832648" cy="1946731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/>
            <a:r>
              <a:rPr lang="uk-UA" sz="2000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Вправа 1. </a:t>
            </a:r>
            <a:r>
              <a:rPr lang="uk-UA" sz="2000" b="1" i="1" dirty="0">
                <a:latin typeface="Calibri" pitchFamily="34" charset="0"/>
                <a:cs typeface="Calibri" pitchFamily="34" charset="0"/>
              </a:rPr>
              <a:t>Введення масиву дійсних чисел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uk-UA" sz="2000" dirty="0">
                <a:latin typeface="Calibri" pitchFamily="34" charset="0"/>
                <a:cs typeface="Calibri" pitchFamily="34" charset="0"/>
              </a:rPr>
              <a:t>Розробіть проект для введення масиву </a:t>
            </a:r>
            <a:r>
              <a:rPr lang="uk-UA" sz="2000" b="1" i="1" dirty="0">
                <a:latin typeface="Calibri" pitchFamily="34" charset="0"/>
                <a:cs typeface="Calibri" pitchFamily="34" charset="0"/>
              </a:rPr>
              <a:t>x</a:t>
            </a:r>
            <a:r>
              <a:rPr lang="uk-UA" sz="2000" dirty="0">
                <a:latin typeface="Calibri" pitchFamily="34" charset="0"/>
                <a:cs typeface="Calibri" pitchFamily="34" charset="0"/>
              </a:rPr>
              <a:t>, що складається з </a:t>
            </a:r>
            <a:r>
              <a:rPr lang="uk-UA" sz="2000" b="1" i="1" dirty="0">
                <a:latin typeface="Calibri" pitchFamily="34" charset="0"/>
                <a:cs typeface="Calibri" pitchFamily="34" charset="0"/>
              </a:rPr>
              <a:t>n</a:t>
            </a:r>
            <a:r>
              <a:rPr lang="uk-UA" sz="2000" dirty="0">
                <a:latin typeface="Calibri" pitchFamily="34" charset="0"/>
                <a:cs typeface="Calibri" pitchFamily="34" charset="0"/>
              </a:rPr>
              <a:t> (</a:t>
            </a:r>
            <a:r>
              <a:rPr lang="uk-UA" sz="2000" i="1" dirty="0" err="1">
                <a:latin typeface="Calibri" pitchFamily="34" charset="0"/>
                <a:cs typeface="Calibri" pitchFamily="34" charset="0"/>
              </a:rPr>
              <a:t>n</a:t>
            </a:r>
            <a:r>
              <a:rPr lang="uk-UA" sz="2000" i="1" dirty="0">
                <a:latin typeface="Calibri" pitchFamily="34" charset="0"/>
                <a:cs typeface="Calibri" pitchFamily="34" charset="0"/>
              </a:rPr>
              <a:t>&lt;20</a:t>
            </a:r>
            <a:r>
              <a:rPr lang="uk-UA" sz="2000" dirty="0">
                <a:latin typeface="Calibri" pitchFamily="34" charset="0"/>
                <a:cs typeface="Calibri" pitchFamily="34" charset="0"/>
              </a:rPr>
              <a:t>) дійсних чисел, де значення кількості елементів масиву вводять у текстове поле, а самі елементи – у вікні введення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41" y="-133647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73497"/>
            <a:ext cx="2426858" cy="771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Загнутый угол 15"/>
          <p:cNvSpPr/>
          <p:nvPr/>
        </p:nvSpPr>
        <p:spPr>
          <a:xfrm>
            <a:off x="2771800" y="3101330"/>
            <a:ext cx="5820823" cy="2314039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Вправа 2. </a:t>
            </a:r>
            <a:r>
              <a:rPr lang="uk-UA" sz="2000" b="1" i="1" dirty="0"/>
              <a:t>Виведення масиву цілих чисел</a:t>
            </a:r>
            <a:endParaRPr lang="uk-UA" sz="2000" dirty="0"/>
          </a:p>
          <a:p>
            <a:pPr algn="just"/>
            <a:r>
              <a:rPr lang="uk-UA" sz="2000" dirty="0"/>
              <a:t>Розробіть проект для </a:t>
            </a:r>
            <a:r>
              <a:rPr lang="uk-UA" sz="2000" dirty="0" err="1"/>
              <a:t>поелементного</a:t>
            </a:r>
            <a:r>
              <a:rPr lang="uk-UA" sz="2000" dirty="0"/>
              <a:t> виведення масиву </a:t>
            </a:r>
            <a:r>
              <a:rPr lang="uk-UA" sz="2000" b="1" i="1" dirty="0"/>
              <a:t>a</a:t>
            </a:r>
            <a:r>
              <a:rPr lang="uk-UA" sz="2000" dirty="0"/>
              <a:t> з </a:t>
            </a:r>
            <a:r>
              <a:rPr lang="uk-UA" sz="2000" b="1" i="1" dirty="0"/>
              <a:t>n</a:t>
            </a:r>
            <a:r>
              <a:rPr lang="uk-UA" sz="2000" dirty="0"/>
              <a:t> (</a:t>
            </a:r>
            <a:r>
              <a:rPr lang="uk-UA" sz="2000" i="1" dirty="0" err="1"/>
              <a:t>n</a:t>
            </a:r>
            <a:r>
              <a:rPr lang="uk-UA" sz="2000" i="1" dirty="0"/>
              <a:t>&lt;20</a:t>
            </a:r>
            <a:r>
              <a:rPr lang="uk-UA" sz="2000" dirty="0"/>
              <a:t>) цілих чисел від 0 до 10 у вікні повідомлення, де значення кількості елементів масиву вводять у текстове поле, а елементи добираються випадково після запуску програми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30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23731" y="340036"/>
            <a:ext cx="5656263" cy="59531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uk-UA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Робота з комп'ютером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35896" y="6308970"/>
            <a:ext cx="2895600" cy="476251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90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9899" y="5353049"/>
            <a:ext cx="1933834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387650"/>
            <a:ext cx="1872208" cy="150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3059832" y="1236563"/>
            <a:ext cx="5688632" cy="2865001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000" b="1" dirty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Завдання </a:t>
            </a:r>
            <a:r>
              <a:rPr lang="uk-UA" sz="2000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2. </a:t>
            </a:r>
            <a:r>
              <a:rPr lang="uk-UA" sz="2000" dirty="0">
                <a:latin typeface="Calibri" pitchFamily="34" charset="0"/>
                <a:cs typeface="Calibri" pitchFamily="34" charset="0"/>
              </a:rPr>
              <a:t>Обговоріть, які засоби мови програмування </a:t>
            </a:r>
            <a:r>
              <a:rPr lang="uk-UA" sz="2000" b="1" i="1" dirty="0" err="1">
                <a:latin typeface="Calibri" pitchFamily="34" charset="0"/>
                <a:cs typeface="Calibri" pitchFamily="34" charset="0"/>
              </a:rPr>
              <a:t>Free</a:t>
            </a:r>
            <a:r>
              <a:rPr lang="uk-UA" sz="20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uk-UA" sz="2000" b="1" i="1" dirty="0" err="1">
                <a:latin typeface="Calibri" pitchFamily="34" charset="0"/>
                <a:cs typeface="Calibri" pitchFamily="34" charset="0"/>
              </a:rPr>
              <a:t>Pascal</a:t>
            </a:r>
            <a:r>
              <a:rPr lang="uk-UA" sz="20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uk-UA" sz="2000" dirty="0">
                <a:latin typeface="Calibri" pitchFamily="34" charset="0"/>
                <a:cs typeface="Calibri" pitchFamily="34" charset="0"/>
              </a:rPr>
              <a:t>можна використати в проекті, щоб після введення елементів табличних даних їх можна було б опрацьовувати: </a:t>
            </a:r>
            <a:r>
              <a:rPr lang="uk-UA" sz="2000" i="1" dirty="0">
                <a:latin typeface="Calibri" pitchFamily="34" charset="0"/>
                <a:cs typeface="Calibri" pitchFamily="34" charset="0"/>
              </a:rPr>
              <a:t>додавати, дублювати, записувати в різному порядку</a:t>
            </a:r>
            <a:r>
              <a:rPr lang="uk-UA" sz="2000" i="1" dirty="0" smtClean="0">
                <a:latin typeface="Calibri" pitchFamily="34" charset="0"/>
                <a:cs typeface="Calibri" pitchFamily="34" charset="0"/>
              </a:rPr>
              <a:t>.</a:t>
            </a:r>
            <a:endParaRPr lang="uk-UA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41" y="-133647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60351"/>
            <a:ext cx="2724150" cy="352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18" y="2276872"/>
            <a:ext cx="2079592" cy="1381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857" y="1562953"/>
            <a:ext cx="440805" cy="507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416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ижний колонтитул 1"/>
          <p:cNvSpPr txBox="1">
            <a:spLocks/>
          </p:cNvSpPr>
          <p:nvPr/>
        </p:nvSpPr>
        <p:spPr>
          <a:xfrm>
            <a:off x="3491880" y="6284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1357681" y="188640"/>
            <a:ext cx="6200340" cy="90090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uk-UA" sz="3100" b="1" dirty="0" smtClean="0"/>
              <a:t>Працюємо за комп’ютером</a:t>
            </a:r>
          </a:p>
        </p:txBody>
      </p:sp>
      <p:pic>
        <p:nvPicPr>
          <p:cNvPr id="3" name="Picture 2" descr="http://reaction.org.ua/wp-content/themes/quiven/timthumb.php?src=http://reaction.org.ua/wp-content/uploads/2013/04/%D0%BA%D0%BE%D0%BC%D0%BF%D1%8E%D1%82%D0%B5%D1%80-%D1%8F%D0%BA-%D1%81%D0%B8%D0%B4%D1%96%D1%82%D0%B8.jpg&amp;w=627&amp;h=300&amp;zc=1&amp;q=100&amp;s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1556792"/>
            <a:ext cx="8334033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08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2654</TotalTime>
  <Words>486</Words>
  <Application>Microsoft Office PowerPoint</Application>
  <PresentationFormat>Экран (4:3)</PresentationFormat>
  <Paragraphs>77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Програмування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Робота з комп'ютером</vt:lpstr>
      <vt:lpstr>Робота з комп'ютером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Chashuk</dc:creator>
  <cp:lastModifiedBy>Chashuk</cp:lastModifiedBy>
  <cp:revision>550</cp:revision>
  <dcterms:created xsi:type="dcterms:W3CDTF">2012-10-14T10:43:12Z</dcterms:created>
  <dcterms:modified xsi:type="dcterms:W3CDTF">2017-11-21T19:07:05Z</dcterms:modified>
</cp:coreProperties>
</file>