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5" r:id="rId5"/>
    <p:sldId id="267" r:id="rId6"/>
    <p:sldId id="264" r:id="rId7"/>
    <p:sldId id="268" r:id="rId8"/>
    <p:sldId id="276" r:id="rId9"/>
    <p:sldId id="275" r:id="rId10"/>
    <p:sldId id="274" r:id="rId11"/>
    <p:sldId id="273" r:id="rId12"/>
    <p:sldId id="278" r:id="rId13"/>
    <p:sldId id="272" r:id="rId14"/>
    <p:sldId id="277" r:id="rId15"/>
    <p:sldId id="25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school03043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5956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0" y="4535488"/>
            <a:ext cx="9144000" cy="2322512"/>
            <a:chOff x="0" y="4535996"/>
            <a:chExt cx="9144000" cy="2322004"/>
          </a:xfrm>
        </p:grpSpPr>
        <p:pic>
          <p:nvPicPr>
            <p:cNvPr id="4" name="Рисунок 8" descr="school0541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608004"/>
              <a:ext cx="4499992" cy="2249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9" descr="school0541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35996"/>
              <a:ext cx="4644008" cy="2322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Рисунок 10" descr="school2104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076700"/>
            <a:ext cx="1785938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D640E-BDAA-4C78-ACA8-F5A5E5D79DD0}" type="datetimeFigureOut">
              <a:rPr lang="ru-RU"/>
              <a:pPr>
                <a:defRPr/>
              </a:pPr>
              <a:t>01.02.2022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0ACD5-C381-44ED-85E4-9291F629C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73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0" y="6067425"/>
            <a:ext cx="9194800" cy="868363"/>
            <a:chOff x="0" y="6067342"/>
            <a:chExt cx="9195516" cy="867931"/>
          </a:xfrm>
        </p:grpSpPr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1115616" y="6080220"/>
              <a:ext cx="8079900" cy="855053"/>
              <a:chOff x="1115616" y="6080220"/>
              <a:chExt cx="8079900" cy="855053"/>
            </a:xfrm>
          </p:grpSpPr>
          <p:grpSp>
            <p:nvGrpSpPr>
              <p:cNvPr id="5" name="Группа 8"/>
              <p:cNvGrpSpPr>
                <a:grpSpLocks/>
              </p:cNvGrpSpPr>
              <p:nvPr/>
            </p:nvGrpSpPr>
            <p:grpSpPr bwMode="auto">
              <a:xfrm>
                <a:off x="3419872" y="6093296"/>
                <a:ext cx="5775644" cy="829944"/>
                <a:chOff x="1992591" y="5629379"/>
                <a:chExt cx="7202925" cy="1293861"/>
              </a:xfrm>
            </p:grpSpPr>
            <p:pic>
              <p:nvPicPr>
                <p:cNvPr id="7" name="Рисунок 11" descr="school0504.jpg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59620" y="5629379"/>
                  <a:ext cx="3635896" cy="1293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" name="Рисунок 12" descr="school0504.jpg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992591" y="5630224"/>
                  <a:ext cx="3635896" cy="1293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" name="Рисунок 10" descr="school0504.jp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616" y="6080220"/>
                <a:ext cx="2404368" cy="855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Рисунок 8" descr="school0504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6067342"/>
              <a:ext cx="1163547" cy="85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Рисунок 13" descr="school21080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4652963"/>
            <a:ext cx="2387600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329CC-85CA-4B2D-9B66-B6BEFA4050F5}" type="datetimeFigureOut">
              <a:rPr lang="ru-RU"/>
              <a:pPr>
                <a:defRPr/>
              </a:pPr>
              <a:t>01.02.2022</a:t>
            </a:fld>
            <a:endParaRPr lang="ru-RU"/>
          </a:p>
        </p:txBody>
      </p:sp>
      <p:sp>
        <p:nvSpPr>
          <p:cNvPr id="1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60DF2-39D0-4524-8249-5267947D64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426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>
            <a:grpSpLocks/>
          </p:cNvGrpSpPr>
          <p:nvPr/>
        </p:nvGrpSpPr>
        <p:grpSpPr bwMode="auto">
          <a:xfrm>
            <a:off x="0" y="5603875"/>
            <a:ext cx="9221788" cy="1304925"/>
            <a:chOff x="0" y="5603885"/>
            <a:chExt cx="9221274" cy="1305631"/>
          </a:xfrm>
        </p:grpSpPr>
        <p:pic>
          <p:nvPicPr>
            <p:cNvPr id="3" name="Рисунок 7" descr="school0521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4601" y="5603885"/>
              <a:ext cx="1586673" cy="1279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Рисунок 8" descr="school0521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07692" y="5616764"/>
              <a:ext cx="1586673" cy="1279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9" descr="school0521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677" y="5616764"/>
              <a:ext cx="1586673" cy="1279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Рисунок 10" descr="school0521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376541" y="5616764"/>
              <a:ext cx="1586673" cy="1279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 descr="school0521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4526" y="5629643"/>
              <a:ext cx="1586673" cy="1279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Рисунок 12" descr="school0521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40918" y="5629643"/>
              <a:ext cx="1586673" cy="1279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Рисунок 13" descr="school0521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629643"/>
              <a:ext cx="703183" cy="1279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Рисунок 14" descr="3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3573463"/>
            <a:ext cx="20986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8FDCF-EE57-464F-A080-BC8B87AD7D65}" type="datetimeFigureOut">
              <a:rPr lang="ru-RU"/>
              <a:pPr>
                <a:defRPr/>
              </a:pPr>
              <a:t>01.02.2022</a:t>
            </a:fld>
            <a:endParaRPr lang="ru-RU"/>
          </a:p>
        </p:txBody>
      </p:sp>
      <p:sp>
        <p:nvSpPr>
          <p:cNvPr id="12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A9E4A-C929-4732-BA8F-6F5E87EAD4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65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school0226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2" t="5901" r="2406" b="8002"/>
          <a:stretch>
            <a:fillRect/>
          </a:stretch>
        </p:blipFill>
        <p:spPr bwMode="auto">
          <a:xfrm>
            <a:off x="0" y="0"/>
            <a:ext cx="936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13"/>
          <p:cNvGrpSpPr>
            <a:grpSpLocks/>
          </p:cNvGrpSpPr>
          <p:nvPr/>
        </p:nvGrpSpPr>
        <p:grpSpPr bwMode="auto">
          <a:xfrm>
            <a:off x="0" y="5949950"/>
            <a:ext cx="9164638" cy="908050"/>
            <a:chOff x="0" y="5949280"/>
            <a:chExt cx="9165338" cy="908720"/>
          </a:xfrm>
        </p:grpSpPr>
        <p:pic>
          <p:nvPicPr>
            <p:cNvPr id="4" name="Рисунок 8" descr="school2211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644" y="5949280"/>
              <a:ext cx="1545694" cy="9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9" descr="school2211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6449" y="5949280"/>
              <a:ext cx="1545694" cy="9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Рисунок 10" descr="school2211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3254" y="5949280"/>
              <a:ext cx="1545694" cy="9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 descr="school2211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20059" y="5949280"/>
              <a:ext cx="1545694" cy="9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Рисунок 12" descr="school2211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3189" y="5949280"/>
              <a:ext cx="1545694" cy="9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Рисунок 13" descr="school2211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5949280"/>
              <a:ext cx="1545694" cy="9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6B039-489E-4F97-B6E7-482A70270BEC}" type="datetimeFigureOut">
              <a:rPr lang="ru-RU"/>
              <a:pPr>
                <a:defRPr/>
              </a:pPr>
              <a:t>01.02.2022</a:t>
            </a:fld>
            <a:endParaRPr lang="ru-RU"/>
          </a:p>
        </p:txBody>
      </p:sp>
      <p:sp>
        <p:nvSpPr>
          <p:cNvPr id="1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97031-E427-432E-A4E1-1A442E977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65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chemeClr val="bg1">
                <a:lumMod val="20000"/>
                <a:lumOff val="80000"/>
              </a:schemeClr>
            </a:gs>
            <a:gs pos="100000">
              <a:schemeClr val="tx1">
                <a:lumMod val="20000"/>
                <a:lumOff val="8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841787-BA0E-4737-9E92-B826302977E1}" type="datetimeFigureOut">
              <a:rPr lang="ru-RU"/>
              <a:pPr>
                <a:defRPr/>
              </a:pPr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BBDC19-2465-4715-95A4-D433F8C17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196752"/>
            <a:ext cx="39959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+mn-lt"/>
              </a:rPr>
              <a:t>Правописание </a:t>
            </a:r>
            <a:r>
              <a:rPr lang="ru-RU" sz="4000" b="1" dirty="0">
                <a:solidFill>
                  <a:srgbClr val="FF0000"/>
                </a:solidFill>
                <a:latin typeface="+mn-lt"/>
              </a:rPr>
              <a:t>безударных гласных, проверяемых ударением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413063"/>
            <a:ext cx="599240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Если </a:t>
            </a:r>
            <a:r>
              <a:rPr lang="ru-RU" sz="3200" b="1" dirty="0">
                <a:solidFill>
                  <a:srgbClr val="FF0000"/>
                </a:solidFill>
                <a:latin typeface="+mn-lt"/>
              </a:rPr>
              <a:t>я чешу в затылке –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Не беда!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В голове моей опилки!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Да! Да! Да!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Но, хотя там и опилки,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Но сопелки и </a:t>
            </a:r>
            <a:r>
              <a:rPr lang="ru-RU" sz="3200" b="1" dirty="0" err="1">
                <a:solidFill>
                  <a:srgbClr val="FF0000"/>
                </a:solidFill>
                <a:latin typeface="+mn-lt"/>
              </a:rPr>
              <a:t>вопилки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Сочиняю я неплохо иногда!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Хорошо живет на свете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…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6510" y="332656"/>
            <a:ext cx="5959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Угадайте, кто это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?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winnie-l-ourson-saaarietv-04-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9368" cy="57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3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3808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Винни Пух получил странное послание,</a:t>
            </a:r>
          </a:p>
          <a:p>
            <a:r>
              <a:rPr lang="ru-RU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которое </a:t>
            </a:r>
            <a:r>
              <a:rPr lang="ru-RU" sz="32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не может понять. </a:t>
            </a:r>
            <a:r>
              <a:rPr lang="ru-RU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Поможем </a:t>
            </a:r>
            <a:r>
              <a:rPr lang="ru-RU" sz="32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ему?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23528" y="1556792"/>
            <a:ext cx="6912768" cy="3672408"/>
          </a:xfrm>
          <a:prstGeom prst="horizont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rgbClr val="00B0F0"/>
                </a:solidFill>
              </a:rPr>
              <a:t>Дарагой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друк</a:t>
            </a:r>
            <a:r>
              <a:rPr lang="ru-RU" sz="2800" b="1" i="1" dirty="0">
                <a:solidFill>
                  <a:srgbClr val="00B0F0"/>
                </a:solidFill>
              </a:rPr>
              <a:t>!                                                     </a:t>
            </a:r>
            <a:endParaRPr lang="ru-RU" sz="2800" b="1" dirty="0">
              <a:solidFill>
                <a:srgbClr val="00B0F0"/>
              </a:solidFill>
            </a:endParaRPr>
          </a:p>
          <a:p>
            <a:pPr algn="ctr"/>
            <a:r>
              <a:rPr lang="ru-RU" sz="2800" b="1" i="1" dirty="0">
                <a:solidFill>
                  <a:srgbClr val="00B0F0"/>
                </a:solidFill>
              </a:rPr>
              <a:t>Как </a:t>
            </a:r>
            <a:r>
              <a:rPr lang="ru-RU" sz="2800" b="1" i="1" dirty="0" err="1">
                <a:solidFill>
                  <a:srgbClr val="00B0F0"/>
                </a:solidFill>
              </a:rPr>
              <a:t>тваи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дила</a:t>
            </a:r>
            <a:r>
              <a:rPr lang="ru-RU" sz="2800" b="1" i="1" dirty="0">
                <a:solidFill>
                  <a:srgbClr val="00B0F0"/>
                </a:solidFill>
              </a:rPr>
              <a:t>? У </a:t>
            </a:r>
            <a:r>
              <a:rPr lang="ru-RU" sz="2800" b="1" i="1" dirty="0" err="1">
                <a:solidFill>
                  <a:srgbClr val="00B0F0"/>
                </a:solidFill>
              </a:rPr>
              <a:t>миня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фсе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харашо</a:t>
            </a:r>
            <a:r>
              <a:rPr lang="ru-RU" sz="2800" b="1" i="1" dirty="0">
                <a:solidFill>
                  <a:srgbClr val="00B0F0"/>
                </a:solidFill>
              </a:rPr>
              <a:t>! </a:t>
            </a:r>
            <a:r>
              <a:rPr lang="ru-RU" sz="2800" b="1" i="1" dirty="0" err="1">
                <a:solidFill>
                  <a:srgbClr val="00B0F0"/>
                </a:solidFill>
              </a:rPr>
              <a:t>Пишы</a:t>
            </a:r>
            <a:r>
              <a:rPr lang="ru-RU" sz="2800" b="1" i="1" dirty="0">
                <a:solidFill>
                  <a:srgbClr val="00B0F0"/>
                </a:solidFill>
              </a:rPr>
              <a:t>.</a:t>
            </a:r>
            <a:endParaRPr lang="ru-RU" sz="2800" b="1" dirty="0">
              <a:solidFill>
                <a:srgbClr val="00B0F0"/>
              </a:solidFill>
            </a:endParaRPr>
          </a:p>
          <a:p>
            <a:pPr algn="ctr"/>
            <a:r>
              <a:rPr lang="ru-RU" sz="2800" b="1" i="1" dirty="0">
                <a:solidFill>
                  <a:srgbClr val="00B0F0"/>
                </a:solidFill>
              </a:rPr>
              <a:t>                                                         Сава.</a:t>
            </a:r>
            <a:endParaRPr lang="ru-RU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61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0259" y="260648"/>
            <a:ext cx="667607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+mn-lt"/>
              </a:rPr>
              <a:t>Что общего у всех </a:t>
            </a:r>
            <a:r>
              <a:rPr lang="ru-RU" sz="8800" b="1" dirty="0" smtClean="0">
                <a:solidFill>
                  <a:srgbClr val="FF0000"/>
                </a:solidFill>
                <a:latin typeface="+mn-lt"/>
              </a:rPr>
              <a:t>этих букв</a:t>
            </a:r>
            <a:r>
              <a:rPr lang="ru-RU" sz="8800" b="1" dirty="0">
                <a:solidFill>
                  <a:srgbClr val="FF0000"/>
                </a:solidFill>
                <a:latin typeface="+mn-lt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97826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872208" cy="208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Desktop\__20111130_158607908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05" y="0"/>
            <a:ext cx="1892337" cy="224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esktop\77769615_1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171" y="-169890"/>
            <a:ext cx="2801401" cy="244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77769603_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372" y="209987"/>
            <a:ext cx="2102076" cy="210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esktop\vbgaljgcckbgwhlhvyxs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034" y="3463745"/>
            <a:ext cx="2952328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User\Desktop\82020110_large_U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05" y="3463745"/>
            <a:ext cx="2521893" cy="2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82020129_large_Y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8" y="3463745"/>
            <a:ext cx="282053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User\Desktop\82020126_large_U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463745"/>
            <a:ext cx="32403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User\Desktop\73198644_YU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22" y="1625039"/>
            <a:ext cx="292494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11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0_587b7_504ee0e5_X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2" y="548528"/>
            <a:ext cx="6264697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548528"/>
            <a:ext cx="2160240" cy="936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Всегда ударна</a:t>
            </a:r>
            <a:r>
              <a:rPr lang="ru-RU" sz="2400" b="1" dirty="0" smtClean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7291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782568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162"/>
            <a:ext cx="4373613" cy="300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User\Desktop\look.com.ua-559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514" y="3911729"/>
            <a:ext cx="3902075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User\Desktop\716_image_big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2238"/>
            <a:ext cx="4359179" cy="292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C:\Users\User\Desktop\perm-zemlya_pod_individualnoe_zhilischnoe_stroitelstvo_v_g__permi__9889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514" y="904161"/>
            <a:ext cx="3899486" cy="297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57831"/>
            <a:ext cx="77048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+mn-lt"/>
              </a:rPr>
              <a:t>Запишите слова-названия предметов в тетради в столбик</a:t>
            </a:r>
          </a:p>
        </p:txBody>
      </p:sp>
    </p:spTree>
    <p:extLst>
      <p:ext uri="{BB962C8B-B14F-4D97-AF65-F5344CB8AC3E}">
        <p14:creationId xmlns:p14="http://schemas.microsoft.com/office/powerpoint/2010/main" val="22393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12879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слон – </a:t>
            </a:r>
            <a:r>
              <a:rPr lang="ru-RU" sz="44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сл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4400" b="1" i="1" baseline="30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а/о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ны ́ - сл</a:t>
            </a:r>
            <a:r>
              <a:rPr lang="ru-RU" sz="4400" b="1" i="1" u="sng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о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ны 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грач – </a:t>
            </a:r>
            <a:r>
              <a:rPr lang="ru-RU" sz="44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гр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4400" b="1" i="1" baseline="30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а/о </a:t>
            </a:r>
            <a:r>
              <a:rPr lang="ru-RU" sz="44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чи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́  - гр</a:t>
            </a:r>
            <a:r>
              <a:rPr lang="ru-RU" sz="4400" b="1" i="1" u="sng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а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чи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стол – </a:t>
            </a:r>
            <a:r>
              <a:rPr lang="ru-RU" sz="44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ст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4400" b="1" i="1" baseline="30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а/о </a:t>
            </a:r>
            <a:r>
              <a:rPr lang="ru-RU" sz="44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лы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́ – ст</a:t>
            </a:r>
            <a:r>
              <a:rPr lang="ru-RU" sz="4400" b="1" i="1" u="sng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о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лы                                                   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дом – д </a:t>
            </a:r>
            <a:r>
              <a:rPr lang="ru-RU" sz="4400" b="1" i="1" baseline="30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а/о </a:t>
            </a:r>
            <a:r>
              <a:rPr lang="ru-RU" sz="44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ма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́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- д</a:t>
            </a:r>
            <a:r>
              <a:rPr lang="ru-RU" sz="4400" b="1" i="1" u="sng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о</a:t>
            </a:r>
            <a:r>
              <a:rPr lang="ru-RU" sz="44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ма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3428999"/>
            <a:ext cx="698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b="1" dirty="0">
                <a:solidFill>
                  <a:schemeClr val="accent6"/>
                </a:solidFill>
                <a:latin typeface="+mn-lt"/>
              </a:rPr>
              <a:t>Какие из этих слов </a:t>
            </a:r>
            <a:r>
              <a:rPr lang="ru-RU" sz="2800" b="1" dirty="0" smtClean="0">
                <a:solidFill>
                  <a:schemeClr val="accent6"/>
                </a:solidFill>
                <a:latin typeface="+mn-lt"/>
              </a:rPr>
              <a:t>являются проверяемыми</a:t>
            </a:r>
            <a:r>
              <a:rPr lang="ru-RU" sz="2800" b="1" dirty="0">
                <a:solidFill>
                  <a:schemeClr val="accent6"/>
                </a:solidFill>
                <a:latin typeface="+mn-lt"/>
              </a:rPr>
              <a:t>? </a:t>
            </a:r>
            <a:endParaRPr lang="ru-RU" sz="2800" b="1" dirty="0" smtClean="0">
              <a:solidFill>
                <a:schemeClr val="accent6"/>
              </a:solidFill>
              <a:latin typeface="+mn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accent6"/>
                </a:solidFill>
                <a:latin typeface="+mn-lt"/>
              </a:rPr>
              <a:t>А </a:t>
            </a:r>
            <a:r>
              <a:rPr lang="ru-RU" sz="2800" b="1" dirty="0">
                <a:solidFill>
                  <a:schemeClr val="accent6"/>
                </a:solidFill>
                <a:latin typeface="+mn-lt"/>
              </a:rPr>
              <a:t>какие проверочными? </a:t>
            </a:r>
          </a:p>
        </p:txBody>
      </p:sp>
    </p:spTree>
    <p:extLst>
      <p:ext uri="{BB962C8B-B14F-4D97-AF65-F5344CB8AC3E}">
        <p14:creationId xmlns:p14="http://schemas.microsoft.com/office/powerpoint/2010/main" val="318956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eeyore2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965" y="3573016"/>
            <a:ext cx="3563913" cy="222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404664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Безударный гласный! Стоп!</a:t>
            </a:r>
          </a:p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Писать его опасно!                              </a:t>
            </a:r>
          </a:p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Чтоб развеять все сомненья,</a:t>
            </a:r>
          </a:p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Ставьте звук под ударение.</a:t>
            </a:r>
          </a:p>
        </p:txBody>
      </p:sp>
    </p:spTree>
    <p:extLst>
      <p:ext uri="{BB962C8B-B14F-4D97-AF65-F5344CB8AC3E}">
        <p14:creationId xmlns:p14="http://schemas.microsoft.com/office/powerpoint/2010/main" val="258271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8039"/>
            <a:ext cx="7200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  <a:latin typeface="+mn-lt"/>
              </a:rPr>
              <a:t>Безударный гласный проверяю –               </a:t>
            </a:r>
            <a:endParaRPr lang="ru-RU" sz="6600" dirty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ru-RU" sz="6600" b="1" dirty="0">
                <a:solidFill>
                  <a:srgbClr val="FF0000"/>
                </a:solidFill>
                <a:latin typeface="+mn-lt"/>
              </a:rPr>
              <a:t>Число у слова изменяю!</a:t>
            </a:r>
            <a:endParaRPr lang="ru-RU" sz="66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057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10015049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55"/>
            <a:ext cx="2284836" cy="226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C:\Users\User\Desktop\759624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12256"/>
            <a:ext cx="2521067" cy="226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3105835"/>
            <a:ext cx="9109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+mn-lt"/>
              </a:rPr>
              <a:t> </a:t>
            </a:r>
            <a:endParaRPr lang="ru-RU" sz="3600" dirty="0">
              <a:latin typeface="+mn-lt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152400" y="2329716"/>
            <a:ext cx="7967246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67063" algn="ctr"/>
              </a:tabLst>
            </a:pPr>
            <a:r>
              <a:rPr kumimoji="0" lang="ru-RU" alt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МН.Ч 	                                  ЕД.Ч</a:t>
            </a:r>
            <a:endParaRPr kumimoji="0" lang="ru-RU" altLang="ru-RU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67063" algn="ctr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152400" y="3188296"/>
            <a:ext cx="810831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16706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67063" algn="ctr"/>
              </a:tabLst>
            </a:pPr>
            <a:r>
              <a:rPr kumimoji="0" lang="ru-RU" alt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ЕД.Ч 	                                   МН.Ч</a:t>
            </a:r>
            <a:endParaRPr kumimoji="0" lang="ru-RU" altLang="ru-RU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1835696" y="2564904"/>
            <a:ext cx="475252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1835696" y="3376156"/>
            <a:ext cx="475252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66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611560" y="404664"/>
            <a:ext cx="6912768" cy="3672408"/>
          </a:xfrm>
          <a:prstGeom prst="horizont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B0F0"/>
                </a:solidFill>
              </a:rPr>
              <a:t>Дорогой друг!                                                     </a:t>
            </a:r>
            <a:endParaRPr lang="ru-RU" sz="2800" b="1" dirty="0">
              <a:solidFill>
                <a:srgbClr val="00B0F0"/>
              </a:solidFill>
            </a:endParaRPr>
          </a:p>
          <a:p>
            <a:pPr algn="ctr"/>
            <a:r>
              <a:rPr lang="ru-RU" sz="2800" b="1" i="1" dirty="0">
                <a:solidFill>
                  <a:srgbClr val="00B0F0"/>
                </a:solidFill>
              </a:rPr>
              <a:t>Как </a:t>
            </a:r>
            <a:r>
              <a:rPr lang="ru-RU" sz="2800" b="1" i="1" dirty="0" smtClean="0">
                <a:solidFill>
                  <a:srgbClr val="00B0F0"/>
                </a:solidFill>
              </a:rPr>
              <a:t>твои дела</a:t>
            </a:r>
            <a:r>
              <a:rPr lang="ru-RU" sz="2800" b="1" i="1" dirty="0">
                <a:solidFill>
                  <a:srgbClr val="00B0F0"/>
                </a:solidFill>
              </a:rPr>
              <a:t>? У </a:t>
            </a:r>
            <a:r>
              <a:rPr lang="ru-RU" sz="2800" b="1" i="1" dirty="0" smtClean="0">
                <a:solidFill>
                  <a:srgbClr val="00B0F0"/>
                </a:solidFill>
              </a:rPr>
              <a:t>меня всё хорошо</a:t>
            </a:r>
            <a:r>
              <a:rPr lang="ru-RU" sz="2800" b="1" i="1" dirty="0">
                <a:solidFill>
                  <a:srgbClr val="00B0F0"/>
                </a:solidFill>
              </a:rPr>
              <a:t>! </a:t>
            </a:r>
            <a:r>
              <a:rPr lang="ru-RU" sz="2800" b="1" i="1" dirty="0" smtClean="0">
                <a:solidFill>
                  <a:srgbClr val="00B0F0"/>
                </a:solidFill>
              </a:rPr>
              <a:t>Пиши.</a:t>
            </a:r>
            <a:endParaRPr lang="ru-RU" sz="2800" b="1" dirty="0">
              <a:solidFill>
                <a:srgbClr val="00B0F0"/>
              </a:solidFill>
            </a:endParaRPr>
          </a:p>
          <a:p>
            <a:pPr algn="ctr"/>
            <a:r>
              <a:rPr lang="ru-RU" sz="2800" b="1" i="1" dirty="0">
                <a:solidFill>
                  <a:srgbClr val="00B0F0"/>
                </a:solidFill>
              </a:rPr>
              <a:t>                                                         </a:t>
            </a:r>
            <a:r>
              <a:rPr lang="ru-RU" sz="2800" b="1" i="1" dirty="0" smtClean="0">
                <a:solidFill>
                  <a:srgbClr val="00B0F0"/>
                </a:solidFill>
              </a:rPr>
              <a:t>Сова</a:t>
            </a:r>
            <a:r>
              <a:rPr lang="ru-RU" sz="2800" b="1" i="1" dirty="0">
                <a:solidFill>
                  <a:srgbClr val="00B0F0"/>
                </a:solidFill>
              </a:rPr>
              <a:t>.</a:t>
            </a:r>
            <a:endParaRPr lang="ru-RU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4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305342"/>
            <a:ext cx="7992888" cy="4524315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Гр…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чи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Д…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ска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ва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З…мля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Ш…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рфы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К…за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Вр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чи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М…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ря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Ч…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сло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Гр…да – 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Сл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ды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Гр…за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Л…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цо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    </a:t>
            </a: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П…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ро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Ст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…на – 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60648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+mn-lt"/>
              </a:rPr>
              <a:t>Нужно подобрать и записать проверочное слово и правильно вставить </a:t>
            </a:r>
            <a:r>
              <a:rPr lang="ru-RU" sz="2800" b="1" dirty="0" smtClean="0">
                <a:solidFill>
                  <a:srgbClr val="FF0000"/>
                </a:solidFill>
                <a:latin typeface="+mn-lt"/>
              </a:rPr>
              <a:t>букву: </a:t>
            </a:r>
            <a:endParaRPr lang="ru-RU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5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76317" y="925493"/>
            <a:ext cx="6403933" cy="193899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/>
                <a:solidFill>
                  <a:schemeClr val="accent3"/>
                </a:solidFill>
                <a:latin typeface="+mn-lt"/>
                <a:cs typeface="+mn-cs"/>
              </a:rPr>
              <a:t>Домашнее </a:t>
            </a:r>
            <a:r>
              <a:rPr lang="ru-RU" sz="4000" b="1" dirty="0" smtClean="0">
                <a:ln/>
                <a:solidFill>
                  <a:schemeClr val="accent3"/>
                </a:solidFill>
                <a:latin typeface="+mn-lt"/>
                <a:cs typeface="+mn-cs"/>
              </a:rPr>
              <a:t>задание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/>
                <a:solidFill>
                  <a:schemeClr val="accent3"/>
                </a:solidFill>
                <a:latin typeface="+mn-lt"/>
                <a:cs typeface="+mn-cs"/>
              </a:rPr>
              <a:t>Упражнение: 346-А </a:t>
            </a:r>
            <a:r>
              <a:rPr lang="ru-RU" sz="4000" b="1" smtClean="0">
                <a:ln/>
                <a:solidFill>
                  <a:schemeClr val="accent3"/>
                </a:solidFill>
                <a:latin typeface="+mn-lt"/>
                <a:cs typeface="+mn-cs"/>
              </a:rPr>
              <a:t>( с.103)</a:t>
            </a:r>
            <a:endParaRPr lang="ru-RU" sz="40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3248__1">
  <a:themeElements>
    <a:clrScheme name="ОКТЯБРЬ">
      <a:dk1>
        <a:srgbClr val="009900"/>
      </a:dk1>
      <a:lt1>
        <a:srgbClr val="FFFF66"/>
      </a:lt1>
      <a:dk2>
        <a:srgbClr val="0000BF"/>
      </a:dk2>
      <a:lt2>
        <a:srgbClr val="99FFCC"/>
      </a:lt2>
      <a:accent1>
        <a:srgbClr val="9999FF"/>
      </a:accent1>
      <a:accent2>
        <a:srgbClr val="FF0000"/>
      </a:accent2>
      <a:accent3>
        <a:srgbClr val="00CC00"/>
      </a:accent3>
      <a:accent4>
        <a:srgbClr val="9900CC"/>
      </a:accent4>
      <a:accent5>
        <a:srgbClr val="66CCFF"/>
      </a:accent5>
      <a:accent6>
        <a:srgbClr val="FF5050"/>
      </a:accent6>
      <a:hlink>
        <a:srgbClr val="FF0066"/>
      </a:hlink>
      <a:folHlink>
        <a:srgbClr val="660033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43248__1</Template>
  <TotalTime>218</TotalTime>
  <Words>238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43248__1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slider999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Svitlana</cp:lastModifiedBy>
  <cp:revision>12</cp:revision>
  <dcterms:created xsi:type="dcterms:W3CDTF">2014-10-05T05:30:47Z</dcterms:created>
  <dcterms:modified xsi:type="dcterms:W3CDTF">2022-02-01T06:19:58Z</dcterms:modified>
</cp:coreProperties>
</file>